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6" r:id="rId1"/>
  </p:sldMasterIdLst>
  <p:notesMasterIdLst>
    <p:notesMasterId r:id="rId56"/>
  </p:notesMasterIdLst>
  <p:handoutMasterIdLst>
    <p:handoutMasterId r:id="rId57"/>
  </p:handoutMasterIdLst>
  <p:sldIdLst>
    <p:sldId id="256" r:id="rId2"/>
    <p:sldId id="435" r:id="rId3"/>
    <p:sldId id="461" r:id="rId4"/>
    <p:sldId id="438" r:id="rId5"/>
    <p:sldId id="439" r:id="rId6"/>
    <p:sldId id="440" r:id="rId7"/>
    <p:sldId id="441" r:id="rId8"/>
    <p:sldId id="442" r:id="rId9"/>
    <p:sldId id="443" r:id="rId10"/>
    <p:sldId id="444" r:id="rId11"/>
    <p:sldId id="445" r:id="rId12"/>
    <p:sldId id="446" r:id="rId13"/>
    <p:sldId id="460" r:id="rId14"/>
    <p:sldId id="447" r:id="rId15"/>
    <p:sldId id="449" r:id="rId16"/>
    <p:sldId id="450" r:id="rId17"/>
    <p:sldId id="451" r:id="rId18"/>
    <p:sldId id="452" r:id="rId19"/>
    <p:sldId id="453" r:id="rId20"/>
    <p:sldId id="454" r:id="rId21"/>
    <p:sldId id="455" r:id="rId22"/>
    <p:sldId id="456" r:id="rId23"/>
    <p:sldId id="457" r:id="rId24"/>
    <p:sldId id="458" r:id="rId25"/>
    <p:sldId id="389" r:id="rId26"/>
    <p:sldId id="390" r:id="rId27"/>
    <p:sldId id="391" r:id="rId28"/>
    <p:sldId id="376" r:id="rId29"/>
    <p:sldId id="396" r:id="rId30"/>
    <p:sldId id="413" r:id="rId31"/>
    <p:sldId id="402" r:id="rId32"/>
    <p:sldId id="378" r:id="rId33"/>
    <p:sldId id="405" r:id="rId34"/>
    <p:sldId id="406" r:id="rId35"/>
    <p:sldId id="379" r:id="rId36"/>
    <p:sldId id="407" r:id="rId37"/>
    <p:sldId id="408" r:id="rId38"/>
    <p:sldId id="404" r:id="rId39"/>
    <p:sldId id="349" r:id="rId40"/>
    <p:sldId id="351" r:id="rId41"/>
    <p:sldId id="414" r:id="rId42"/>
    <p:sldId id="416" r:id="rId43"/>
    <p:sldId id="424" r:id="rId44"/>
    <p:sldId id="426" r:id="rId45"/>
    <p:sldId id="427" r:id="rId46"/>
    <p:sldId id="434" r:id="rId47"/>
    <p:sldId id="429" r:id="rId48"/>
    <p:sldId id="344" r:id="rId49"/>
    <p:sldId id="420" r:id="rId50"/>
    <p:sldId id="280" r:id="rId51"/>
    <p:sldId id="282" r:id="rId52"/>
    <p:sldId id="283" r:id="rId53"/>
    <p:sldId id="410" r:id="rId54"/>
    <p:sldId id="462" r:id="rId55"/>
  </p:sldIdLst>
  <p:sldSz cx="9144000" cy="6858000" type="screen4x3"/>
  <p:notesSz cx="6858000" cy="9144000"/>
  <p:defaultTextStyle>
    <a:defPPr>
      <a:defRPr lang="en-US"/>
    </a:defPPr>
    <a:lvl1pPr algn="l" rtl="0" fontAlgn="base">
      <a:spcBef>
        <a:spcPct val="0"/>
      </a:spcBef>
      <a:spcAft>
        <a:spcPct val="0"/>
      </a:spcAft>
      <a:defRPr sz="2400" b="1" kern="1200">
        <a:solidFill>
          <a:schemeClr val="tx1"/>
        </a:solidFill>
        <a:latin typeface="Times New Roman" pitchFamily="18" charset="0"/>
        <a:ea typeface="+mn-ea"/>
        <a:cs typeface="+mn-cs"/>
      </a:defRPr>
    </a:lvl1pPr>
    <a:lvl2pPr marL="457200" algn="l" rtl="0" fontAlgn="base">
      <a:spcBef>
        <a:spcPct val="0"/>
      </a:spcBef>
      <a:spcAft>
        <a:spcPct val="0"/>
      </a:spcAft>
      <a:defRPr sz="2400" b="1" kern="1200">
        <a:solidFill>
          <a:schemeClr val="tx1"/>
        </a:solidFill>
        <a:latin typeface="Times New Roman" pitchFamily="18" charset="0"/>
        <a:ea typeface="+mn-ea"/>
        <a:cs typeface="+mn-cs"/>
      </a:defRPr>
    </a:lvl2pPr>
    <a:lvl3pPr marL="914400" algn="l" rtl="0" fontAlgn="base">
      <a:spcBef>
        <a:spcPct val="0"/>
      </a:spcBef>
      <a:spcAft>
        <a:spcPct val="0"/>
      </a:spcAft>
      <a:defRPr sz="2400" b="1" kern="1200">
        <a:solidFill>
          <a:schemeClr val="tx1"/>
        </a:solidFill>
        <a:latin typeface="Times New Roman" pitchFamily="18" charset="0"/>
        <a:ea typeface="+mn-ea"/>
        <a:cs typeface="+mn-cs"/>
      </a:defRPr>
    </a:lvl3pPr>
    <a:lvl4pPr marL="1371600" algn="l" rtl="0" fontAlgn="base">
      <a:spcBef>
        <a:spcPct val="0"/>
      </a:spcBef>
      <a:spcAft>
        <a:spcPct val="0"/>
      </a:spcAft>
      <a:defRPr sz="2400" b="1" kern="1200">
        <a:solidFill>
          <a:schemeClr val="tx1"/>
        </a:solidFill>
        <a:latin typeface="Times New Roman" pitchFamily="18" charset="0"/>
        <a:ea typeface="+mn-ea"/>
        <a:cs typeface="+mn-cs"/>
      </a:defRPr>
    </a:lvl4pPr>
    <a:lvl5pPr marL="1828800" algn="l" rtl="0" fontAlgn="base">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66"/>
    <a:srgbClr val="FF3300"/>
    <a:srgbClr val="009900"/>
    <a:srgbClr val="0033CC"/>
    <a:srgbClr val="0066FF"/>
    <a:srgbClr val="CC66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902" autoAdjust="0"/>
    <p:restoredTop sz="77000" autoAdjust="0"/>
  </p:normalViewPr>
  <p:slideViewPr>
    <p:cSldViewPr>
      <p:cViewPr>
        <p:scale>
          <a:sx n="69" d="100"/>
          <a:sy n="69" d="100"/>
        </p:scale>
        <p:origin x="-1182" y="-204"/>
      </p:cViewPr>
      <p:guideLst>
        <p:guide orient="horz" pos="2160"/>
        <p:guide pos="2880"/>
      </p:guideLst>
    </p:cSldViewPr>
  </p:slideViewPr>
  <p:outlineViewPr>
    <p:cViewPr>
      <p:scale>
        <a:sx n="33" d="100"/>
        <a:sy n="33" d="100"/>
      </p:scale>
      <p:origin x="246" y="44599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60DBA1A-8733-4D66-8FDE-703F22872E59}" type="datetimeFigureOut">
              <a:rPr lang="en-US" smtClean="0"/>
              <a:t>3/11/2016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314C9C4-402A-480B-8B23-F3E881C9714F}" type="slidenum">
              <a:rPr lang="en-US" smtClean="0"/>
              <a:t>‹#›</a:t>
            </a:fld>
            <a:endParaRPr lang="en-US"/>
          </a:p>
        </p:txBody>
      </p:sp>
    </p:spTree>
    <p:extLst>
      <p:ext uri="{BB962C8B-B14F-4D97-AF65-F5344CB8AC3E}">
        <p14:creationId xmlns:p14="http://schemas.microsoft.com/office/powerpoint/2010/main" val="40025610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B6DECDEB-CE24-4DE1-99AE-9D93DA1839DD}" type="datetimeFigureOut">
              <a:rPr lang="en-US"/>
              <a:pPr>
                <a:defRPr/>
              </a:pPr>
              <a:t>3/11/2016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394334F0-90AA-4115-9501-D931397F318D}" type="slidenum">
              <a:rPr lang="en-US"/>
              <a:pPr>
                <a:defRPr/>
              </a:pPr>
              <a:t>‹#›</a:t>
            </a:fld>
            <a:endParaRPr lang="en-US"/>
          </a:p>
        </p:txBody>
      </p:sp>
    </p:spTree>
    <p:extLst>
      <p:ext uri="{BB962C8B-B14F-4D97-AF65-F5344CB8AC3E}">
        <p14:creationId xmlns:p14="http://schemas.microsoft.com/office/powerpoint/2010/main" val="14261378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d-ID" altLang="en-US" smtClean="0"/>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6BCEE85E-CAF7-4DFA-9838-75AA3FFA6BFA}" type="slidenum">
              <a:rPr lang="en-US" altLang="en-US" sz="1200" smtClean="0"/>
              <a:pPr eaLnBrk="1" hangingPunct="1"/>
              <a:t>41</a:t>
            </a:fld>
            <a:endParaRPr lang="en-US" alt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d-ID" altLang="en-US" smtClean="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7A780290-887F-4AFD-A95F-0F1F6B0A71AF}" type="slidenum">
              <a:rPr lang="en-US" altLang="en-US" sz="1200" smtClean="0"/>
              <a:pPr eaLnBrk="1" hangingPunct="1"/>
              <a:t>42</a:t>
            </a:fld>
            <a:endParaRPr lang="en-US" alt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d-ID" altLang="en-US"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6311A411-6CA3-43B6-A598-D859769B1EB0}" type="slidenum">
              <a:rPr lang="en-US" altLang="en-US" sz="1200" smtClean="0"/>
              <a:pPr eaLnBrk="1" hangingPunct="1"/>
              <a:t>43</a:t>
            </a:fld>
            <a:endParaRPr lang="en-US" alt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pPr>
              <a:defRPr/>
            </a:pPr>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pPr>
              <a:defRPr/>
            </a:pPr>
            <a:fld id="{80293211-08FB-4957-ABCF-ACE2F4CE07D0}" type="slidenum">
              <a:rPr lang="en-US"/>
              <a:pPr>
                <a:defRPr/>
              </a:pPr>
              <a:t>‹#›</a:t>
            </a:fld>
            <a:endParaRPr lang="en-US"/>
          </a:p>
        </p:txBody>
      </p:sp>
    </p:spTree>
    <p:extLst>
      <p:ext uri="{BB962C8B-B14F-4D97-AF65-F5344CB8AC3E}">
        <p14:creationId xmlns:p14="http://schemas.microsoft.com/office/powerpoint/2010/main" val="945871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pPr>
              <a:defRPr/>
            </a:pPr>
            <a:fld id="{DDF71FEB-77E0-45AC-B593-7AF35A023EE2}" type="slidenum">
              <a:rPr lang="en-US"/>
              <a:pPr>
                <a:defRPr/>
              </a:pPr>
              <a:t>‹#›</a:t>
            </a:fld>
            <a:endParaRPr lang="en-US"/>
          </a:p>
        </p:txBody>
      </p:sp>
    </p:spTree>
    <p:extLst>
      <p:ext uri="{BB962C8B-B14F-4D97-AF65-F5344CB8AC3E}">
        <p14:creationId xmlns:p14="http://schemas.microsoft.com/office/powerpoint/2010/main" val="4032193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pPr>
              <a:defRPr/>
            </a:pPr>
            <a:fld id="{6B341D4D-A37E-4400-9B29-B1D79FD884FA}" type="slidenum">
              <a:rPr lang="en-US"/>
              <a:pPr>
                <a:defRPr/>
              </a:pPr>
              <a:t>‹#›</a:t>
            </a:fld>
            <a:endParaRPr lang="en-US"/>
          </a:p>
        </p:txBody>
      </p:sp>
    </p:spTree>
    <p:extLst>
      <p:ext uri="{BB962C8B-B14F-4D97-AF65-F5344CB8AC3E}">
        <p14:creationId xmlns:p14="http://schemas.microsoft.com/office/powerpoint/2010/main" val="937884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lvl1pPr>
          </a:lstStyle>
          <a:p>
            <a:pPr>
              <a:defRPr/>
            </a:pPr>
            <a:endParaRPr lang="id-ID"/>
          </a:p>
        </p:txBody>
      </p:sp>
      <p:sp>
        <p:nvSpPr>
          <p:cNvPr id="4" name="Footer Placeholder 4"/>
          <p:cNvSpPr>
            <a:spLocks noGrp="1"/>
          </p:cNvSpPr>
          <p:nvPr>
            <p:ph type="ftr" sz="quarter" idx="11"/>
          </p:nvPr>
        </p:nvSpPr>
        <p:spPr/>
        <p:txBody>
          <a:bodyPr/>
          <a:lstStyle>
            <a:lvl1pPr>
              <a:defRPr/>
            </a:lvl1pPr>
          </a:lstStyle>
          <a:p>
            <a:pPr>
              <a:defRPr/>
            </a:pPr>
            <a:endParaRPr lang="id-ID"/>
          </a:p>
        </p:txBody>
      </p:sp>
      <p:sp>
        <p:nvSpPr>
          <p:cNvPr id="5" name="Slide Number Placeholder 5"/>
          <p:cNvSpPr>
            <a:spLocks noGrp="1"/>
          </p:cNvSpPr>
          <p:nvPr>
            <p:ph type="sldNum" sz="quarter" idx="12"/>
          </p:nvPr>
        </p:nvSpPr>
        <p:spPr/>
        <p:txBody>
          <a:bodyPr/>
          <a:lstStyle>
            <a:lvl1pPr>
              <a:defRPr/>
            </a:lvl1pPr>
          </a:lstStyle>
          <a:p>
            <a:pPr>
              <a:defRPr/>
            </a:pPr>
            <a:fld id="{6DA5EC5B-1506-404F-BA0A-31C76290C8F1}" type="slidenum">
              <a:rPr lang="en-US"/>
              <a:pPr>
                <a:defRPr/>
              </a:pPr>
              <a:t>‹#›</a:t>
            </a:fld>
            <a:endParaRPr lang="en-US"/>
          </a:p>
        </p:txBody>
      </p:sp>
    </p:spTree>
    <p:extLst>
      <p:ext uri="{BB962C8B-B14F-4D97-AF65-F5344CB8AC3E}">
        <p14:creationId xmlns:p14="http://schemas.microsoft.com/office/powerpoint/2010/main" val="2312948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pPr>
              <a:defRPr/>
            </a:pPr>
            <a:fld id="{DCE15D51-B5A0-4973-A4AF-58F543BC3FE1}" type="slidenum">
              <a:rPr lang="en-US"/>
              <a:pPr>
                <a:defRPr/>
              </a:pPr>
              <a:t>‹#›</a:t>
            </a:fld>
            <a:endParaRPr lang="en-US"/>
          </a:p>
        </p:txBody>
      </p:sp>
    </p:spTree>
    <p:extLst>
      <p:ext uri="{BB962C8B-B14F-4D97-AF65-F5344CB8AC3E}">
        <p14:creationId xmlns:p14="http://schemas.microsoft.com/office/powerpoint/2010/main" val="300065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pPr>
              <a:defRPr/>
            </a:pPr>
            <a:fld id="{B86EE17A-05A1-4CF3-B6C9-01DBD20AC679}" type="slidenum">
              <a:rPr lang="en-US"/>
              <a:pPr>
                <a:defRPr/>
              </a:pPr>
              <a:t>‹#›</a:t>
            </a:fld>
            <a:endParaRPr lang="en-US"/>
          </a:p>
        </p:txBody>
      </p:sp>
    </p:spTree>
    <p:extLst>
      <p:ext uri="{BB962C8B-B14F-4D97-AF65-F5344CB8AC3E}">
        <p14:creationId xmlns:p14="http://schemas.microsoft.com/office/powerpoint/2010/main" val="416999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3"/>
          <p:cNvSpPr>
            <a:spLocks noGrp="1"/>
          </p:cNvSpPr>
          <p:nvPr>
            <p:ph type="dt" sz="half" idx="10"/>
          </p:nvPr>
        </p:nvSpPr>
        <p:spPr/>
        <p:txBody>
          <a:bodyPr/>
          <a:lstStyle>
            <a:lvl1pPr>
              <a:defRPr/>
            </a:lvl1pPr>
          </a:lstStyle>
          <a:p>
            <a:pPr>
              <a:defRPr/>
            </a:pPr>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pPr>
              <a:defRPr/>
            </a:pPr>
            <a:fld id="{2F52589D-A11E-45D4-9858-5F86E1C919AE}" type="slidenum">
              <a:rPr lang="en-US"/>
              <a:pPr>
                <a:defRPr/>
              </a:pPr>
              <a:t>‹#›</a:t>
            </a:fld>
            <a:endParaRPr lang="en-US"/>
          </a:p>
        </p:txBody>
      </p:sp>
    </p:spTree>
    <p:extLst>
      <p:ext uri="{BB962C8B-B14F-4D97-AF65-F5344CB8AC3E}">
        <p14:creationId xmlns:p14="http://schemas.microsoft.com/office/powerpoint/2010/main" val="1657774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3"/>
          <p:cNvSpPr>
            <a:spLocks noGrp="1"/>
          </p:cNvSpPr>
          <p:nvPr>
            <p:ph type="dt" sz="half" idx="10"/>
          </p:nvPr>
        </p:nvSpPr>
        <p:spPr/>
        <p:txBody>
          <a:bodyPr/>
          <a:lstStyle>
            <a:lvl1pPr>
              <a:defRPr/>
            </a:lvl1pPr>
          </a:lstStyle>
          <a:p>
            <a:pPr>
              <a:defRPr/>
            </a:pPr>
            <a:endParaRPr lang="id-ID"/>
          </a:p>
        </p:txBody>
      </p:sp>
      <p:sp>
        <p:nvSpPr>
          <p:cNvPr id="8" name="Footer Placeholder 4"/>
          <p:cNvSpPr>
            <a:spLocks noGrp="1"/>
          </p:cNvSpPr>
          <p:nvPr>
            <p:ph type="ftr" sz="quarter" idx="11"/>
          </p:nvPr>
        </p:nvSpPr>
        <p:spPr/>
        <p:txBody>
          <a:bodyPr/>
          <a:lstStyle>
            <a:lvl1pPr>
              <a:defRPr/>
            </a:lvl1pPr>
          </a:lstStyle>
          <a:p>
            <a:pPr>
              <a:defRPr/>
            </a:pPr>
            <a:endParaRPr lang="id-ID"/>
          </a:p>
        </p:txBody>
      </p:sp>
      <p:sp>
        <p:nvSpPr>
          <p:cNvPr id="9" name="Slide Number Placeholder 5"/>
          <p:cNvSpPr>
            <a:spLocks noGrp="1"/>
          </p:cNvSpPr>
          <p:nvPr>
            <p:ph type="sldNum" sz="quarter" idx="12"/>
          </p:nvPr>
        </p:nvSpPr>
        <p:spPr/>
        <p:txBody>
          <a:bodyPr/>
          <a:lstStyle>
            <a:lvl1pPr>
              <a:defRPr/>
            </a:lvl1pPr>
          </a:lstStyle>
          <a:p>
            <a:pPr>
              <a:defRPr/>
            </a:pPr>
            <a:fld id="{43970D4F-8FF5-4E1C-81B4-3B536E7F553C}" type="slidenum">
              <a:rPr lang="en-US"/>
              <a:pPr>
                <a:defRPr/>
              </a:pPr>
              <a:t>‹#›</a:t>
            </a:fld>
            <a:endParaRPr lang="en-US"/>
          </a:p>
        </p:txBody>
      </p:sp>
    </p:spTree>
    <p:extLst>
      <p:ext uri="{BB962C8B-B14F-4D97-AF65-F5344CB8AC3E}">
        <p14:creationId xmlns:p14="http://schemas.microsoft.com/office/powerpoint/2010/main" val="3799755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3"/>
          <p:cNvSpPr>
            <a:spLocks noGrp="1"/>
          </p:cNvSpPr>
          <p:nvPr>
            <p:ph type="dt" sz="half" idx="10"/>
          </p:nvPr>
        </p:nvSpPr>
        <p:spPr/>
        <p:txBody>
          <a:bodyPr/>
          <a:lstStyle>
            <a:lvl1pPr>
              <a:defRPr/>
            </a:lvl1pPr>
          </a:lstStyle>
          <a:p>
            <a:pPr>
              <a:defRPr/>
            </a:pPr>
            <a:endParaRPr lang="id-ID"/>
          </a:p>
        </p:txBody>
      </p:sp>
      <p:sp>
        <p:nvSpPr>
          <p:cNvPr id="4" name="Footer Placeholder 4"/>
          <p:cNvSpPr>
            <a:spLocks noGrp="1"/>
          </p:cNvSpPr>
          <p:nvPr>
            <p:ph type="ftr" sz="quarter" idx="11"/>
          </p:nvPr>
        </p:nvSpPr>
        <p:spPr/>
        <p:txBody>
          <a:bodyPr/>
          <a:lstStyle>
            <a:lvl1pPr>
              <a:defRPr/>
            </a:lvl1pPr>
          </a:lstStyle>
          <a:p>
            <a:pPr>
              <a:defRPr/>
            </a:pPr>
            <a:endParaRPr lang="id-ID"/>
          </a:p>
        </p:txBody>
      </p:sp>
      <p:sp>
        <p:nvSpPr>
          <p:cNvPr id="5" name="Slide Number Placeholder 5"/>
          <p:cNvSpPr>
            <a:spLocks noGrp="1"/>
          </p:cNvSpPr>
          <p:nvPr>
            <p:ph type="sldNum" sz="quarter" idx="12"/>
          </p:nvPr>
        </p:nvSpPr>
        <p:spPr/>
        <p:txBody>
          <a:bodyPr/>
          <a:lstStyle>
            <a:lvl1pPr>
              <a:defRPr/>
            </a:lvl1pPr>
          </a:lstStyle>
          <a:p>
            <a:pPr>
              <a:defRPr/>
            </a:pPr>
            <a:fld id="{5B3C768B-DFA9-4FEB-864E-53EFC6B2B14C}" type="slidenum">
              <a:rPr lang="en-US"/>
              <a:pPr>
                <a:defRPr/>
              </a:pPr>
              <a:t>‹#›</a:t>
            </a:fld>
            <a:endParaRPr lang="en-US"/>
          </a:p>
        </p:txBody>
      </p:sp>
    </p:spTree>
    <p:extLst>
      <p:ext uri="{BB962C8B-B14F-4D97-AF65-F5344CB8AC3E}">
        <p14:creationId xmlns:p14="http://schemas.microsoft.com/office/powerpoint/2010/main" val="2545656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id-ID"/>
          </a:p>
        </p:txBody>
      </p:sp>
      <p:sp>
        <p:nvSpPr>
          <p:cNvPr id="3" name="Footer Placeholder 4"/>
          <p:cNvSpPr>
            <a:spLocks noGrp="1"/>
          </p:cNvSpPr>
          <p:nvPr>
            <p:ph type="ftr" sz="quarter" idx="11"/>
          </p:nvPr>
        </p:nvSpPr>
        <p:spPr/>
        <p:txBody>
          <a:bodyPr/>
          <a:lstStyle>
            <a:lvl1pPr>
              <a:defRPr/>
            </a:lvl1pPr>
          </a:lstStyle>
          <a:p>
            <a:pPr>
              <a:defRPr/>
            </a:pPr>
            <a:endParaRPr lang="id-ID"/>
          </a:p>
        </p:txBody>
      </p:sp>
      <p:sp>
        <p:nvSpPr>
          <p:cNvPr id="4" name="Slide Number Placeholder 5"/>
          <p:cNvSpPr>
            <a:spLocks noGrp="1"/>
          </p:cNvSpPr>
          <p:nvPr>
            <p:ph type="sldNum" sz="quarter" idx="12"/>
          </p:nvPr>
        </p:nvSpPr>
        <p:spPr/>
        <p:txBody>
          <a:bodyPr/>
          <a:lstStyle>
            <a:lvl1pPr>
              <a:defRPr/>
            </a:lvl1pPr>
          </a:lstStyle>
          <a:p>
            <a:pPr>
              <a:defRPr/>
            </a:pPr>
            <a:fld id="{824A436E-580F-4E87-8243-2C399329F9BD}" type="slidenum">
              <a:rPr lang="en-US"/>
              <a:pPr>
                <a:defRPr/>
              </a:pPr>
              <a:t>‹#›</a:t>
            </a:fld>
            <a:endParaRPr lang="en-US"/>
          </a:p>
        </p:txBody>
      </p:sp>
    </p:spTree>
    <p:extLst>
      <p:ext uri="{BB962C8B-B14F-4D97-AF65-F5344CB8AC3E}">
        <p14:creationId xmlns:p14="http://schemas.microsoft.com/office/powerpoint/2010/main" val="574064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pPr>
              <a:defRPr/>
            </a:pPr>
            <a:fld id="{D51A5C4C-BEAF-4F75-9F38-865F4C01987F}" type="slidenum">
              <a:rPr lang="en-US"/>
              <a:pPr>
                <a:defRPr/>
              </a:pPr>
              <a:t>‹#›</a:t>
            </a:fld>
            <a:endParaRPr lang="en-US"/>
          </a:p>
        </p:txBody>
      </p:sp>
    </p:spTree>
    <p:extLst>
      <p:ext uri="{BB962C8B-B14F-4D97-AF65-F5344CB8AC3E}">
        <p14:creationId xmlns:p14="http://schemas.microsoft.com/office/powerpoint/2010/main" val="2602569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pPr>
              <a:defRPr/>
            </a:pPr>
            <a:fld id="{A601B875-C987-468B-81E6-22936B0D9943}" type="slidenum">
              <a:rPr lang="en-US"/>
              <a:pPr>
                <a:defRPr/>
              </a:pPr>
              <a:t>‹#›</a:t>
            </a:fld>
            <a:endParaRPr lang="en-US"/>
          </a:p>
        </p:txBody>
      </p:sp>
    </p:spTree>
    <p:extLst>
      <p:ext uri="{BB962C8B-B14F-4D97-AF65-F5344CB8AC3E}">
        <p14:creationId xmlns:p14="http://schemas.microsoft.com/office/powerpoint/2010/main" val="1655920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id-ID"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D4C05A2-3478-484F-B278-A43BF3EA0B9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97" r:id="rId1"/>
    <p:sldLayoutId id="2147484098" r:id="rId2"/>
    <p:sldLayoutId id="2147484099" r:id="rId3"/>
    <p:sldLayoutId id="2147484100" r:id="rId4"/>
    <p:sldLayoutId id="2147484101" r:id="rId5"/>
    <p:sldLayoutId id="2147484102" r:id="rId6"/>
    <p:sldLayoutId id="2147484103" r:id="rId7"/>
    <p:sldLayoutId id="2147484104" r:id="rId8"/>
    <p:sldLayoutId id="2147484105" r:id="rId9"/>
    <p:sldLayoutId id="2147484106" r:id="rId10"/>
    <p:sldLayoutId id="2147484107" r:id="rId11"/>
    <p:sldLayoutId id="2147484108"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371600"/>
            <a:ext cx="7772400" cy="1219200"/>
          </a:xfrm>
        </p:spPr>
        <p:txBody>
          <a:bodyPr rtlCol="0">
            <a:normAutofit fontScale="90000"/>
          </a:bodyPr>
          <a:lstStyle/>
          <a:p>
            <a:pPr eaLnBrk="1" fontAlgn="auto" hangingPunct="1">
              <a:spcAft>
                <a:spcPts val="0"/>
              </a:spcAft>
              <a:defRPr/>
            </a:pPr>
            <a:r>
              <a:rPr lang="en-US" altLang="en-US" sz="4000" b="1" dirty="0" smtClean="0">
                <a:latin typeface="Copperplate Gothic Bold" pitchFamily="34" charset="0"/>
              </a:rPr>
              <a:t>AUDIT</a:t>
            </a:r>
            <a:r>
              <a:rPr lang="id-ID" altLang="en-US" sz="4000" b="1" dirty="0" smtClean="0">
                <a:latin typeface="Copperplate Gothic Bold" pitchFamily="34" charset="0"/>
              </a:rPr>
              <a:t> </a:t>
            </a:r>
            <a:r>
              <a:rPr lang="en-US" altLang="en-US" sz="4000" b="1" dirty="0" smtClean="0">
                <a:latin typeface="Copperplate Gothic Bold" pitchFamily="34" charset="0"/>
              </a:rPr>
              <a:t> KINERJA</a:t>
            </a:r>
            <a:r>
              <a:rPr lang="en-US" altLang="en-US" sz="3600" b="1" dirty="0" smtClean="0">
                <a:latin typeface="Copperplate Gothic Bold" pitchFamily="34" charset="0"/>
              </a:rPr>
              <a:t/>
            </a:r>
            <a:br>
              <a:rPr lang="en-US" altLang="en-US" sz="3600" b="1" dirty="0" smtClean="0">
                <a:latin typeface="Copperplate Gothic Bold" pitchFamily="34" charset="0"/>
              </a:rPr>
            </a:br>
            <a:r>
              <a:rPr lang="en-US" altLang="en-US" sz="2800" b="1" dirty="0" err="1" smtClean="0">
                <a:latin typeface="Verdana" pitchFamily="34" charset="0"/>
              </a:rPr>
              <a:t>dengan</a:t>
            </a:r>
            <a:r>
              <a:rPr lang="en-US" altLang="en-US" sz="2800" b="1" dirty="0" smtClean="0">
                <a:latin typeface="Verdana" pitchFamily="34" charset="0"/>
              </a:rPr>
              <a:t> </a:t>
            </a:r>
            <a:r>
              <a:rPr lang="en-US" altLang="en-US" sz="2800" b="1" dirty="0" err="1" smtClean="0">
                <a:latin typeface="Verdana" pitchFamily="34" charset="0"/>
              </a:rPr>
              <a:t>menggunakan</a:t>
            </a:r>
            <a:r>
              <a:rPr lang="en-US" altLang="en-US" sz="3600" b="1" dirty="0" smtClean="0">
                <a:latin typeface="Verdana" pitchFamily="34" charset="0"/>
              </a:rPr>
              <a:t> </a:t>
            </a:r>
          </a:p>
        </p:txBody>
      </p:sp>
      <p:sp>
        <p:nvSpPr>
          <p:cNvPr id="2051" name="Rectangle 3"/>
          <p:cNvSpPr>
            <a:spLocks noGrp="1" noChangeArrowheads="1"/>
          </p:cNvSpPr>
          <p:nvPr>
            <p:ph type="subTitle" idx="1"/>
          </p:nvPr>
        </p:nvSpPr>
        <p:spPr>
          <a:xfrm>
            <a:off x="990600" y="3352800"/>
            <a:ext cx="7239000" cy="3276600"/>
          </a:xfrm>
        </p:spPr>
        <p:txBody>
          <a:bodyPr/>
          <a:lstStyle/>
          <a:p>
            <a:pPr eaLnBrk="1" hangingPunct="1"/>
            <a:r>
              <a:rPr lang="en-US" altLang="en-US" sz="4000" smtClean="0">
                <a:solidFill>
                  <a:schemeClr val="tx1"/>
                </a:solidFill>
                <a:latin typeface="Copperplate Gothic Bold" pitchFamily="34" charset="0"/>
              </a:rPr>
              <a:t>METODE </a:t>
            </a:r>
            <a:r>
              <a:rPr lang="en-US" altLang="en-US" sz="4000" i="1" smtClean="0">
                <a:solidFill>
                  <a:schemeClr val="tx1"/>
                </a:solidFill>
                <a:latin typeface="Copperplate Gothic Bold" pitchFamily="34" charset="0"/>
              </a:rPr>
              <a:t>BALANCE</a:t>
            </a:r>
            <a:r>
              <a:rPr lang="id-ID" altLang="en-US" sz="4000" i="1" smtClean="0">
                <a:solidFill>
                  <a:schemeClr val="tx1"/>
                </a:solidFill>
                <a:latin typeface="Copperplate Gothic Bold" pitchFamily="34" charset="0"/>
              </a:rPr>
              <a:t>D</a:t>
            </a:r>
            <a:r>
              <a:rPr lang="en-US" altLang="en-US" sz="4000" i="1" smtClean="0">
                <a:solidFill>
                  <a:schemeClr val="tx1"/>
                </a:solidFill>
                <a:latin typeface="Copperplate Gothic Bold" pitchFamily="34" charset="0"/>
              </a:rPr>
              <a:t> SCORECARD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idx="1"/>
          </p:nvPr>
        </p:nvSpPr>
        <p:spPr>
          <a:xfrm>
            <a:off x="762000" y="1676400"/>
            <a:ext cx="7696200" cy="3886200"/>
          </a:xfrm>
        </p:spPr>
        <p:txBody>
          <a:bodyPr rtlCol="0">
            <a:normAutofit fontScale="25000" lnSpcReduction="20000"/>
          </a:bodyPr>
          <a:lstStyle/>
          <a:p>
            <a:pPr marL="609600" indent="-609600" algn="just" eaLnBrk="1" fontAlgn="auto" hangingPunct="1">
              <a:lnSpc>
                <a:spcPct val="80000"/>
              </a:lnSpc>
              <a:spcAft>
                <a:spcPts val="0"/>
              </a:spcAft>
              <a:buFontTx/>
              <a:buNone/>
              <a:defRPr/>
            </a:pPr>
            <a:r>
              <a:rPr lang="af-ZA" altLang="en-US" sz="1800" dirty="0" smtClean="0">
                <a:latin typeface="Tahoma" pitchFamily="34" charset="0"/>
              </a:rPr>
              <a:t>        </a:t>
            </a:r>
            <a:endParaRPr lang="id-ID" altLang="en-US" sz="1800" dirty="0" smtClean="0">
              <a:latin typeface="Tahoma" pitchFamily="34" charset="0"/>
            </a:endParaRPr>
          </a:p>
          <a:p>
            <a:pPr marL="0" indent="0" algn="just" eaLnBrk="1" fontAlgn="auto" hangingPunct="1">
              <a:lnSpc>
                <a:spcPct val="170000"/>
              </a:lnSpc>
              <a:spcBef>
                <a:spcPts val="0"/>
              </a:spcBef>
              <a:spcAft>
                <a:spcPts val="0"/>
              </a:spcAft>
              <a:buFontTx/>
              <a:buNone/>
              <a:defRPr/>
            </a:pPr>
            <a:r>
              <a:rPr lang="af-ZA" altLang="en-US" sz="9600" dirty="0" smtClean="0">
                <a:latin typeface="Tahoma" pitchFamily="34" charset="0"/>
              </a:rPr>
              <a:t>Sasaran audit adalah seluruh </a:t>
            </a:r>
            <a:r>
              <a:rPr lang="af-ZA" altLang="en-US" sz="9600" i="1" dirty="0" smtClean="0">
                <a:latin typeface="Tahoma" pitchFamily="34" charset="0"/>
              </a:rPr>
              <a:t>kegiatan stratejik</a:t>
            </a:r>
            <a:r>
              <a:rPr lang="id-ID" altLang="en-US" sz="9600" i="1" dirty="0" smtClean="0">
                <a:latin typeface="Tahoma" pitchFamily="34" charset="0"/>
              </a:rPr>
              <a:t> </a:t>
            </a:r>
            <a:r>
              <a:rPr lang="af-ZA" altLang="en-US" sz="9600" dirty="0" smtClean="0">
                <a:latin typeface="Tahoma" pitchFamily="34" charset="0"/>
              </a:rPr>
              <a:t>pada Auditi tahun anggaran .......</a:t>
            </a:r>
            <a:r>
              <a:rPr lang="af-ZA" altLang="en-US" sz="9600" dirty="0" smtClean="0"/>
              <a:t> </a:t>
            </a:r>
            <a:r>
              <a:rPr lang="en-US" altLang="en-US" sz="9600" dirty="0" smtClean="0">
                <a:latin typeface="Tahoma" pitchFamily="34" charset="0"/>
              </a:rPr>
              <a:t> </a:t>
            </a:r>
          </a:p>
          <a:p>
            <a:pPr marL="0" indent="0" algn="just" eaLnBrk="1" fontAlgn="auto" hangingPunct="1">
              <a:lnSpc>
                <a:spcPct val="170000"/>
              </a:lnSpc>
              <a:spcBef>
                <a:spcPts val="0"/>
              </a:spcBef>
              <a:spcAft>
                <a:spcPts val="0"/>
              </a:spcAft>
              <a:buFontTx/>
              <a:buNone/>
              <a:defRPr/>
            </a:pPr>
            <a:r>
              <a:rPr lang="en-US" altLang="en-US" sz="9600" dirty="0" err="1" smtClean="0">
                <a:latin typeface="Tahoma" pitchFamily="34" charset="0"/>
              </a:rPr>
              <a:t>Kegiatan</a:t>
            </a:r>
            <a:r>
              <a:rPr lang="en-US" altLang="en-US" sz="9600" dirty="0" smtClean="0">
                <a:latin typeface="Tahoma" pitchFamily="34" charset="0"/>
              </a:rPr>
              <a:t> </a:t>
            </a:r>
            <a:r>
              <a:rPr lang="en-US" altLang="en-US" sz="9600" dirty="0" err="1" smtClean="0">
                <a:latin typeface="Tahoma" pitchFamily="34" charset="0"/>
              </a:rPr>
              <a:t>stratejik</a:t>
            </a:r>
            <a:r>
              <a:rPr lang="en-US" altLang="en-US" sz="9600" dirty="0" smtClean="0">
                <a:latin typeface="Tahoma" pitchFamily="34" charset="0"/>
              </a:rPr>
              <a:t> </a:t>
            </a:r>
            <a:r>
              <a:rPr lang="en-US" altLang="en-US" sz="9600" dirty="0" err="1" smtClean="0">
                <a:latin typeface="Tahoma" pitchFamily="34" charset="0"/>
              </a:rPr>
              <a:t>adalah</a:t>
            </a:r>
            <a:r>
              <a:rPr lang="en-US" altLang="en-US" sz="9600" dirty="0" smtClean="0">
                <a:latin typeface="Tahoma" pitchFamily="34" charset="0"/>
              </a:rPr>
              <a:t> </a:t>
            </a:r>
            <a:r>
              <a:rPr lang="en-US" altLang="en-US" sz="9600" dirty="0" err="1" smtClean="0">
                <a:latin typeface="Tahoma" pitchFamily="34" charset="0"/>
              </a:rPr>
              <a:t>kegiatan</a:t>
            </a:r>
            <a:r>
              <a:rPr lang="en-US" altLang="en-US" sz="9600" dirty="0" smtClean="0">
                <a:latin typeface="Tahoma" pitchFamily="34" charset="0"/>
              </a:rPr>
              <a:t> yang </a:t>
            </a:r>
            <a:r>
              <a:rPr lang="en-US" altLang="en-US" sz="9600" dirty="0" err="1" smtClean="0">
                <a:latin typeface="Tahoma" pitchFamily="34" charset="0"/>
              </a:rPr>
              <a:t>spesifik</a:t>
            </a:r>
            <a:r>
              <a:rPr lang="en-US" altLang="en-US" sz="9600" dirty="0" smtClean="0">
                <a:latin typeface="Tahoma" pitchFamily="34" charset="0"/>
              </a:rPr>
              <a:t> </a:t>
            </a:r>
            <a:r>
              <a:rPr lang="en-US" altLang="en-US" sz="9600" dirty="0" err="1" smtClean="0">
                <a:latin typeface="Tahoma" pitchFamily="34" charset="0"/>
              </a:rPr>
              <a:t>menunjang</a:t>
            </a:r>
            <a:r>
              <a:rPr lang="en-US" altLang="en-US" sz="9600" dirty="0" smtClean="0">
                <a:latin typeface="Tahoma" pitchFamily="34" charset="0"/>
              </a:rPr>
              <a:t> </a:t>
            </a:r>
            <a:r>
              <a:rPr lang="en-US" altLang="en-US" sz="9600" dirty="0" err="1" smtClean="0">
                <a:latin typeface="Tahoma" pitchFamily="34" charset="0"/>
              </a:rPr>
              <a:t>tusi</a:t>
            </a:r>
            <a:r>
              <a:rPr lang="en-US" altLang="en-US" sz="9600" dirty="0" smtClean="0">
                <a:latin typeface="Tahoma" pitchFamily="34" charset="0"/>
              </a:rPr>
              <a:t> </a:t>
            </a:r>
            <a:r>
              <a:rPr lang="en-US" altLang="en-US" sz="9600" dirty="0" err="1" smtClean="0">
                <a:latin typeface="Tahoma" pitchFamily="34" charset="0"/>
              </a:rPr>
              <a:t>dan</a:t>
            </a:r>
            <a:r>
              <a:rPr lang="en-US" altLang="en-US" sz="9600" dirty="0" smtClean="0">
                <a:latin typeface="Tahoma" pitchFamily="34" charset="0"/>
              </a:rPr>
              <a:t> </a:t>
            </a:r>
            <a:r>
              <a:rPr lang="en-US" altLang="en-US" sz="9600" dirty="0" err="1" smtClean="0">
                <a:latin typeface="Tahoma" pitchFamily="34" charset="0"/>
              </a:rPr>
              <a:t>pengaruhnya</a:t>
            </a:r>
            <a:r>
              <a:rPr lang="en-US" altLang="en-US" sz="9600" dirty="0" smtClean="0">
                <a:latin typeface="Tahoma" pitchFamily="34" charset="0"/>
              </a:rPr>
              <a:t> </a:t>
            </a:r>
            <a:r>
              <a:rPr lang="en-US" altLang="en-US" sz="9600" dirty="0" err="1" smtClean="0">
                <a:latin typeface="Tahoma" pitchFamily="34" charset="0"/>
              </a:rPr>
              <a:t>signifikan</a:t>
            </a:r>
            <a:r>
              <a:rPr lang="en-US" altLang="en-US" sz="9600" dirty="0" smtClean="0">
                <a:latin typeface="Tahoma" pitchFamily="34" charset="0"/>
              </a:rPr>
              <a:t> </a:t>
            </a:r>
            <a:r>
              <a:rPr lang="en-US" altLang="en-US" sz="9600" dirty="0" err="1" smtClean="0">
                <a:latin typeface="Tahoma" pitchFamily="34" charset="0"/>
              </a:rPr>
              <a:t>terhadap</a:t>
            </a:r>
            <a:r>
              <a:rPr lang="en-US" altLang="en-US" sz="9600" dirty="0" smtClean="0">
                <a:latin typeface="Tahoma" pitchFamily="34" charset="0"/>
              </a:rPr>
              <a:t> </a:t>
            </a:r>
            <a:r>
              <a:rPr lang="en-US" altLang="en-US" sz="9600" dirty="0" err="1" smtClean="0">
                <a:latin typeface="Tahoma" pitchFamily="34" charset="0"/>
              </a:rPr>
              <a:t>keberhasilan</a:t>
            </a:r>
            <a:r>
              <a:rPr lang="en-US" altLang="en-US" sz="9600" dirty="0" smtClean="0">
                <a:latin typeface="Tahoma" pitchFamily="34" charset="0"/>
              </a:rPr>
              <a:t> </a:t>
            </a:r>
            <a:r>
              <a:rPr lang="en-US" altLang="en-US" sz="9600" dirty="0" err="1" smtClean="0">
                <a:latin typeface="Tahoma" pitchFamily="34" charset="0"/>
              </a:rPr>
              <a:t>kinerja</a:t>
            </a:r>
            <a:r>
              <a:rPr lang="en-US" altLang="en-US" sz="9600" dirty="0" smtClean="0">
                <a:latin typeface="Tahoma" pitchFamily="34" charset="0"/>
              </a:rPr>
              <a:t>  </a:t>
            </a:r>
            <a:r>
              <a:rPr lang="en-US" altLang="en-US" sz="9600" dirty="0" err="1" smtClean="0">
                <a:latin typeface="Tahoma" pitchFamily="34" charset="0"/>
              </a:rPr>
              <a:t>Auditi</a:t>
            </a:r>
            <a:r>
              <a:rPr lang="en-US" altLang="en-US" sz="9600" dirty="0" smtClean="0">
                <a:latin typeface="Tahoma" pitchFamily="34" charset="0"/>
              </a:rPr>
              <a:t>.</a:t>
            </a:r>
          </a:p>
          <a:p>
            <a:pPr marL="0" indent="457200" algn="just" eaLnBrk="1" fontAlgn="auto" hangingPunct="1">
              <a:lnSpc>
                <a:spcPct val="170000"/>
              </a:lnSpc>
              <a:spcBef>
                <a:spcPts val="0"/>
              </a:spcBef>
              <a:spcAft>
                <a:spcPts val="0"/>
              </a:spcAft>
              <a:buFontTx/>
              <a:buNone/>
              <a:defRPr/>
            </a:pPr>
            <a:endParaRPr lang="en-US" altLang="en-US" sz="9600" dirty="0" smtClean="0">
              <a:latin typeface="Tahoma" pitchFamily="34" charset="0"/>
            </a:endParaRPr>
          </a:p>
          <a:p>
            <a:pPr marL="609600" indent="-609600" algn="just" eaLnBrk="1" fontAlgn="auto" hangingPunct="1">
              <a:lnSpc>
                <a:spcPct val="80000"/>
              </a:lnSpc>
              <a:spcAft>
                <a:spcPts val="0"/>
              </a:spcAft>
              <a:buFontTx/>
              <a:buNone/>
              <a:defRPr/>
            </a:pPr>
            <a:r>
              <a:rPr lang="en-US" altLang="en-US" sz="9600" dirty="0" smtClean="0">
                <a:latin typeface="Tahoma" pitchFamily="34" charset="0"/>
              </a:rPr>
              <a:t>      </a:t>
            </a:r>
          </a:p>
          <a:p>
            <a:pPr marL="609600" indent="-609600" algn="just" eaLnBrk="1" fontAlgn="auto" hangingPunct="1">
              <a:lnSpc>
                <a:spcPct val="80000"/>
              </a:lnSpc>
              <a:spcAft>
                <a:spcPts val="0"/>
              </a:spcAft>
              <a:buFontTx/>
              <a:buNone/>
              <a:defRPr/>
            </a:pPr>
            <a:endParaRPr lang="en-US" altLang="en-US" sz="2400" dirty="0" smtClean="0">
              <a:latin typeface="Tahoma" pitchFamily="34" charset="0"/>
            </a:endParaRPr>
          </a:p>
          <a:p>
            <a:pPr marL="609600" indent="-609600" algn="just" eaLnBrk="1" fontAlgn="auto" hangingPunct="1">
              <a:lnSpc>
                <a:spcPct val="80000"/>
              </a:lnSpc>
              <a:spcAft>
                <a:spcPts val="0"/>
              </a:spcAft>
              <a:buFontTx/>
              <a:buNone/>
              <a:defRPr/>
            </a:pPr>
            <a:r>
              <a:rPr lang="en-US" altLang="en-US" sz="2400" dirty="0" smtClean="0">
                <a:latin typeface="Tahoma" pitchFamily="34" charset="0"/>
              </a:rPr>
              <a:t>     </a:t>
            </a:r>
          </a:p>
          <a:p>
            <a:pPr marL="609600" indent="-609600" algn="just" eaLnBrk="1" fontAlgn="auto" hangingPunct="1">
              <a:lnSpc>
                <a:spcPct val="80000"/>
              </a:lnSpc>
              <a:spcAft>
                <a:spcPts val="0"/>
              </a:spcAft>
              <a:buFontTx/>
              <a:buNone/>
              <a:defRPr/>
            </a:pPr>
            <a:endParaRPr lang="en-US" altLang="en-US" sz="2400" dirty="0" smtClean="0">
              <a:latin typeface="Tahoma" pitchFamily="34" charset="0"/>
            </a:endParaRPr>
          </a:p>
          <a:p>
            <a:pPr marL="609600" indent="-609600" algn="just" eaLnBrk="1" fontAlgn="auto" hangingPunct="1">
              <a:lnSpc>
                <a:spcPct val="80000"/>
              </a:lnSpc>
              <a:spcAft>
                <a:spcPts val="0"/>
              </a:spcAft>
              <a:buFontTx/>
              <a:buNone/>
              <a:defRPr/>
            </a:pPr>
            <a:r>
              <a:rPr lang="en-US" altLang="en-US" sz="2400" dirty="0" smtClean="0">
                <a:latin typeface="Tahoma" pitchFamily="34" charset="0"/>
              </a:rPr>
              <a:t>     </a:t>
            </a:r>
          </a:p>
          <a:p>
            <a:pPr marL="609600" indent="-609600" algn="just" eaLnBrk="1" fontAlgn="auto" hangingPunct="1">
              <a:lnSpc>
                <a:spcPct val="80000"/>
              </a:lnSpc>
              <a:spcAft>
                <a:spcPts val="0"/>
              </a:spcAft>
              <a:buFontTx/>
              <a:buNone/>
              <a:defRPr/>
            </a:pPr>
            <a:r>
              <a:rPr lang="en-US" altLang="en-US" sz="2400" dirty="0" smtClean="0">
                <a:latin typeface="Tahoma" pitchFamily="34" charset="0"/>
              </a:rPr>
              <a:t>     </a:t>
            </a:r>
          </a:p>
          <a:p>
            <a:pPr marL="609600" indent="-609600" algn="just" eaLnBrk="1" fontAlgn="auto" hangingPunct="1">
              <a:lnSpc>
                <a:spcPct val="80000"/>
              </a:lnSpc>
              <a:spcAft>
                <a:spcPts val="0"/>
              </a:spcAft>
              <a:buFontTx/>
              <a:buNone/>
              <a:defRPr/>
            </a:pPr>
            <a:endParaRPr lang="en-US" altLang="en-US" sz="2400" dirty="0" smtClean="0">
              <a:latin typeface="Tahoma" pitchFamily="34" charset="0"/>
            </a:endParaRPr>
          </a:p>
          <a:p>
            <a:pPr marL="609600" indent="-609600" algn="just" eaLnBrk="1" fontAlgn="auto" hangingPunct="1">
              <a:lnSpc>
                <a:spcPct val="80000"/>
              </a:lnSpc>
              <a:spcAft>
                <a:spcPts val="0"/>
              </a:spcAft>
              <a:buFontTx/>
              <a:buNone/>
              <a:defRPr/>
            </a:pPr>
            <a:endParaRPr lang="en-US" altLang="en-US" sz="2400" dirty="0" smtClean="0">
              <a:latin typeface="Tahoma" pitchFamily="34" charset="0"/>
            </a:endParaRPr>
          </a:p>
        </p:txBody>
      </p:sp>
      <p:sp>
        <p:nvSpPr>
          <p:cNvPr id="73747" name="AutoShape 19"/>
          <p:cNvSpPr>
            <a:spLocks noChangeArrowheads="1"/>
          </p:cNvSpPr>
          <p:nvPr/>
        </p:nvSpPr>
        <p:spPr bwMode="auto">
          <a:xfrm>
            <a:off x="1676400" y="533400"/>
            <a:ext cx="5638800" cy="723900"/>
          </a:xfrm>
          <a:prstGeom prst="roundRect">
            <a:avLst>
              <a:gd name="adj" fmla="val 16667"/>
            </a:avLst>
          </a:prstGeom>
          <a:gradFill rotWithShape="1">
            <a:gsLst>
              <a:gs pos="0">
                <a:srgbClr val="00FFFF"/>
              </a:gs>
              <a:gs pos="50000">
                <a:srgbClr val="00FFFF">
                  <a:gamma/>
                  <a:shade val="46275"/>
                  <a:invGamma/>
                </a:srgbClr>
              </a:gs>
              <a:gs pos="100000">
                <a:srgbClr val="00FFFF"/>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p:spPr>
        <p:txBody>
          <a:bodyPr lIns="57607" tIns="28804" rIns="57607" bIns="28804" anchor="ctr">
            <a:flatTx/>
          </a:bodyPr>
          <a:lstStyle/>
          <a:p>
            <a:pPr algn="ctr">
              <a:defRPr/>
            </a:pPr>
            <a:r>
              <a:rPr lang="sv-SE">
                <a:solidFill>
                  <a:srgbClr val="FFFFFF"/>
                </a:solidFill>
                <a:effectLst>
                  <a:outerShdw blurRad="38100" dist="38100" dir="2700000" algn="tl">
                    <a:srgbClr val="000000"/>
                  </a:outerShdw>
                </a:effectLst>
                <a:latin typeface="Tahoma" pitchFamily="34" charset="0"/>
                <a:cs typeface="Arial" charset="0"/>
              </a:rPr>
              <a:t>SASARAN  AUDIT KINERJA</a:t>
            </a:r>
            <a:endParaRPr lang="en-US" sz="2800">
              <a:latin typeface="Tahoma" pitchFamily="34" charset="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idx="1"/>
          </p:nvPr>
        </p:nvSpPr>
        <p:spPr>
          <a:xfrm>
            <a:off x="990600" y="1600200"/>
            <a:ext cx="7467600" cy="4876800"/>
          </a:xfrm>
        </p:spPr>
        <p:txBody>
          <a:bodyPr rtlCol="0">
            <a:normAutofit fontScale="92500" lnSpcReduction="20000"/>
          </a:bodyPr>
          <a:lstStyle/>
          <a:p>
            <a:pPr marL="609600" indent="-609600" eaLnBrk="1" fontAlgn="auto" hangingPunct="1">
              <a:lnSpc>
                <a:spcPct val="80000"/>
              </a:lnSpc>
              <a:spcAft>
                <a:spcPts val="0"/>
              </a:spcAft>
              <a:buFont typeface="Arial" pitchFamily="34" charset="0"/>
              <a:buChar char="•"/>
              <a:defRPr/>
            </a:pPr>
            <a:r>
              <a:rPr lang="af-ZA" altLang="en-US" sz="2800" smtClean="0">
                <a:latin typeface="Tahoma" pitchFamily="34" charset="0"/>
              </a:rPr>
              <a:t>Periode yang diaudit meliputi masa sejak 1 Januari ....... sampai dengan 31 Desember ......</a:t>
            </a:r>
          </a:p>
          <a:p>
            <a:pPr marL="609600" indent="-609600" eaLnBrk="1" fontAlgn="auto" hangingPunct="1">
              <a:lnSpc>
                <a:spcPct val="80000"/>
              </a:lnSpc>
              <a:spcAft>
                <a:spcPts val="0"/>
              </a:spcAft>
              <a:buFontTx/>
              <a:buNone/>
              <a:defRPr/>
            </a:pPr>
            <a:endParaRPr lang="af-ZA" altLang="en-US" sz="2800" smtClean="0">
              <a:latin typeface="Tahoma" pitchFamily="34" charset="0"/>
            </a:endParaRPr>
          </a:p>
          <a:p>
            <a:pPr marL="609600" indent="-609600" eaLnBrk="1" fontAlgn="auto" hangingPunct="1">
              <a:lnSpc>
                <a:spcPct val="80000"/>
              </a:lnSpc>
              <a:spcAft>
                <a:spcPts val="0"/>
              </a:spcAft>
              <a:buFont typeface="Arial" pitchFamily="34" charset="0"/>
              <a:buChar char="•"/>
              <a:defRPr/>
            </a:pPr>
            <a:r>
              <a:rPr lang="af-ZA" altLang="en-US" sz="2800" smtClean="0">
                <a:latin typeface="Tahoma" pitchFamily="34" charset="0"/>
              </a:rPr>
              <a:t>Audit  dilaksanakan  mulai  bulan ..... sampai dengan ..........</a:t>
            </a:r>
          </a:p>
          <a:p>
            <a:pPr marL="609600" indent="-609600" eaLnBrk="1" fontAlgn="auto" hangingPunct="1">
              <a:lnSpc>
                <a:spcPct val="80000"/>
              </a:lnSpc>
              <a:spcAft>
                <a:spcPts val="0"/>
              </a:spcAft>
              <a:buFont typeface="Arial" pitchFamily="34" charset="0"/>
              <a:buChar char="•"/>
              <a:defRPr/>
            </a:pPr>
            <a:endParaRPr lang="en-US" altLang="en-US" sz="2800" smtClean="0">
              <a:latin typeface="Tahoma" pitchFamily="34" charset="0"/>
            </a:endParaRPr>
          </a:p>
          <a:p>
            <a:pPr marL="609600" indent="-609600" eaLnBrk="1" fontAlgn="auto" hangingPunct="1">
              <a:lnSpc>
                <a:spcPct val="80000"/>
              </a:lnSpc>
              <a:spcAft>
                <a:spcPts val="0"/>
              </a:spcAft>
              <a:buFont typeface="Arial" pitchFamily="34" charset="0"/>
              <a:buChar char="•"/>
              <a:defRPr/>
            </a:pPr>
            <a:r>
              <a:rPr lang="en-US" altLang="en-US" sz="2800" smtClean="0">
                <a:latin typeface="Tahoma" pitchFamily="34" charset="0"/>
              </a:rPr>
              <a:t>Dasar penetapan kegiatan yang akan diaudit </a:t>
            </a:r>
          </a:p>
          <a:p>
            <a:pPr marL="609600" indent="-609600" eaLnBrk="1" fontAlgn="auto" hangingPunct="1">
              <a:lnSpc>
                <a:spcPct val="80000"/>
              </a:lnSpc>
              <a:spcAft>
                <a:spcPts val="0"/>
              </a:spcAft>
              <a:buFontTx/>
              <a:buNone/>
              <a:defRPr/>
            </a:pPr>
            <a:r>
              <a:rPr lang="en-US" altLang="en-US" sz="2800" smtClean="0">
                <a:latin typeface="Tahoma" pitchFamily="34" charset="0"/>
              </a:rPr>
              <a:t>      adalah DIPA dan RKA-KL Auditi….</a:t>
            </a:r>
          </a:p>
          <a:p>
            <a:pPr marL="609600" indent="-609600" eaLnBrk="1" fontAlgn="auto" hangingPunct="1">
              <a:lnSpc>
                <a:spcPct val="80000"/>
              </a:lnSpc>
              <a:spcAft>
                <a:spcPts val="0"/>
              </a:spcAft>
              <a:buFontTx/>
              <a:buNone/>
              <a:defRPr/>
            </a:pPr>
            <a:r>
              <a:rPr lang="en-US" altLang="en-US" sz="2800" smtClean="0">
                <a:latin typeface="Tahoma" pitchFamily="34" charset="0"/>
              </a:rPr>
              <a:t>      Tahun Anggaran …….</a:t>
            </a:r>
          </a:p>
          <a:p>
            <a:pPr marL="609600" indent="-609600" algn="just" eaLnBrk="1" fontAlgn="auto" hangingPunct="1">
              <a:lnSpc>
                <a:spcPct val="80000"/>
              </a:lnSpc>
              <a:spcAft>
                <a:spcPts val="0"/>
              </a:spcAft>
              <a:buFontTx/>
              <a:buNone/>
              <a:defRPr/>
            </a:pPr>
            <a:r>
              <a:rPr lang="en-US" altLang="en-US" sz="2800" smtClean="0">
                <a:latin typeface="Tahoma" pitchFamily="34" charset="0"/>
              </a:rPr>
              <a:t>      </a:t>
            </a:r>
          </a:p>
          <a:p>
            <a:pPr marL="609600" indent="-609600" algn="just" eaLnBrk="1" fontAlgn="auto" hangingPunct="1">
              <a:lnSpc>
                <a:spcPct val="80000"/>
              </a:lnSpc>
              <a:spcAft>
                <a:spcPts val="0"/>
              </a:spcAft>
              <a:buFontTx/>
              <a:buNone/>
              <a:defRPr/>
            </a:pPr>
            <a:endParaRPr lang="en-US" altLang="en-US" sz="2400" smtClean="0">
              <a:latin typeface="Tahoma" pitchFamily="34" charset="0"/>
            </a:endParaRPr>
          </a:p>
          <a:p>
            <a:pPr marL="609600" indent="-609600" algn="just" eaLnBrk="1" fontAlgn="auto" hangingPunct="1">
              <a:lnSpc>
                <a:spcPct val="80000"/>
              </a:lnSpc>
              <a:spcAft>
                <a:spcPts val="0"/>
              </a:spcAft>
              <a:buFontTx/>
              <a:buNone/>
              <a:defRPr/>
            </a:pPr>
            <a:r>
              <a:rPr lang="en-US" altLang="en-US" sz="2400" smtClean="0">
                <a:latin typeface="Tahoma" pitchFamily="34" charset="0"/>
              </a:rPr>
              <a:t>     </a:t>
            </a:r>
          </a:p>
          <a:p>
            <a:pPr marL="609600" indent="-609600" algn="just" eaLnBrk="1" fontAlgn="auto" hangingPunct="1">
              <a:lnSpc>
                <a:spcPct val="80000"/>
              </a:lnSpc>
              <a:spcAft>
                <a:spcPts val="0"/>
              </a:spcAft>
              <a:buFontTx/>
              <a:buNone/>
              <a:defRPr/>
            </a:pPr>
            <a:endParaRPr lang="en-US" altLang="en-US" sz="2400" smtClean="0">
              <a:latin typeface="Tahoma" pitchFamily="34" charset="0"/>
            </a:endParaRPr>
          </a:p>
          <a:p>
            <a:pPr marL="609600" indent="-609600" algn="just" eaLnBrk="1" fontAlgn="auto" hangingPunct="1">
              <a:lnSpc>
                <a:spcPct val="80000"/>
              </a:lnSpc>
              <a:spcAft>
                <a:spcPts val="0"/>
              </a:spcAft>
              <a:buFontTx/>
              <a:buNone/>
              <a:defRPr/>
            </a:pPr>
            <a:r>
              <a:rPr lang="en-US" altLang="en-US" sz="2400" smtClean="0">
                <a:latin typeface="Tahoma" pitchFamily="34" charset="0"/>
              </a:rPr>
              <a:t>     </a:t>
            </a:r>
          </a:p>
          <a:p>
            <a:pPr marL="609600" indent="-609600" algn="just" eaLnBrk="1" fontAlgn="auto" hangingPunct="1">
              <a:lnSpc>
                <a:spcPct val="80000"/>
              </a:lnSpc>
              <a:spcAft>
                <a:spcPts val="0"/>
              </a:spcAft>
              <a:buFontTx/>
              <a:buNone/>
              <a:defRPr/>
            </a:pPr>
            <a:r>
              <a:rPr lang="en-US" altLang="en-US" sz="2400" smtClean="0">
                <a:latin typeface="Tahoma" pitchFamily="34" charset="0"/>
              </a:rPr>
              <a:t>     </a:t>
            </a:r>
          </a:p>
          <a:p>
            <a:pPr marL="609600" indent="-609600" algn="just" eaLnBrk="1" fontAlgn="auto" hangingPunct="1">
              <a:lnSpc>
                <a:spcPct val="80000"/>
              </a:lnSpc>
              <a:spcAft>
                <a:spcPts val="0"/>
              </a:spcAft>
              <a:buFontTx/>
              <a:buNone/>
              <a:defRPr/>
            </a:pPr>
            <a:endParaRPr lang="en-US" altLang="en-US" sz="2400" smtClean="0">
              <a:latin typeface="Tahoma" pitchFamily="34" charset="0"/>
            </a:endParaRPr>
          </a:p>
          <a:p>
            <a:pPr marL="609600" indent="-609600" algn="just" eaLnBrk="1" fontAlgn="auto" hangingPunct="1">
              <a:lnSpc>
                <a:spcPct val="80000"/>
              </a:lnSpc>
              <a:spcAft>
                <a:spcPts val="0"/>
              </a:spcAft>
              <a:buFontTx/>
              <a:buNone/>
              <a:defRPr/>
            </a:pPr>
            <a:endParaRPr lang="en-US" altLang="en-US" sz="2400" smtClean="0">
              <a:latin typeface="Tahoma" pitchFamily="34" charset="0"/>
            </a:endParaRPr>
          </a:p>
        </p:txBody>
      </p:sp>
      <p:sp>
        <p:nvSpPr>
          <p:cNvPr id="73747" name="AutoShape 19"/>
          <p:cNvSpPr>
            <a:spLocks noChangeArrowheads="1"/>
          </p:cNvSpPr>
          <p:nvPr/>
        </p:nvSpPr>
        <p:spPr bwMode="auto">
          <a:xfrm>
            <a:off x="1676400" y="533400"/>
            <a:ext cx="5638800" cy="723900"/>
          </a:xfrm>
          <a:prstGeom prst="roundRect">
            <a:avLst>
              <a:gd name="adj" fmla="val 16667"/>
            </a:avLst>
          </a:prstGeom>
          <a:gradFill rotWithShape="1">
            <a:gsLst>
              <a:gs pos="0">
                <a:srgbClr val="00FFFF"/>
              </a:gs>
              <a:gs pos="50000">
                <a:srgbClr val="00FFFF">
                  <a:gamma/>
                  <a:shade val="46275"/>
                  <a:invGamma/>
                </a:srgbClr>
              </a:gs>
              <a:gs pos="100000">
                <a:srgbClr val="00FFFF"/>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p:spPr>
        <p:txBody>
          <a:bodyPr lIns="57607" tIns="28804" rIns="57607" bIns="28804" anchor="ctr">
            <a:flatTx/>
          </a:bodyPr>
          <a:lstStyle/>
          <a:p>
            <a:pPr algn="ctr">
              <a:defRPr/>
            </a:pPr>
            <a:r>
              <a:rPr lang="sv-SE">
                <a:solidFill>
                  <a:srgbClr val="FFFFFF"/>
                </a:solidFill>
                <a:effectLst>
                  <a:outerShdw blurRad="38100" dist="38100" dir="2700000" algn="tl">
                    <a:srgbClr val="000000"/>
                  </a:outerShdw>
                </a:effectLst>
                <a:latin typeface="Tahoma" pitchFamily="34" charset="0"/>
                <a:cs typeface="Arial" charset="0"/>
              </a:rPr>
              <a:t>PERIODE  AUDIT KINERJA</a:t>
            </a:r>
            <a:endParaRPr lang="en-US" sz="2800">
              <a:latin typeface="Tahoma" pitchFamily="34" charset="0"/>
              <a:cs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idx="1"/>
          </p:nvPr>
        </p:nvSpPr>
        <p:spPr>
          <a:xfrm>
            <a:off x="990600" y="1066800"/>
            <a:ext cx="7467600" cy="5791200"/>
          </a:xfrm>
        </p:spPr>
        <p:txBody>
          <a:bodyPr rtlCol="0">
            <a:normAutofit fontScale="25000" lnSpcReduction="20000"/>
          </a:bodyPr>
          <a:lstStyle/>
          <a:p>
            <a:pPr marL="609600" indent="-609600" eaLnBrk="1" fontAlgn="auto" hangingPunct="1">
              <a:lnSpc>
                <a:spcPct val="80000"/>
              </a:lnSpc>
              <a:spcAft>
                <a:spcPts val="0"/>
              </a:spcAft>
              <a:buFont typeface="Arial" pitchFamily="34" charset="0"/>
              <a:buChar char="•"/>
              <a:defRPr/>
            </a:pPr>
            <a:endParaRPr lang="af-ZA" altLang="en-US" sz="2000" dirty="0" smtClean="0">
              <a:latin typeface="Tahoma" pitchFamily="34" charset="0"/>
            </a:endParaRPr>
          </a:p>
          <a:p>
            <a:pPr marL="609600" indent="-609600" eaLnBrk="1" fontAlgn="auto" hangingPunct="1">
              <a:lnSpc>
                <a:spcPct val="170000"/>
              </a:lnSpc>
              <a:spcAft>
                <a:spcPts val="0"/>
              </a:spcAft>
              <a:buFont typeface="Arial" pitchFamily="34" charset="0"/>
              <a:buChar char="•"/>
              <a:defRPr/>
            </a:pPr>
            <a:r>
              <a:rPr lang="af-ZA" altLang="en-US" sz="8000" dirty="0" smtClean="0">
                <a:latin typeface="Times New Roman" pitchFamily="18" charset="0"/>
                <a:cs typeface="Times New Roman" pitchFamily="18" charset="0"/>
              </a:rPr>
              <a:t>Audit Kinerja dilakukan melalui tahapan perencanaan, pelaksanaan dan pelaporan.</a:t>
            </a:r>
          </a:p>
          <a:p>
            <a:pPr marL="609600" indent="-609600" eaLnBrk="1" fontAlgn="auto" hangingPunct="1">
              <a:lnSpc>
                <a:spcPct val="170000"/>
              </a:lnSpc>
              <a:spcAft>
                <a:spcPts val="0"/>
              </a:spcAft>
              <a:buFont typeface="Arial" pitchFamily="34" charset="0"/>
              <a:buChar char="•"/>
              <a:defRPr/>
            </a:pPr>
            <a:r>
              <a:rPr lang="af-ZA" altLang="en-US" sz="8000" dirty="0" smtClean="0">
                <a:latin typeface="Times New Roman" pitchFamily="18" charset="0"/>
                <a:cs typeface="Times New Roman" pitchFamily="18" charset="0"/>
              </a:rPr>
              <a:t>Pengukuran Capaian Kinerja dilakukan dengan metode pengukuran kinerja </a:t>
            </a:r>
            <a:r>
              <a:rPr lang="af-ZA" altLang="en-US" sz="8000" i="1" dirty="0" smtClean="0">
                <a:latin typeface="Times New Roman" pitchFamily="18" charset="0"/>
                <a:cs typeface="Times New Roman" pitchFamily="18" charset="0"/>
              </a:rPr>
              <a:t>Balanced Scorecard</a:t>
            </a:r>
            <a:r>
              <a:rPr lang="af-ZA" altLang="en-US" sz="8000" dirty="0" smtClean="0">
                <a:latin typeface="Times New Roman" pitchFamily="18" charset="0"/>
                <a:cs typeface="Times New Roman" pitchFamily="18" charset="0"/>
              </a:rPr>
              <a:t> </a:t>
            </a:r>
          </a:p>
          <a:p>
            <a:pPr marL="609600" indent="-609600" eaLnBrk="1" fontAlgn="auto" hangingPunct="1">
              <a:lnSpc>
                <a:spcPct val="170000"/>
              </a:lnSpc>
              <a:spcAft>
                <a:spcPts val="0"/>
              </a:spcAft>
              <a:buFont typeface="Arial" pitchFamily="34" charset="0"/>
              <a:buChar char="•"/>
              <a:defRPr/>
            </a:pPr>
            <a:r>
              <a:rPr lang="af-ZA" altLang="en-US" sz="8000" dirty="0" smtClean="0">
                <a:latin typeface="Times New Roman" pitchFamily="18" charset="0"/>
                <a:cs typeface="Times New Roman" pitchFamily="18" charset="0"/>
              </a:rPr>
              <a:t>Metode pengukuran Balaced Scorecard terbagi menjadi empat perspektif yaitu:</a:t>
            </a:r>
          </a:p>
          <a:p>
            <a:pPr marL="609600" indent="-609600" eaLnBrk="1" fontAlgn="auto" hangingPunct="1">
              <a:lnSpc>
                <a:spcPct val="170000"/>
              </a:lnSpc>
              <a:spcAft>
                <a:spcPts val="0"/>
              </a:spcAft>
              <a:buFontTx/>
              <a:buNone/>
              <a:defRPr/>
            </a:pPr>
            <a:r>
              <a:rPr lang="af-ZA" altLang="en-US" sz="8000" dirty="0" smtClean="0">
                <a:latin typeface="Times New Roman" pitchFamily="18" charset="0"/>
                <a:cs typeface="Times New Roman" pitchFamily="18" charset="0"/>
              </a:rPr>
              <a:t>     </a:t>
            </a:r>
            <a:r>
              <a:rPr lang="id-ID" altLang="en-US" sz="8000" dirty="0" smtClean="0">
                <a:latin typeface="Times New Roman" pitchFamily="18" charset="0"/>
                <a:cs typeface="Times New Roman" pitchFamily="18" charset="0"/>
              </a:rPr>
              <a:t>	</a:t>
            </a:r>
            <a:r>
              <a:rPr lang="af-ZA" altLang="en-US" sz="8000" b="1" dirty="0" smtClean="0">
                <a:latin typeface="Times New Roman" pitchFamily="18" charset="0"/>
                <a:cs typeface="Times New Roman" pitchFamily="18" charset="0"/>
              </a:rPr>
              <a:t>Perspektif Stakeholders</a:t>
            </a:r>
          </a:p>
          <a:p>
            <a:pPr marL="609600" indent="-609600" eaLnBrk="1" fontAlgn="auto" hangingPunct="1">
              <a:lnSpc>
                <a:spcPct val="170000"/>
              </a:lnSpc>
              <a:spcAft>
                <a:spcPts val="0"/>
              </a:spcAft>
              <a:buFontTx/>
              <a:buNone/>
              <a:defRPr/>
            </a:pPr>
            <a:r>
              <a:rPr lang="af-ZA" altLang="en-US" sz="8000" b="1" dirty="0" smtClean="0">
                <a:latin typeface="Times New Roman" pitchFamily="18" charset="0"/>
                <a:cs typeface="Times New Roman" pitchFamily="18" charset="0"/>
              </a:rPr>
              <a:t>     </a:t>
            </a:r>
            <a:r>
              <a:rPr lang="id-ID" altLang="en-US" sz="8000" b="1" dirty="0" smtClean="0">
                <a:latin typeface="Times New Roman" pitchFamily="18" charset="0"/>
                <a:cs typeface="Times New Roman" pitchFamily="18" charset="0"/>
              </a:rPr>
              <a:t>	</a:t>
            </a:r>
            <a:r>
              <a:rPr lang="af-ZA" altLang="en-US" sz="8000" b="1" dirty="0" smtClean="0">
                <a:latin typeface="Times New Roman" pitchFamily="18" charset="0"/>
                <a:cs typeface="Times New Roman" pitchFamily="18" charset="0"/>
              </a:rPr>
              <a:t>Perspektif Internal Proses</a:t>
            </a:r>
          </a:p>
          <a:p>
            <a:pPr marL="609600" indent="-609600" eaLnBrk="1" fontAlgn="auto" hangingPunct="1">
              <a:lnSpc>
                <a:spcPct val="170000"/>
              </a:lnSpc>
              <a:spcAft>
                <a:spcPts val="0"/>
              </a:spcAft>
              <a:buFontTx/>
              <a:buNone/>
              <a:defRPr/>
            </a:pPr>
            <a:r>
              <a:rPr lang="af-ZA" altLang="en-US" sz="8000" b="1" dirty="0" smtClean="0">
                <a:latin typeface="Times New Roman" pitchFamily="18" charset="0"/>
                <a:cs typeface="Times New Roman" pitchFamily="18" charset="0"/>
              </a:rPr>
              <a:t>      </a:t>
            </a:r>
            <a:r>
              <a:rPr lang="id-ID" altLang="en-US" sz="8000" b="1" dirty="0" smtClean="0">
                <a:latin typeface="Times New Roman" pitchFamily="18" charset="0"/>
                <a:cs typeface="Times New Roman" pitchFamily="18" charset="0"/>
              </a:rPr>
              <a:t>	</a:t>
            </a:r>
            <a:r>
              <a:rPr lang="af-ZA" altLang="en-US" sz="8000" b="1" dirty="0" smtClean="0">
                <a:latin typeface="Times New Roman" pitchFamily="18" charset="0"/>
                <a:cs typeface="Times New Roman" pitchFamily="18" charset="0"/>
              </a:rPr>
              <a:t>Perspektif Pembelajaran dan Pertumbuhan</a:t>
            </a:r>
          </a:p>
          <a:p>
            <a:pPr marL="609600" indent="-609600" eaLnBrk="1" fontAlgn="auto" hangingPunct="1">
              <a:lnSpc>
                <a:spcPct val="170000"/>
              </a:lnSpc>
              <a:spcAft>
                <a:spcPts val="0"/>
              </a:spcAft>
              <a:buFontTx/>
              <a:buNone/>
              <a:defRPr/>
            </a:pPr>
            <a:r>
              <a:rPr lang="af-ZA" altLang="en-US" sz="8000" b="1" dirty="0" smtClean="0">
                <a:latin typeface="Times New Roman" pitchFamily="18" charset="0"/>
                <a:cs typeface="Times New Roman" pitchFamily="18" charset="0"/>
              </a:rPr>
              <a:t>     </a:t>
            </a:r>
            <a:r>
              <a:rPr lang="id-ID" altLang="en-US" sz="8000" b="1" dirty="0" smtClean="0">
                <a:latin typeface="Times New Roman" pitchFamily="18" charset="0"/>
                <a:cs typeface="Times New Roman" pitchFamily="18" charset="0"/>
              </a:rPr>
              <a:t>	</a:t>
            </a:r>
            <a:r>
              <a:rPr lang="af-ZA" altLang="en-US" sz="8000" b="1" dirty="0" smtClean="0">
                <a:latin typeface="Times New Roman" pitchFamily="18" charset="0"/>
                <a:cs typeface="Times New Roman" pitchFamily="18" charset="0"/>
              </a:rPr>
              <a:t>Perspektif Keuangan</a:t>
            </a:r>
          </a:p>
          <a:p>
            <a:pPr marL="609600" indent="-609600" eaLnBrk="1" fontAlgn="auto" hangingPunct="1">
              <a:lnSpc>
                <a:spcPct val="170000"/>
              </a:lnSpc>
              <a:spcAft>
                <a:spcPts val="0"/>
              </a:spcAft>
              <a:buFontTx/>
              <a:buNone/>
              <a:defRPr/>
            </a:pPr>
            <a:r>
              <a:rPr lang="af-ZA" altLang="en-US" sz="8000" b="1" dirty="0" smtClean="0">
                <a:latin typeface="Times New Roman" pitchFamily="18" charset="0"/>
                <a:cs typeface="Times New Roman" pitchFamily="18" charset="0"/>
              </a:rPr>
              <a:t>       </a:t>
            </a:r>
          </a:p>
          <a:p>
            <a:pPr marL="609600" indent="-609600" eaLnBrk="1" fontAlgn="auto" hangingPunct="1">
              <a:lnSpc>
                <a:spcPct val="80000"/>
              </a:lnSpc>
              <a:spcAft>
                <a:spcPts val="0"/>
              </a:spcAft>
              <a:buFontTx/>
              <a:buNone/>
              <a:defRPr/>
            </a:pPr>
            <a:endParaRPr lang="af-ZA" altLang="en-US" sz="1400" dirty="0" smtClean="0">
              <a:latin typeface="Tahoma" pitchFamily="34" charset="0"/>
            </a:endParaRPr>
          </a:p>
          <a:p>
            <a:pPr marL="609600" indent="-609600" algn="just" eaLnBrk="1" fontAlgn="auto" hangingPunct="1">
              <a:lnSpc>
                <a:spcPct val="80000"/>
              </a:lnSpc>
              <a:spcAft>
                <a:spcPts val="0"/>
              </a:spcAft>
              <a:buFontTx/>
              <a:buNone/>
              <a:defRPr/>
            </a:pPr>
            <a:endParaRPr lang="en-US" altLang="en-US" sz="1400" dirty="0" smtClean="0">
              <a:latin typeface="Tahoma" pitchFamily="34" charset="0"/>
            </a:endParaRPr>
          </a:p>
          <a:p>
            <a:pPr marL="609600" indent="-609600" algn="just" eaLnBrk="1" fontAlgn="auto" hangingPunct="1">
              <a:lnSpc>
                <a:spcPct val="80000"/>
              </a:lnSpc>
              <a:spcAft>
                <a:spcPts val="0"/>
              </a:spcAft>
              <a:buFontTx/>
              <a:buNone/>
              <a:defRPr/>
            </a:pPr>
            <a:r>
              <a:rPr lang="en-US" altLang="en-US" sz="1400" dirty="0" smtClean="0">
                <a:latin typeface="Tahoma" pitchFamily="34" charset="0"/>
              </a:rPr>
              <a:t>     </a:t>
            </a:r>
          </a:p>
          <a:p>
            <a:pPr marL="609600" indent="-609600" algn="just" eaLnBrk="1" fontAlgn="auto" hangingPunct="1">
              <a:lnSpc>
                <a:spcPct val="80000"/>
              </a:lnSpc>
              <a:spcAft>
                <a:spcPts val="0"/>
              </a:spcAft>
              <a:buFontTx/>
              <a:buNone/>
              <a:defRPr/>
            </a:pPr>
            <a:endParaRPr lang="en-US" altLang="en-US" sz="1400" dirty="0" smtClean="0">
              <a:latin typeface="Tahoma" pitchFamily="34" charset="0"/>
            </a:endParaRPr>
          </a:p>
          <a:p>
            <a:pPr marL="609600" indent="-609600" algn="just" eaLnBrk="1" fontAlgn="auto" hangingPunct="1">
              <a:lnSpc>
                <a:spcPct val="80000"/>
              </a:lnSpc>
              <a:spcAft>
                <a:spcPts val="0"/>
              </a:spcAft>
              <a:buFontTx/>
              <a:buNone/>
              <a:defRPr/>
            </a:pPr>
            <a:r>
              <a:rPr lang="en-US" altLang="en-US" sz="1400" dirty="0" smtClean="0">
                <a:latin typeface="Tahoma" pitchFamily="34" charset="0"/>
              </a:rPr>
              <a:t>     </a:t>
            </a:r>
          </a:p>
          <a:p>
            <a:pPr marL="609600" indent="-609600" algn="just" eaLnBrk="1" fontAlgn="auto" hangingPunct="1">
              <a:lnSpc>
                <a:spcPct val="80000"/>
              </a:lnSpc>
              <a:spcAft>
                <a:spcPts val="0"/>
              </a:spcAft>
              <a:buFontTx/>
              <a:buNone/>
              <a:defRPr/>
            </a:pPr>
            <a:r>
              <a:rPr lang="en-US" altLang="en-US" sz="1400" dirty="0" smtClean="0">
                <a:latin typeface="Tahoma" pitchFamily="34" charset="0"/>
              </a:rPr>
              <a:t>     </a:t>
            </a:r>
          </a:p>
          <a:p>
            <a:pPr marL="609600" indent="-609600" algn="just" eaLnBrk="1" fontAlgn="auto" hangingPunct="1">
              <a:lnSpc>
                <a:spcPct val="80000"/>
              </a:lnSpc>
              <a:spcAft>
                <a:spcPts val="0"/>
              </a:spcAft>
              <a:buFontTx/>
              <a:buNone/>
              <a:defRPr/>
            </a:pPr>
            <a:endParaRPr lang="en-US" altLang="en-US" sz="1400" dirty="0" smtClean="0">
              <a:latin typeface="Tahoma" pitchFamily="34" charset="0"/>
            </a:endParaRPr>
          </a:p>
          <a:p>
            <a:pPr marL="609600" indent="-609600" algn="just" eaLnBrk="1" fontAlgn="auto" hangingPunct="1">
              <a:lnSpc>
                <a:spcPct val="80000"/>
              </a:lnSpc>
              <a:spcAft>
                <a:spcPts val="0"/>
              </a:spcAft>
              <a:buFontTx/>
              <a:buNone/>
              <a:defRPr/>
            </a:pPr>
            <a:endParaRPr lang="en-US" altLang="en-US" sz="1400" dirty="0" smtClean="0">
              <a:latin typeface="Tahoma" pitchFamily="34" charset="0"/>
            </a:endParaRPr>
          </a:p>
        </p:txBody>
      </p:sp>
      <p:sp>
        <p:nvSpPr>
          <p:cNvPr id="73747" name="AutoShape 19"/>
          <p:cNvSpPr>
            <a:spLocks noChangeArrowheads="1"/>
          </p:cNvSpPr>
          <p:nvPr/>
        </p:nvSpPr>
        <p:spPr bwMode="auto">
          <a:xfrm>
            <a:off x="1676400" y="304800"/>
            <a:ext cx="5638800" cy="685800"/>
          </a:xfrm>
          <a:prstGeom prst="roundRect">
            <a:avLst>
              <a:gd name="adj" fmla="val 16667"/>
            </a:avLst>
          </a:prstGeom>
          <a:gradFill rotWithShape="1">
            <a:gsLst>
              <a:gs pos="0">
                <a:srgbClr val="00FFFF"/>
              </a:gs>
              <a:gs pos="50000">
                <a:srgbClr val="00FFFF">
                  <a:gamma/>
                  <a:shade val="46275"/>
                  <a:invGamma/>
                </a:srgbClr>
              </a:gs>
              <a:gs pos="100000">
                <a:srgbClr val="00FFFF"/>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p:spPr>
        <p:txBody>
          <a:bodyPr lIns="57607" tIns="28804" rIns="57607" bIns="28804" anchor="ctr">
            <a:flatTx/>
          </a:bodyPr>
          <a:lstStyle/>
          <a:p>
            <a:pPr algn="ctr">
              <a:defRPr/>
            </a:pPr>
            <a:r>
              <a:rPr lang="sv-SE">
                <a:solidFill>
                  <a:srgbClr val="FFFFFF"/>
                </a:solidFill>
                <a:effectLst>
                  <a:outerShdw blurRad="38100" dist="38100" dir="2700000" algn="tl">
                    <a:srgbClr val="000000"/>
                  </a:outerShdw>
                </a:effectLst>
                <a:latin typeface="Tahoma" pitchFamily="34" charset="0"/>
                <a:cs typeface="Arial" charset="0"/>
              </a:rPr>
              <a:t>METODOLOGI  AUDIT KINERJA</a:t>
            </a:r>
            <a:endParaRPr lang="en-US" sz="2800">
              <a:latin typeface="Tahoma" pitchFamily="34" charset="0"/>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9AAF0AD-4D68-40CA-8C18-D7F7A65FA65E}" type="slidenum">
              <a:rPr lang="en-US" altLang="en-US" sz="1000" smtClean="0">
                <a:latin typeface="Arial" charset="0"/>
              </a:rPr>
              <a:pPr eaLnBrk="1" hangingPunct="1"/>
              <a:t>13</a:t>
            </a:fld>
            <a:endParaRPr lang="en-US" altLang="en-US" sz="1000" smtClean="0">
              <a:latin typeface="Arial" charset="0"/>
            </a:endParaRPr>
          </a:p>
        </p:txBody>
      </p:sp>
      <p:pic>
        <p:nvPicPr>
          <p:cNvPr id="1433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950" y="487363"/>
            <a:ext cx="8043863" cy="632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685800" y="914400"/>
            <a:ext cx="7772400" cy="5334000"/>
          </a:xfrm>
        </p:spPr>
        <p:txBody>
          <a:bodyPr rtlCol="0">
            <a:normAutofit fontScale="92500" lnSpcReduction="10000"/>
          </a:bodyPr>
          <a:lstStyle/>
          <a:p>
            <a:pPr marL="457200" indent="-457200" eaLnBrk="1" fontAlgn="auto" hangingPunct="1">
              <a:lnSpc>
                <a:spcPct val="80000"/>
              </a:lnSpc>
              <a:spcAft>
                <a:spcPts val="0"/>
              </a:spcAft>
              <a:buFontTx/>
              <a:buAutoNum type="arabicPeriod"/>
              <a:tabLst>
                <a:tab pos="457200" algn="l"/>
              </a:tabLst>
              <a:defRPr/>
            </a:pPr>
            <a:r>
              <a:rPr lang="en-US" sz="2800" b="1" dirty="0" err="1" smtClean="0"/>
              <a:t>Persiapan</a:t>
            </a:r>
            <a:endParaRPr lang="en-US" sz="2800" b="1" dirty="0" smtClean="0"/>
          </a:p>
          <a:p>
            <a:pPr marL="457200" indent="-457200" eaLnBrk="1" fontAlgn="auto" hangingPunct="1">
              <a:lnSpc>
                <a:spcPct val="80000"/>
              </a:lnSpc>
              <a:spcAft>
                <a:spcPts val="0"/>
              </a:spcAft>
              <a:buFontTx/>
              <a:buNone/>
              <a:defRPr/>
            </a:pPr>
            <a:r>
              <a:rPr lang="en-US" sz="2800" b="1" dirty="0" smtClean="0"/>
              <a:t>     a. </a:t>
            </a:r>
            <a:r>
              <a:rPr lang="en-US" sz="2800" b="1" dirty="0" err="1" smtClean="0"/>
              <a:t>Menyusun</a:t>
            </a:r>
            <a:r>
              <a:rPr lang="en-US" sz="2800" b="1" dirty="0" smtClean="0"/>
              <a:t> PKA </a:t>
            </a:r>
            <a:r>
              <a:rPr lang="en-US" sz="2800" b="1" dirty="0" err="1" smtClean="0"/>
              <a:t>Pokok</a:t>
            </a:r>
            <a:r>
              <a:rPr lang="en-US" sz="2800" b="1" dirty="0" smtClean="0"/>
              <a:t> </a:t>
            </a:r>
            <a:r>
              <a:rPr lang="en-US" sz="2800" b="1" dirty="0" err="1" smtClean="0"/>
              <a:t>dan</a:t>
            </a:r>
            <a:r>
              <a:rPr lang="en-US" sz="2800" b="1" dirty="0" smtClean="0"/>
              <a:t> </a:t>
            </a:r>
            <a:r>
              <a:rPr lang="en-US" sz="2800" b="1" dirty="0" err="1" smtClean="0"/>
              <a:t>Jadwal</a:t>
            </a:r>
            <a:endParaRPr lang="en-US" sz="2800" b="1" dirty="0" smtClean="0"/>
          </a:p>
          <a:p>
            <a:pPr marL="457200" indent="-457200" eaLnBrk="1" fontAlgn="auto" hangingPunct="1">
              <a:lnSpc>
                <a:spcPct val="80000"/>
              </a:lnSpc>
              <a:spcAft>
                <a:spcPts val="0"/>
              </a:spcAft>
              <a:buFontTx/>
              <a:buNone/>
              <a:defRPr/>
            </a:pPr>
            <a:r>
              <a:rPr lang="en-US" sz="2800" b="1" dirty="0"/>
              <a:t>	</a:t>
            </a:r>
            <a:r>
              <a:rPr lang="en-US" sz="2800" b="1" dirty="0" smtClean="0"/>
              <a:t>b. Survey </a:t>
            </a:r>
            <a:r>
              <a:rPr lang="en-US" sz="2800" b="1" dirty="0" err="1" smtClean="0"/>
              <a:t>pendahuluan</a:t>
            </a:r>
            <a:endParaRPr lang="en-US" sz="2800" b="1" dirty="0" smtClean="0"/>
          </a:p>
          <a:p>
            <a:pPr marL="457200" indent="-457200" eaLnBrk="1" fontAlgn="auto" hangingPunct="1">
              <a:lnSpc>
                <a:spcPct val="80000"/>
              </a:lnSpc>
              <a:spcAft>
                <a:spcPts val="0"/>
              </a:spcAft>
              <a:buFontTx/>
              <a:buNone/>
              <a:defRPr/>
            </a:pPr>
            <a:r>
              <a:rPr lang="en-US" sz="2800" b="1" dirty="0"/>
              <a:t>	c</a:t>
            </a:r>
            <a:r>
              <a:rPr lang="en-US" sz="2800" b="1" dirty="0" smtClean="0"/>
              <a:t>. </a:t>
            </a:r>
            <a:r>
              <a:rPr lang="en-US" sz="2800" b="1" dirty="0" err="1" smtClean="0"/>
              <a:t>Pengujian</a:t>
            </a:r>
            <a:r>
              <a:rPr lang="en-US" sz="2800" b="1" dirty="0" smtClean="0"/>
              <a:t> SPI</a:t>
            </a:r>
          </a:p>
          <a:p>
            <a:pPr marL="457200" indent="-457200" eaLnBrk="1" fontAlgn="auto" hangingPunct="1">
              <a:lnSpc>
                <a:spcPct val="80000"/>
              </a:lnSpc>
              <a:spcAft>
                <a:spcPts val="0"/>
              </a:spcAft>
              <a:buFontTx/>
              <a:buNone/>
              <a:defRPr/>
            </a:pPr>
            <a:r>
              <a:rPr lang="en-US" sz="2800" b="1" dirty="0" smtClean="0"/>
              <a:t>     </a:t>
            </a:r>
            <a:r>
              <a:rPr lang="en-US" sz="2800" b="1" dirty="0"/>
              <a:t>d</a:t>
            </a:r>
            <a:r>
              <a:rPr lang="en-US" sz="2800" b="1" dirty="0" smtClean="0"/>
              <a:t>. </a:t>
            </a:r>
            <a:r>
              <a:rPr lang="en-US" sz="2800" b="1" dirty="0" err="1" smtClean="0"/>
              <a:t>Penetapan</a:t>
            </a:r>
            <a:r>
              <a:rPr lang="en-US" sz="2800" b="1" dirty="0" smtClean="0"/>
              <a:t> </a:t>
            </a:r>
            <a:r>
              <a:rPr lang="en-US" sz="2800" b="1" dirty="0" err="1" smtClean="0"/>
              <a:t>Indikator</a:t>
            </a:r>
            <a:r>
              <a:rPr lang="en-US" sz="2800" b="1" dirty="0" smtClean="0"/>
              <a:t> </a:t>
            </a:r>
            <a:r>
              <a:rPr lang="en-US" sz="2800" b="1" dirty="0" err="1" smtClean="0"/>
              <a:t>Kinerja</a:t>
            </a:r>
            <a:r>
              <a:rPr lang="en-US" sz="2800" b="1" dirty="0" smtClean="0"/>
              <a:t> &amp; PKA </a:t>
            </a:r>
            <a:r>
              <a:rPr lang="en-US" sz="2800" b="1" dirty="0" err="1" smtClean="0"/>
              <a:t>Rinci</a:t>
            </a:r>
            <a:endParaRPr lang="en-US" sz="2800" b="1" dirty="0" smtClean="0"/>
          </a:p>
          <a:p>
            <a:pPr marL="457200" indent="-457200" eaLnBrk="1" fontAlgn="auto" hangingPunct="1">
              <a:lnSpc>
                <a:spcPct val="80000"/>
              </a:lnSpc>
              <a:spcAft>
                <a:spcPts val="0"/>
              </a:spcAft>
              <a:buFontTx/>
              <a:buAutoNum type="arabicPeriod" startAt="2"/>
              <a:defRPr/>
            </a:pPr>
            <a:r>
              <a:rPr lang="en-US" sz="2800" b="1" dirty="0" err="1" smtClean="0"/>
              <a:t>Pelaksanaan</a:t>
            </a:r>
            <a:endParaRPr lang="en-US" sz="2800" b="1" dirty="0" smtClean="0"/>
          </a:p>
          <a:p>
            <a:pPr marL="457200" indent="-457200" eaLnBrk="1" fontAlgn="auto" hangingPunct="1">
              <a:lnSpc>
                <a:spcPct val="80000"/>
              </a:lnSpc>
              <a:spcAft>
                <a:spcPts val="0"/>
              </a:spcAft>
              <a:buFontTx/>
              <a:buNone/>
              <a:defRPr/>
            </a:pPr>
            <a:r>
              <a:rPr lang="en-US" sz="2800" b="1" dirty="0" smtClean="0"/>
              <a:t>     </a:t>
            </a:r>
            <a:r>
              <a:rPr lang="en-US" b="1" dirty="0" smtClean="0"/>
              <a:t>a. </a:t>
            </a:r>
            <a:r>
              <a:rPr lang="en-US" b="1" i="1" dirty="0" err="1" smtClean="0"/>
              <a:t>Pengukuran</a:t>
            </a:r>
            <a:r>
              <a:rPr lang="en-US" b="1" i="1" dirty="0" smtClean="0"/>
              <a:t> </a:t>
            </a:r>
            <a:r>
              <a:rPr lang="en-US" b="1" i="1" dirty="0" err="1" smtClean="0"/>
              <a:t>Capaian</a:t>
            </a:r>
            <a:r>
              <a:rPr lang="en-US" b="1" i="1" dirty="0" smtClean="0"/>
              <a:t> </a:t>
            </a:r>
            <a:r>
              <a:rPr lang="en-US" b="1" i="1" dirty="0" err="1" smtClean="0"/>
              <a:t>Kinerja</a:t>
            </a:r>
            <a:r>
              <a:rPr lang="en-US" b="1" i="1" dirty="0"/>
              <a:t> </a:t>
            </a:r>
            <a:r>
              <a:rPr lang="en-US" b="1" i="1" dirty="0" err="1" smtClean="0"/>
              <a:t>melalui</a:t>
            </a:r>
            <a:r>
              <a:rPr lang="en-US" b="1" i="1" dirty="0" smtClean="0"/>
              <a:t> 	</a:t>
            </a:r>
            <a:r>
              <a:rPr lang="en-US" b="1" i="1" dirty="0" err="1" smtClean="0"/>
              <a:t>Tekni</a:t>
            </a:r>
            <a:r>
              <a:rPr lang="id-ID" b="1" i="1" dirty="0" smtClean="0"/>
              <a:t>k</a:t>
            </a:r>
            <a:r>
              <a:rPr lang="en-US" b="1" i="1" dirty="0" smtClean="0"/>
              <a:t> Audit</a:t>
            </a:r>
          </a:p>
          <a:p>
            <a:pPr marL="457200" indent="-457200" eaLnBrk="1" fontAlgn="auto" hangingPunct="1">
              <a:lnSpc>
                <a:spcPct val="80000"/>
              </a:lnSpc>
              <a:spcAft>
                <a:spcPts val="0"/>
              </a:spcAft>
              <a:buFontTx/>
              <a:buNone/>
              <a:defRPr/>
            </a:pPr>
            <a:r>
              <a:rPr lang="en-US" sz="2800" b="1" dirty="0" smtClean="0"/>
              <a:t>     b. </a:t>
            </a:r>
            <a:r>
              <a:rPr lang="en-US" sz="2800" b="1" dirty="0" err="1" smtClean="0"/>
              <a:t>Analisis</a:t>
            </a:r>
            <a:r>
              <a:rPr lang="en-US" sz="2800" b="1" dirty="0" smtClean="0"/>
              <a:t> </a:t>
            </a:r>
            <a:r>
              <a:rPr lang="en-US" sz="2800" b="1" dirty="0" err="1" smtClean="0"/>
              <a:t>Capaian</a:t>
            </a:r>
            <a:r>
              <a:rPr lang="en-US" sz="2800" b="1" dirty="0" smtClean="0"/>
              <a:t> </a:t>
            </a:r>
            <a:r>
              <a:rPr lang="en-US" sz="2800" b="1" dirty="0" err="1" smtClean="0"/>
              <a:t>Kinerja</a:t>
            </a:r>
            <a:endParaRPr lang="en-US" sz="2800" b="1" dirty="0" smtClean="0"/>
          </a:p>
          <a:p>
            <a:pPr marL="609600" indent="-609600" eaLnBrk="1" fontAlgn="auto" hangingPunct="1">
              <a:lnSpc>
                <a:spcPct val="80000"/>
              </a:lnSpc>
              <a:spcAft>
                <a:spcPts val="0"/>
              </a:spcAft>
              <a:buFontTx/>
              <a:buNone/>
              <a:defRPr/>
            </a:pPr>
            <a:r>
              <a:rPr lang="en-US" sz="2800" b="1" dirty="0" smtClean="0"/>
              <a:t>          - </a:t>
            </a:r>
            <a:r>
              <a:rPr lang="en-US" sz="2800" b="1" dirty="0" err="1" smtClean="0"/>
              <a:t>Identifikasi</a:t>
            </a:r>
            <a:r>
              <a:rPr lang="en-US" sz="2800" b="1" dirty="0" smtClean="0"/>
              <a:t> kelemahan2</a:t>
            </a:r>
          </a:p>
          <a:p>
            <a:pPr marL="609600" indent="-609600" eaLnBrk="1" fontAlgn="auto" hangingPunct="1">
              <a:lnSpc>
                <a:spcPct val="80000"/>
              </a:lnSpc>
              <a:spcAft>
                <a:spcPts val="0"/>
              </a:spcAft>
              <a:buFontTx/>
              <a:buNone/>
              <a:defRPr/>
            </a:pPr>
            <a:r>
              <a:rPr lang="en-US" sz="2800" b="1" dirty="0" smtClean="0"/>
              <a:t>          - </a:t>
            </a:r>
            <a:r>
              <a:rPr lang="en-US" sz="2800" b="1" dirty="0" err="1" smtClean="0"/>
              <a:t>Strategi</a:t>
            </a:r>
            <a:r>
              <a:rPr lang="en-US" sz="2800" b="1" dirty="0" smtClean="0"/>
              <a:t> </a:t>
            </a:r>
            <a:r>
              <a:rPr lang="en-US" sz="2800" b="1" dirty="0" err="1" smtClean="0"/>
              <a:t>Pemecahan</a:t>
            </a:r>
            <a:r>
              <a:rPr lang="en-US" sz="2800" b="1" dirty="0" smtClean="0"/>
              <a:t> </a:t>
            </a:r>
            <a:r>
              <a:rPr lang="en-US" sz="2800" b="1" dirty="0" err="1" smtClean="0"/>
              <a:t>Masalah</a:t>
            </a:r>
            <a:endParaRPr lang="en-US" sz="2800" b="1" dirty="0" smtClean="0"/>
          </a:p>
          <a:p>
            <a:pPr marL="457200" indent="-457200" eaLnBrk="1" fontAlgn="auto" hangingPunct="1">
              <a:lnSpc>
                <a:spcPct val="80000"/>
              </a:lnSpc>
              <a:spcAft>
                <a:spcPts val="0"/>
              </a:spcAft>
              <a:buFontTx/>
              <a:buAutoNum type="arabicPeriod" startAt="3"/>
              <a:defRPr/>
            </a:pPr>
            <a:r>
              <a:rPr lang="en-US" sz="2800" b="1" dirty="0" err="1" smtClean="0"/>
              <a:t>Pelaporan</a:t>
            </a:r>
            <a:endParaRPr lang="en-US" sz="2800" b="1" dirty="0" smtClean="0"/>
          </a:p>
          <a:p>
            <a:pPr marL="609600" indent="-609600" eaLnBrk="1" fontAlgn="auto" hangingPunct="1">
              <a:lnSpc>
                <a:spcPct val="80000"/>
              </a:lnSpc>
              <a:spcAft>
                <a:spcPts val="0"/>
              </a:spcAft>
              <a:buFontTx/>
              <a:buNone/>
              <a:defRPr/>
            </a:pPr>
            <a:r>
              <a:rPr lang="en-US" sz="2800" b="1" dirty="0" smtClean="0"/>
              <a:t>     a. </a:t>
            </a:r>
            <a:r>
              <a:rPr lang="en-US" sz="2800" b="1" dirty="0" err="1" smtClean="0"/>
              <a:t>Simpulan</a:t>
            </a:r>
            <a:r>
              <a:rPr lang="en-US" sz="2800" b="1" dirty="0" smtClean="0"/>
              <a:t> </a:t>
            </a:r>
            <a:r>
              <a:rPr lang="en-US" sz="2800" b="1" dirty="0" err="1" smtClean="0"/>
              <a:t>Hasil</a:t>
            </a:r>
            <a:r>
              <a:rPr lang="en-US" sz="2800" b="1" dirty="0" smtClean="0"/>
              <a:t> Audit</a:t>
            </a:r>
          </a:p>
          <a:p>
            <a:pPr marL="609600" indent="-609600" eaLnBrk="1" fontAlgn="auto" hangingPunct="1">
              <a:lnSpc>
                <a:spcPct val="80000"/>
              </a:lnSpc>
              <a:spcAft>
                <a:spcPts val="0"/>
              </a:spcAft>
              <a:buFontTx/>
              <a:buNone/>
              <a:defRPr/>
            </a:pPr>
            <a:r>
              <a:rPr lang="en-US" sz="2800" b="1" dirty="0" smtClean="0"/>
              <a:t>     b. </a:t>
            </a:r>
            <a:r>
              <a:rPr lang="en-US" sz="2800" b="1" dirty="0" err="1" smtClean="0"/>
              <a:t>Rekomendasi</a:t>
            </a:r>
            <a:r>
              <a:rPr lang="en-US" sz="2800" b="1" dirty="0" smtClean="0"/>
              <a:t> </a:t>
            </a:r>
            <a:r>
              <a:rPr lang="en-US" sz="2800" b="1" dirty="0" err="1" smtClean="0"/>
              <a:t>Perbaikan</a:t>
            </a:r>
            <a:r>
              <a:rPr lang="en-US" sz="2800" b="1" dirty="0" smtClean="0"/>
              <a:t> </a:t>
            </a:r>
            <a:r>
              <a:rPr lang="en-US" sz="2800" b="1" dirty="0" err="1" smtClean="0"/>
              <a:t>Kinerja</a:t>
            </a:r>
            <a:endParaRPr lang="en-US" sz="2800" b="1" dirty="0" smtClean="0"/>
          </a:p>
        </p:txBody>
      </p:sp>
      <p:sp>
        <p:nvSpPr>
          <p:cNvPr id="15363" name="AutoShape 24"/>
          <p:cNvSpPr>
            <a:spLocks noChangeArrowheads="1"/>
          </p:cNvSpPr>
          <p:nvPr/>
        </p:nvSpPr>
        <p:spPr bwMode="auto">
          <a:xfrm>
            <a:off x="1143000" y="152400"/>
            <a:ext cx="6705600" cy="762000"/>
          </a:xfrm>
          <a:prstGeom prst="roundRect">
            <a:avLst>
              <a:gd name="adj" fmla="val 16667"/>
            </a:avLst>
          </a:prstGeom>
          <a:gradFill rotWithShape="1">
            <a:gsLst>
              <a:gs pos="0">
                <a:srgbClr val="FF3300"/>
              </a:gs>
              <a:gs pos="50000">
                <a:srgbClr val="761800"/>
              </a:gs>
              <a:gs pos="100000">
                <a:srgbClr val="FF3300"/>
              </a:gs>
            </a:gsLst>
            <a:lin ang="5400000" scaled="1"/>
          </a:gradFill>
          <a:ln w="9525">
            <a:round/>
            <a:headEnd/>
            <a:tailEnd/>
          </a:ln>
          <a:scene3d>
            <a:camera prst="legacyObliqueTopRight"/>
            <a:lightRig rig="legacyFlat3" dir="b"/>
          </a:scene3d>
          <a:sp3d extrusionH="430200" prstMaterial="legacyMatte">
            <a:bevelT w="13500" h="13500" prst="angle"/>
            <a:bevelB w="13500" h="13500" prst="angle"/>
            <a:extrusionClr>
              <a:srgbClr val="FF3300"/>
            </a:extrusionClr>
          </a:sp3d>
        </p:spPr>
        <p:txBody>
          <a:bodyPr lIns="57607" tIns="28804" rIns="57607" bIns="28804" anchor="ctr">
            <a:flatTx/>
          </a:bodyPr>
          <a:lstStyle/>
          <a:p>
            <a:pPr algn="ctr"/>
            <a:r>
              <a:rPr lang="en-US" altLang="en-US" sz="3200">
                <a:solidFill>
                  <a:schemeClr val="bg1"/>
                </a:solidFill>
                <a:latin typeface="Tahoma" pitchFamily="34" charset="0"/>
              </a:rPr>
              <a:t>TAHAPAN AUDIT KINERJA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0653AC5D-44CA-4690-BD9F-766659DA7D31}" type="slidenum">
              <a:rPr lang="en-US" altLang="en-US" sz="1000" smtClean="0">
                <a:latin typeface="Arial" charset="0"/>
              </a:rPr>
              <a:pPr eaLnBrk="1" hangingPunct="1"/>
              <a:t>15</a:t>
            </a:fld>
            <a:endParaRPr lang="en-US" altLang="en-US" sz="1000" smtClean="0">
              <a:latin typeface="Arial" charset="0"/>
            </a:endParaRPr>
          </a:p>
        </p:txBody>
      </p:sp>
      <p:sp>
        <p:nvSpPr>
          <p:cNvPr id="16387" name="TextBox 3"/>
          <p:cNvSpPr txBox="1">
            <a:spLocks noChangeArrowheads="1"/>
          </p:cNvSpPr>
          <p:nvPr/>
        </p:nvSpPr>
        <p:spPr bwMode="auto">
          <a:xfrm>
            <a:off x="685800" y="457200"/>
            <a:ext cx="7696200" cy="590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just" eaLnBrk="1" hangingPunct="1">
              <a:buFont typeface="Times New Roman" pitchFamily="18" charset="0"/>
              <a:buAutoNum type="arabicPeriod"/>
            </a:pPr>
            <a:r>
              <a:rPr lang="en-US" altLang="en-US" sz="2700"/>
              <a:t>Menyusun PKA Pokok </a:t>
            </a:r>
            <a:endParaRPr lang="id-ID" altLang="en-US" sz="2700"/>
          </a:p>
          <a:p>
            <a:pPr algn="just" eaLnBrk="1" hangingPunct="1">
              <a:buFont typeface="Times New Roman" pitchFamily="18" charset="0"/>
              <a:buAutoNum type="arabicPeriod"/>
            </a:pPr>
            <a:r>
              <a:rPr lang="en-US" altLang="en-US" sz="2700"/>
              <a:t>Menyusun Jadwal</a:t>
            </a:r>
          </a:p>
          <a:p>
            <a:pPr algn="just" eaLnBrk="1" hangingPunct="1">
              <a:buFont typeface="Times New Roman" pitchFamily="18" charset="0"/>
              <a:buAutoNum type="arabicPeriod"/>
            </a:pPr>
            <a:r>
              <a:rPr lang="en-US" altLang="en-US" sz="2700"/>
              <a:t>Memperoleh Data DIPA/RKA-KL dan Lakip tahun yang akan diaudit.</a:t>
            </a:r>
          </a:p>
          <a:p>
            <a:pPr algn="just" eaLnBrk="1" hangingPunct="1">
              <a:buFont typeface="Times New Roman" pitchFamily="18" charset="0"/>
              <a:buAutoNum type="arabicPeriod"/>
            </a:pPr>
            <a:r>
              <a:rPr lang="en-US" altLang="en-US" sz="2700"/>
              <a:t>Mempelajari Pedoman terkait dengan TUSI auditi, RKA-KL, Permenpan No 09/M.Pan/05/2007 tentang Pedoman Penyusunan IKU dan Per/20/M.Pan/11/2008 tentang Juklak Penyusunan IKU, Permenpan dan RB No. 29/2010 Pedoman Penyusunan Penetapan Kinerja dan Pelaporan AKIP dan PMK No.249/PMK.02/2010 tentang Pengukuran dan Evaluasi RKA-KL</a:t>
            </a:r>
            <a:endParaRPr lang="id-ID" altLang="en-US" sz="2700"/>
          </a:p>
          <a:p>
            <a:pPr algn="just" eaLnBrk="1" hangingPunct="1">
              <a:buFont typeface="Wingdings" pitchFamily="2" charset="2"/>
              <a:buNone/>
            </a:pPr>
            <a:endParaRPr lang="id-ID" altLang="en-US" sz="2700"/>
          </a:p>
        </p:txBody>
      </p:sp>
      <p:sp>
        <p:nvSpPr>
          <p:cNvPr id="16388" name="TextBox 5"/>
          <p:cNvSpPr txBox="1">
            <a:spLocks noChangeArrowheads="1"/>
          </p:cNvSpPr>
          <p:nvPr/>
        </p:nvSpPr>
        <p:spPr bwMode="auto">
          <a:xfrm>
            <a:off x="1538288" y="0"/>
            <a:ext cx="4681537"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fi-FI" altLang="en-US" sz="3600"/>
              <a:t>PERSIAPAN</a:t>
            </a:r>
            <a:r>
              <a:rPr lang="id-ID" altLang="en-US" sz="3600"/>
              <a:t>......</a:t>
            </a:r>
          </a:p>
          <a:p>
            <a:pPr algn="ctr" eaLnBrk="1" hangingPunct="1"/>
            <a:endParaRPr lang="id-ID" altLang="en-US">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45FCECB-75EC-4798-9EEA-4732CB5926BF}" type="slidenum">
              <a:rPr lang="en-US" altLang="en-US" sz="1000" smtClean="0">
                <a:latin typeface="Arial" charset="0"/>
              </a:rPr>
              <a:pPr eaLnBrk="1" hangingPunct="1"/>
              <a:t>16</a:t>
            </a:fld>
            <a:endParaRPr lang="en-US" altLang="en-US" sz="1000" smtClean="0">
              <a:latin typeface="Arial" charset="0"/>
            </a:endParaRPr>
          </a:p>
        </p:txBody>
      </p:sp>
      <p:sp>
        <p:nvSpPr>
          <p:cNvPr id="17411" name="TextBox 3"/>
          <p:cNvSpPr txBox="1">
            <a:spLocks noChangeArrowheads="1"/>
          </p:cNvSpPr>
          <p:nvPr/>
        </p:nvSpPr>
        <p:spPr bwMode="auto">
          <a:xfrm>
            <a:off x="685800" y="1066800"/>
            <a:ext cx="7696200" cy="466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just" eaLnBrk="1" hangingPunct="1">
              <a:buFont typeface="Times New Roman" pitchFamily="18" charset="0"/>
              <a:buAutoNum type="arabicPeriod"/>
            </a:pPr>
            <a:r>
              <a:rPr lang="id-ID" altLang="en-US" sz="2700"/>
              <a:t>S</a:t>
            </a:r>
            <a:r>
              <a:rPr lang="fi-FI" altLang="en-US" sz="2700"/>
              <a:t>urvei pendahuluan</a:t>
            </a:r>
            <a:r>
              <a:rPr lang="id-ID" altLang="en-US" sz="2700"/>
              <a:t> </a:t>
            </a:r>
            <a:r>
              <a:rPr lang="fi-FI" altLang="en-US" sz="2700"/>
              <a:t>dijelaskan hal-hal yang berkaitan dengan tujuan survei pendahuluan, informasi yang harus diperoleh, pihak-pihak yang terkait, teknik dan metode survei pendahuluan, diakhiri dengan uraian langkah-langkah pelaksanaan survei pendahuluan. </a:t>
            </a:r>
            <a:endParaRPr lang="id-ID" altLang="en-US" sz="2700"/>
          </a:p>
          <a:p>
            <a:pPr algn="just" eaLnBrk="1" hangingPunct="1">
              <a:buFont typeface="Times New Roman" pitchFamily="18" charset="0"/>
              <a:buAutoNum type="arabicPeriod"/>
            </a:pPr>
            <a:r>
              <a:rPr lang="id-ID" altLang="en-US" sz="2700"/>
              <a:t>P</a:t>
            </a:r>
            <a:r>
              <a:rPr lang="fi-FI" altLang="en-US" sz="2700"/>
              <a:t>engujian terbatas atas </a:t>
            </a:r>
            <a:r>
              <a:rPr lang="id-ID" altLang="en-US" sz="2700"/>
              <a:t>SPI</a:t>
            </a:r>
            <a:r>
              <a:rPr lang="fi-FI" altLang="en-US" sz="2700"/>
              <a:t>, </a:t>
            </a:r>
            <a:r>
              <a:rPr lang="id-ID" altLang="en-US" sz="2700"/>
              <a:t>menguraikan hal-hal yang berkaitan dengan maksud dan tujuan, teknik yang digunakan, dan komponen pengendalian yang diuji. </a:t>
            </a:r>
          </a:p>
          <a:p>
            <a:pPr algn="just" eaLnBrk="1" hangingPunct="1">
              <a:buFont typeface="Wingdings" pitchFamily="2" charset="2"/>
              <a:buNone/>
            </a:pPr>
            <a:endParaRPr lang="id-ID" altLang="en-US" sz="2700"/>
          </a:p>
        </p:txBody>
      </p:sp>
      <p:sp>
        <p:nvSpPr>
          <p:cNvPr id="17412" name="TextBox 5"/>
          <p:cNvSpPr txBox="1">
            <a:spLocks noChangeArrowheads="1"/>
          </p:cNvSpPr>
          <p:nvPr/>
        </p:nvSpPr>
        <p:spPr bwMode="auto">
          <a:xfrm>
            <a:off x="1538288" y="304800"/>
            <a:ext cx="468153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fi-FI" altLang="en-US">
                <a:solidFill>
                  <a:schemeClr val="bg1"/>
                </a:solidFill>
              </a:rPr>
              <a:t>AUDIT </a:t>
            </a:r>
            <a:r>
              <a:rPr lang="fi-FI" altLang="en-US"/>
              <a:t>PENDAHULUAN</a:t>
            </a:r>
            <a:endParaRPr lang="id-ID" altLang="en-US"/>
          </a:p>
          <a:p>
            <a:pPr algn="ctr" eaLnBrk="1" hangingPunct="1"/>
            <a:endParaRPr lang="id-ID" altLang="en-US">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E2BB00EC-D131-4799-B18E-49C2B2442090}" type="slidenum">
              <a:rPr lang="en-US" altLang="en-US" sz="1000" smtClean="0">
                <a:latin typeface="Arial" charset="0"/>
              </a:rPr>
              <a:pPr eaLnBrk="1" hangingPunct="1"/>
              <a:t>17</a:t>
            </a:fld>
            <a:endParaRPr lang="en-US" altLang="en-US" sz="1000" smtClean="0">
              <a:latin typeface="Arial" charset="0"/>
            </a:endParaRPr>
          </a:p>
        </p:txBody>
      </p:sp>
      <p:sp>
        <p:nvSpPr>
          <p:cNvPr id="3" name="TextBox 2"/>
          <p:cNvSpPr txBox="1"/>
          <p:nvPr/>
        </p:nvSpPr>
        <p:spPr>
          <a:xfrm>
            <a:off x="1076325" y="762000"/>
            <a:ext cx="7188200" cy="4662488"/>
          </a:xfrm>
          <a:prstGeom prst="rect">
            <a:avLst/>
          </a:prstGeom>
          <a:noFill/>
        </p:spPr>
        <p:txBody>
          <a:bodyPr>
            <a:spAutoFit/>
          </a:bodyPr>
          <a:lstStyle/>
          <a:p>
            <a:pPr marL="514350" indent="-514350" algn="just">
              <a:buFont typeface="+mj-lt"/>
              <a:buAutoNum type="arabicPeriod" startAt="3"/>
              <a:defRPr/>
            </a:pPr>
            <a:r>
              <a:rPr lang="id-ID" sz="2700" dirty="0"/>
              <a:t>Pengujian SPI akan diuraikan hal-hal yang berkaitan dengan maksud dan tujuan, teknik yang digunakan, dan komponen pengendalian yang diuji. </a:t>
            </a:r>
          </a:p>
          <a:p>
            <a:pPr marL="514350" indent="-514350" algn="just">
              <a:buFont typeface="+mj-lt"/>
              <a:buAutoNum type="arabicPeriod" startAt="3"/>
              <a:defRPr/>
            </a:pPr>
            <a:r>
              <a:rPr lang="id-ID" sz="2700" dirty="0"/>
              <a:t>P</a:t>
            </a:r>
            <a:r>
              <a:rPr lang="fi-FI" sz="2700" dirty="0"/>
              <a:t>enetapan indikator kinerja akan menguraikan tentang langkah-langkah penetapan indikator kinerja baik untuk audit kinerja atas satuan organisasi/kerja </a:t>
            </a:r>
            <a:endParaRPr lang="id-ID" sz="2700" dirty="0"/>
          </a:p>
          <a:p>
            <a:pPr marL="514350" indent="-514350" algn="just">
              <a:buFont typeface="+mj-lt"/>
              <a:buAutoNum type="arabicPeriod" startAt="3"/>
              <a:defRPr/>
            </a:pPr>
            <a:r>
              <a:rPr lang="id-ID" sz="2700" dirty="0"/>
              <a:t>M</a:t>
            </a:r>
            <a:r>
              <a:rPr lang="fi-FI" sz="2700" dirty="0"/>
              <a:t>etodologi pembobotan </a:t>
            </a:r>
            <a:r>
              <a:rPr lang="id-ID" sz="2700" dirty="0"/>
              <a:t>dengan </a:t>
            </a:r>
            <a:r>
              <a:rPr lang="fi-FI" sz="2700" dirty="0"/>
              <a:t>pendekatan </a:t>
            </a:r>
            <a:r>
              <a:rPr lang="fi-FI" sz="2700" i="1" dirty="0"/>
              <a:t>Balanced Scorecard</a:t>
            </a:r>
            <a:endParaRPr lang="id-ID" sz="2700" dirty="0"/>
          </a:p>
          <a:p>
            <a:pPr>
              <a:defRPr/>
            </a:pPr>
            <a:endParaRPr lang="id-ID" sz="27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8F25D69B-6596-4C1A-8F8D-60789FDBBE37}" type="slidenum">
              <a:rPr lang="en-US" altLang="en-US" sz="1000" smtClean="0">
                <a:latin typeface="Arial" charset="0"/>
              </a:rPr>
              <a:pPr eaLnBrk="1" hangingPunct="1"/>
              <a:t>18</a:t>
            </a:fld>
            <a:endParaRPr lang="en-US" altLang="en-US" sz="1000" smtClean="0">
              <a:latin typeface="Arial" charset="0"/>
            </a:endParaRPr>
          </a:p>
        </p:txBody>
      </p:sp>
      <p:sp>
        <p:nvSpPr>
          <p:cNvPr id="19459" name="TextBox 2"/>
          <p:cNvSpPr txBox="1">
            <a:spLocks noChangeArrowheads="1"/>
          </p:cNvSpPr>
          <p:nvPr/>
        </p:nvSpPr>
        <p:spPr bwMode="auto">
          <a:xfrm>
            <a:off x="1076325" y="1143000"/>
            <a:ext cx="68580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just" eaLnBrk="1" hangingPunct="1">
              <a:buFont typeface="Times New Roman" pitchFamily="18" charset="0"/>
              <a:buAutoNum type="arabicPeriod" startAt="6"/>
            </a:pPr>
            <a:r>
              <a:rPr lang="id-ID" altLang="en-US" sz="3000"/>
              <a:t>K</a:t>
            </a:r>
            <a:r>
              <a:rPr lang="fi-FI" altLang="en-US" sz="3000"/>
              <a:t>esepakatan indikator kinerja/CSF dan pembobotannya menguraikan hal-hal terkait dengan aturan kesepakatan dan bentuk berita acara kesepakatan</a:t>
            </a:r>
            <a:r>
              <a:rPr lang="id-ID" altLang="en-US" sz="3000"/>
              <a:t> (Focus Group</a:t>
            </a:r>
            <a:r>
              <a:rPr lang="en-US" altLang="en-US" sz="3000"/>
              <a:t>)</a:t>
            </a:r>
            <a:r>
              <a:rPr lang="fi-FI" altLang="en-US" sz="3000"/>
              <a:t>.</a:t>
            </a:r>
          </a:p>
          <a:p>
            <a:pPr algn="just" eaLnBrk="1" hangingPunct="1">
              <a:buFont typeface="Times New Roman" pitchFamily="18" charset="0"/>
              <a:buAutoNum type="arabicPeriod" startAt="6"/>
            </a:pPr>
            <a:r>
              <a:rPr lang="fi-FI" altLang="en-US" sz="3000"/>
              <a:t>Menyusun PKA Rinci </a:t>
            </a:r>
            <a:endParaRPr lang="id-ID" altLang="en-US" sz="30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6F87E00F-6B12-4286-9128-E8F35751051D}" type="slidenum">
              <a:rPr lang="en-US" altLang="en-US" sz="1000" smtClean="0">
                <a:latin typeface="Arial" charset="0"/>
              </a:rPr>
              <a:pPr eaLnBrk="1" hangingPunct="1"/>
              <a:t>19</a:t>
            </a:fld>
            <a:endParaRPr lang="en-US" altLang="en-US" sz="1000" smtClean="0">
              <a:latin typeface="Arial" charset="0"/>
            </a:endParaRPr>
          </a:p>
        </p:txBody>
      </p:sp>
      <p:sp>
        <p:nvSpPr>
          <p:cNvPr id="3" name="TextBox 2"/>
          <p:cNvSpPr txBox="1"/>
          <p:nvPr/>
        </p:nvSpPr>
        <p:spPr>
          <a:xfrm>
            <a:off x="609600" y="1371600"/>
            <a:ext cx="7853363" cy="5078413"/>
          </a:xfrm>
          <a:prstGeom prst="rect">
            <a:avLst/>
          </a:prstGeom>
          <a:noFill/>
        </p:spPr>
        <p:txBody>
          <a:bodyPr>
            <a:spAutoFit/>
          </a:bodyPr>
          <a:lstStyle/>
          <a:p>
            <a:pPr marL="514350" indent="-514350" algn="just">
              <a:buFont typeface="+mj-lt"/>
              <a:buAutoNum type="arabicPeriod"/>
              <a:defRPr/>
            </a:pPr>
            <a:r>
              <a:rPr lang="id-ID" sz="2700" dirty="0"/>
              <a:t>P</a:t>
            </a:r>
            <a:r>
              <a:rPr lang="fi-FI" sz="2700" dirty="0"/>
              <a:t>engukuran/penilaian kinerja</a:t>
            </a:r>
            <a:r>
              <a:rPr lang="id-ID" sz="2700" dirty="0"/>
              <a:t>  meliputi fase pengujian bukti, pengukuran dan penilaian capaian kinerja </a:t>
            </a:r>
            <a:r>
              <a:rPr lang="en-US" sz="2700" dirty="0" err="1"/>
              <a:t>dengan</a:t>
            </a:r>
            <a:r>
              <a:rPr lang="en-US" sz="2700" dirty="0"/>
              <a:t> </a:t>
            </a:r>
            <a:r>
              <a:rPr lang="en-US" sz="2700" dirty="0" err="1"/>
              <a:t>teknik</a:t>
            </a:r>
            <a:r>
              <a:rPr lang="en-US" sz="2700" dirty="0"/>
              <a:t> audit </a:t>
            </a:r>
            <a:r>
              <a:rPr lang="en-US" sz="2700" dirty="0" err="1"/>
              <a:t>dan</a:t>
            </a:r>
            <a:r>
              <a:rPr lang="en-US" sz="2700" dirty="0"/>
              <a:t> </a:t>
            </a:r>
            <a:r>
              <a:rPr lang="en-US" sz="2700" dirty="0" err="1"/>
              <a:t>metode</a:t>
            </a:r>
            <a:r>
              <a:rPr lang="en-US" sz="2700" dirty="0"/>
              <a:t> sampling </a:t>
            </a:r>
            <a:r>
              <a:rPr lang="en-US" sz="2700" dirty="0" err="1"/>
              <a:t>serta</a:t>
            </a:r>
            <a:r>
              <a:rPr lang="id-ID" sz="2700" dirty="0"/>
              <a:t> diakhiri dengan penilaian skor kinerja.</a:t>
            </a:r>
          </a:p>
          <a:p>
            <a:pPr marL="514350" indent="-514350" algn="just">
              <a:buFont typeface="+mj-lt"/>
              <a:buAutoNum type="arabicPeriod"/>
              <a:defRPr/>
            </a:pPr>
            <a:r>
              <a:rPr lang="id-ID" sz="2700" dirty="0"/>
              <a:t>A</a:t>
            </a:r>
            <a:r>
              <a:rPr lang="fi-FI" sz="2700" dirty="0"/>
              <a:t>nalisis kinerja </a:t>
            </a:r>
            <a:r>
              <a:rPr lang="id-ID" sz="2700" dirty="0"/>
              <a:t>menguraikan pengujian mendalam atas kelemahan sistem pengendalian intern dan langkah-langkah mengidentifikasi penyebab tidak tercapainya target kinerja atau </a:t>
            </a:r>
            <a:r>
              <a:rPr lang="id-ID" sz="2700" i="1" dirty="0"/>
              <a:t>critical success factor.</a:t>
            </a:r>
            <a:endParaRPr lang="en-US" sz="2700" i="1" dirty="0"/>
          </a:p>
          <a:p>
            <a:pPr marL="514350" indent="-514350" algn="just">
              <a:buFont typeface="+mj-lt"/>
              <a:buAutoNum type="arabicPeriod"/>
              <a:defRPr/>
            </a:pPr>
            <a:r>
              <a:rPr lang="en-US" sz="2700" i="1" dirty="0" err="1"/>
              <a:t>Berita</a:t>
            </a:r>
            <a:r>
              <a:rPr lang="en-US" sz="2700" i="1" dirty="0"/>
              <a:t> </a:t>
            </a:r>
            <a:r>
              <a:rPr lang="en-US" sz="2700" i="1" dirty="0" err="1"/>
              <a:t>acara</a:t>
            </a:r>
            <a:r>
              <a:rPr lang="en-US" sz="2700" i="1" dirty="0"/>
              <a:t> </a:t>
            </a:r>
            <a:r>
              <a:rPr lang="en-US" sz="2700" i="1" dirty="0" err="1"/>
              <a:t>hasil</a:t>
            </a:r>
            <a:r>
              <a:rPr lang="en-US" sz="2700" i="1" dirty="0"/>
              <a:t> </a:t>
            </a:r>
            <a:r>
              <a:rPr lang="en-US" sz="2700" i="1" dirty="0" err="1"/>
              <a:t>dan</a:t>
            </a:r>
            <a:r>
              <a:rPr lang="en-US" sz="2700" i="1" dirty="0"/>
              <a:t> </a:t>
            </a:r>
            <a:r>
              <a:rPr lang="en-US" sz="2700" i="1" dirty="0" err="1"/>
              <a:t>tanggapan</a:t>
            </a:r>
            <a:r>
              <a:rPr lang="en-US" sz="2700" i="1" dirty="0"/>
              <a:t> audit.</a:t>
            </a:r>
            <a:endParaRPr lang="id-ID" sz="2700" dirty="0"/>
          </a:p>
          <a:p>
            <a:pPr>
              <a:defRPr/>
            </a:pPr>
            <a:endParaRPr lang="id-ID" sz="2700" dirty="0"/>
          </a:p>
        </p:txBody>
      </p:sp>
      <p:sp>
        <p:nvSpPr>
          <p:cNvPr id="20484" name="TextBox 4"/>
          <p:cNvSpPr txBox="1">
            <a:spLocks noChangeArrowheads="1"/>
          </p:cNvSpPr>
          <p:nvPr/>
        </p:nvSpPr>
        <p:spPr bwMode="auto">
          <a:xfrm>
            <a:off x="1600200" y="457200"/>
            <a:ext cx="6462713"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fi-FI" altLang="en-US" sz="2800"/>
              <a:t>PELAKSANAAN AUDIT KINERJA:</a:t>
            </a:r>
            <a:endParaRPr lang="id-ID" altLang="en-US" sz="2800"/>
          </a:p>
          <a:p>
            <a:pPr eaLnBrk="1" hangingPunct="1"/>
            <a:endParaRPr lang="id-ID"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body" sz="half" idx="4294967295"/>
          </p:nvPr>
        </p:nvSpPr>
        <p:spPr>
          <a:xfrm>
            <a:off x="0" y="1981200"/>
            <a:ext cx="3810000" cy="4114800"/>
          </a:xfrm>
        </p:spPr>
        <p:txBody>
          <a:bodyPr/>
          <a:lstStyle/>
          <a:p>
            <a:pPr eaLnBrk="1" hangingPunct="1">
              <a:buFontTx/>
              <a:buNone/>
            </a:pPr>
            <a:r>
              <a:rPr lang="en-US" altLang="en-US" sz="2800" b="1" smtClean="0"/>
              <a:t>   </a:t>
            </a:r>
            <a:endParaRPr lang="en-US" altLang="en-US" sz="1800" b="1" smtClean="0"/>
          </a:p>
          <a:p>
            <a:pPr eaLnBrk="1" hangingPunct="1">
              <a:buFontTx/>
              <a:buNone/>
            </a:pPr>
            <a:endParaRPr lang="en-US" altLang="en-US" sz="2800" smtClean="0"/>
          </a:p>
        </p:txBody>
      </p:sp>
      <p:sp>
        <p:nvSpPr>
          <p:cNvPr id="3075" name="Rectangle 6"/>
          <p:cNvSpPr>
            <a:spLocks noChangeArrowheads="1"/>
          </p:cNvSpPr>
          <p:nvPr>
            <p:ph type="body" sz="half" idx="4294967295"/>
          </p:nvPr>
        </p:nvSpPr>
        <p:spPr>
          <a:xfrm>
            <a:off x="4572000" y="1600200"/>
            <a:ext cx="4572000" cy="5029200"/>
          </a:xfrm>
          <a:solidFill>
            <a:srgbClr val="FFC000"/>
          </a:solidFill>
          <a:ln>
            <a:solidFill>
              <a:schemeClr val="tx1"/>
            </a:solidFill>
            <a:miter lim="800000"/>
            <a:headEnd/>
            <a:tailEnd/>
          </a:ln>
        </p:spPr>
        <p:txBody>
          <a:bodyPr lIns="92075" tIns="46038" rIns="92075" bIns="46038"/>
          <a:lstStyle/>
          <a:p>
            <a:pPr eaLnBrk="1" hangingPunct="1">
              <a:spcBef>
                <a:spcPct val="0"/>
              </a:spcBef>
              <a:buFontTx/>
              <a:buNone/>
            </a:pPr>
            <a:r>
              <a:rPr lang="en-US" altLang="en-US" sz="2400" b="1" smtClean="0"/>
              <a:t>      </a:t>
            </a:r>
            <a:r>
              <a:rPr lang="en-US" altLang="en-US" sz="2400" b="1" smtClean="0">
                <a:solidFill>
                  <a:schemeClr val="bg1"/>
                </a:solidFill>
                <a:latin typeface="Tahoma" pitchFamily="34" charset="0"/>
              </a:rPr>
              <a:t>GOOD GOVERNANCE</a:t>
            </a:r>
          </a:p>
          <a:p>
            <a:pPr eaLnBrk="1" hangingPunct="1">
              <a:spcBef>
                <a:spcPct val="0"/>
              </a:spcBef>
              <a:buFontTx/>
              <a:buNone/>
            </a:pPr>
            <a:r>
              <a:rPr lang="en-US" altLang="en-US" sz="2400" b="1" smtClean="0">
                <a:solidFill>
                  <a:schemeClr val="bg1"/>
                </a:solidFill>
              </a:rPr>
              <a:t>   (Tata Kelola Pemerintahan </a:t>
            </a:r>
          </a:p>
          <a:p>
            <a:pPr eaLnBrk="1" hangingPunct="1">
              <a:spcBef>
                <a:spcPct val="0"/>
              </a:spcBef>
              <a:buFontTx/>
              <a:buNone/>
            </a:pPr>
            <a:r>
              <a:rPr lang="en-US" altLang="en-US" sz="2400" b="1" smtClean="0">
                <a:solidFill>
                  <a:schemeClr val="bg1"/>
                </a:solidFill>
              </a:rPr>
              <a:t>               Yang Baik)</a:t>
            </a:r>
          </a:p>
          <a:p>
            <a:pPr eaLnBrk="1" hangingPunct="1">
              <a:spcBef>
                <a:spcPct val="0"/>
              </a:spcBef>
              <a:buFontTx/>
              <a:buNone/>
            </a:pPr>
            <a:endParaRPr lang="en-US" altLang="en-US" sz="2400" b="1" smtClean="0">
              <a:solidFill>
                <a:schemeClr val="bg1"/>
              </a:solidFill>
            </a:endParaRPr>
          </a:p>
          <a:p>
            <a:pPr eaLnBrk="1" hangingPunct="1">
              <a:spcBef>
                <a:spcPct val="0"/>
              </a:spcBef>
              <a:buFontTx/>
              <a:buNone/>
            </a:pPr>
            <a:r>
              <a:rPr lang="en-US" altLang="en-US" sz="2400" b="1" smtClean="0">
                <a:solidFill>
                  <a:schemeClr val="bg1"/>
                </a:solidFill>
              </a:rPr>
              <a:t>       </a:t>
            </a:r>
            <a:r>
              <a:rPr lang="en-US" altLang="en-US" sz="2400" b="1" smtClean="0">
                <a:solidFill>
                  <a:schemeClr val="bg1"/>
                </a:solidFill>
                <a:latin typeface="Tahoma" pitchFamily="34" charset="0"/>
              </a:rPr>
              <a:t>KINERJA INSTANSI</a:t>
            </a:r>
          </a:p>
          <a:p>
            <a:pPr eaLnBrk="1" hangingPunct="1">
              <a:spcBef>
                <a:spcPct val="0"/>
              </a:spcBef>
              <a:buFontTx/>
              <a:buNone/>
            </a:pPr>
            <a:r>
              <a:rPr lang="en-US" altLang="en-US" sz="2400" b="1" smtClean="0">
                <a:solidFill>
                  <a:schemeClr val="bg1"/>
                </a:solidFill>
                <a:latin typeface="Tahoma" pitchFamily="34" charset="0"/>
              </a:rPr>
              <a:t>           PEMERINTAH</a:t>
            </a:r>
          </a:p>
          <a:p>
            <a:pPr eaLnBrk="1" hangingPunct="1">
              <a:spcBef>
                <a:spcPct val="0"/>
              </a:spcBef>
              <a:buFontTx/>
              <a:buNone/>
            </a:pPr>
            <a:r>
              <a:rPr lang="en-US" altLang="en-US" sz="2800" b="1" smtClean="0">
                <a:solidFill>
                  <a:schemeClr val="bg1"/>
                </a:solidFill>
              </a:rPr>
              <a:t>  </a:t>
            </a:r>
          </a:p>
          <a:p>
            <a:pPr eaLnBrk="1" hangingPunct="1">
              <a:spcBef>
                <a:spcPct val="0"/>
              </a:spcBef>
              <a:buFontTx/>
              <a:buNone/>
            </a:pPr>
            <a:r>
              <a:rPr lang="en-US" altLang="en-US" sz="2800" b="1" smtClean="0">
                <a:solidFill>
                  <a:schemeClr val="bg1"/>
                </a:solidFill>
              </a:rPr>
              <a:t>                </a:t>
            </a:r>
          </a:p>
          <a:p>
            <a:pPr eaLnBrk="1" hangingPunct="1">
              <a:spcBef>
                <a:spcPct val="0"/>
              </a:spcBef>
              <a:buFontTx/>
              <a:buNone/>
            </a:pPr>
            <a:r>
              <a:rPr lang="en-US" altLang="en-US" sz="2000" b="1" smtClean="0">
                <a:solidFill>
                  <a:schemeClr val="bg1"/>
                </a:solidFill>
                <a:latin typeface="Tahoma" pitchFamily="34" charset="0"/>
              </a:rPr>
              <a:t>        PENGUKURAN CAPAIAN</a:t>
            </a:r>
          </a:p>
          <a:p>
            <a:pPr eaLnBrk="1" hangingPunct="1">
              <a:spcBef>
                <a:spcPct val="0"/>
              </a:spcBef>
              <a:buFontTx/>
              <a:buNone/>
            </a:pPr>
            <a:r>
              <a:rPr lang="en-US" altLang="en-US" sz="2000" b="1" smtClean="0">
                <a:solidFill>
                  <a:schemeClr val="bg1"/>
                </a:solidFill>
                <a:latin typeface="Tahoma" pitchFamily="34" charset="0"/>
              </a:rPr>
              <a:t>                  KINERJA</a:t>
            </a:r>
          </a:p>
          <a:p>
            <a:pPr eaLnBrk="1" hangingPunct="1">
              <a:spcBef>
                <a:spcPct val="0"/>
              </a:spcBef>
              <a:buFontTx/>
              <a:buNone/>
            </a:pPr>
            <a:endParaRPr lang="en-US" altLang="en-US" sz="2800" b="1" smtClean="0">
              <a:solidFill>
                <a:schemeClr val="bg1"/>
              </a:solidFill>
            </a:endParaRPr>
          </a:p>
          <a:p>
            <a:pPr eaLnBrk="1" hangingPunct="1">
              <a:spcBef>
                <a:spcPct val="0"/>
              </a:spcBef>
              <a:buFontTx/>
              <a:buNone/>
            </a:pPr>
            <a:r>
              <a:rPr lang="en-US" altLang="en-US" sz="2800" b="1" smtClean="0">
                <a:solidFill>
                  <a:schemeClr val="bg1"/>
                </a:solidFill>
              </a:rPr>
              <a:t>        </a:t>
            </a:r>
            <a:r>
              <a:rPr lang="en-US" altLang="en-US" sz="2800" b="1" smtClean="0">
                <a:solidFill>
                  <a:schemeClr val="bg1"/>
                </a:solidFill>
                <a:latin typeface="Tahoma" pitchFamily="34" charset="0"/>
              </a:rPr>
              <a:t>AUDIT KINERJA</a:t>
            </a:r>
          </a:p>
        </p:txBody>
      </p:sp>
      <p:sp>
        <p:nvSpPr>
          <p:cNvPr id="3076" name="Rectangle 3"/>
          <p:cNvSpPr>
            <a:spLocks noChangeArrowheads="1"/>
          </p:cNvSpPr>
          <p:nvPr/>
        </p:nvSpPr>
        <p:spPr bwMode="auto">
          <a:xfrm>
            <a:off x="457200" y="3962400"/>
            <a:ext cx="3733800" cy="2667000"/>
          </a:xfrm>
          <a:prstGeom prst="rect">
            <a:avLst/>
          </a:prstGeom>
          <a:solidFill>
            <a:srgbClr val="FFC000"/>
          </a:solidFill>
          <a:ln w="9525">
            <a:solidFill>
              <a:schemeClr val="tx1"/>
            </a:solidFill>
            <a:miter lim="800000"/>
            <a:headEnd/>
            <a:tailEnd/>
          </a:ln>
        </p:spPr>
        <p:txBody>
          <a:bodyPr wrap="none" anchor="ctr"/>
          <a:lstStyle/>
          <a:p>
            <a:pPr algn="ctr"/>
            <a:r>
              <a:rPr lang="en-US" altLang="en-US" sz="2800">
                <a:solidFill>
                  <a:schemeClr val="bg1"/>
                </a:solidFill>
                <a:latin typeface="Tahoma" pitchFamily="34" charset="0"/>
              </a:rPr>
              <a:t>PENYELENGGARA </a:t>
            </a:r>
          </a:p>
          <a:p>
            <a:pPr algn="ctr"/>
            <a:r>
              <a:rPr lang="en-US" altLang="en-US" sz="2800">
                <a:solidFill>
                  <a:schemeClr val="bg1"/>
                </a:solidFill>
                <a:latin typeface="Tahoma" pitchFamily="34" charset="0"/>
              </a:rPr>
              <a:t>NEGARA</a:t>
            </a:r>
          </a:p>
          <a:p>
            <a:pPr algn="ctr"/>
            <a:r>
              <a:rPr lang="en-US" altLang="en-US" sz="2000">
                <a:solidFill>
                  <a:schemeClr val="bg1"/>
                </a:solidFill>
                <a:latin typeface="Tahoma" pitchFamily="34" charset="0"/>
              </a:rPr>
              <a:t>Mengemban</a:t>
            </a:r>
          </a:p>
          <a:p>
            <a:pPr algn="ctr"/>
            <a:r>
              <a:rPr lang="en-US" altLang="en-US" sz="2000">
                <a:solidFill>
                  <a:schemeClr val="bg1"/>
                </a:solidFill>
                <a:latin typeface="Tahoma" pitchFamily="34" charset="0"/>
              </a:rPr>
              <a:t>Tugas Umum Pemerintahan</a:t>
            </a:r>
          </a:p>
          <a:p>
            <a:pPr algn="ctr"/>
            <a:r>
              <a:rPr lang="en-US" altLang="en-US" sz="2000">
                <a:solidFill>
                  <a:schemeClr val="bg1"/>
                </a:solidFill>
                <a:latin typeface="Tahoma" pitchFamily="34" charset="0"/>
              </a:rPr>
              <a:t>Dan Pembangunan yang </a:t>
            </a:r>
          </a:p>
          <a:p>
            <a:pPr algn="ctr"/>
            <a:r>
              <a:rPr lang="en-US" altLang="en-US" sz="2000">
                <a:solidFill>
                  <a:schemeClr val="bg1"/>
                </a:solidFill>
                <a:latin typeface="Tahoma" pitchFamily="34" charset="0"/>
              </a:rPr>
              <a:t>Bersih dan Bebas dari KKN</a:t>
            </a:r>
          </a:p>
        </p:txBody>
      </p:sp>
      <p:sp>
        <p:nvSpPr>
          <p:cNvPr id="3077" name="Rectangle 4"/>
          <p:cNvSpPr>
            <a:spLocks noChangeArrowheads="1"/>
          </p:cNvSpPr>
          <p:nvPr/>
        </p:nvSpPr>
        <p:spPr bwMode="auto">
          <a:xfrm>
            <a:off x="533400" y="2057400"/>
            <a:ext cx="3657600" cy="1219200"/>
          </a:xfrm>
          <a:prstGeom prst="rect">
            <a:avLst/>
          </a:prstGeom>
          <a:solidFill>
            <a:srgbClr val="FFC000"/>
          </a:solidFill>
          <a:ln w="9525">
            <a:solidFill>
              <a:schemeClr val="accent1"/>
            </a:solidFill>
            <a:miter lim="800000"/>
            <a:headEnd/>
            <a:tailEnd/>
          </a:ln>
        </p:spPr>
        <p:txBody>
          <a:bodyPr wrap="none" anchor="ctr"/>
          <a:lstStyle/>
          <a:p>
            <a:pPr algn="ctr"/>
            <a:r>
              <a:rPr lang="en-US" altLang="en-US" sz="3200">
                <a:solidFill>
                  <a:schemeClr val="bg1"/>
                </a:solidFill>
                <a:latin typeface="Tahoma" pitchFamily="34" charset="0"/>
              </a:rPr>
              <a:t>TUNTUTAN </a:t>
            </a:r>
          </a:p>
          <a:p>
            <a:pPr algn="ctr"/>
            <a:r>
              <a:rPr lang="en-US" altLang="en-US" sz="3200">
                <a:solidFill>
                  <a:schemeClr val="bg1"/>
                </a:solidFill>
                <a:latin typeface="Tahoma" pitchFamily="34" charset="0"/>
              </a:rPr>
              <a:t>MASYARAKAT</a:t>
            </a:r>
          </a:p>
        </p:txBody>
      </p:sp>
      <p:sp>
        <p:nvSpPr>
          <p:cNvPr id="3078" name="Line 5"/>
          <p:cNvSpPr>
            <a:spLocks noChangeShapeType="1"/>
          </p:cNvSpPr>
          <p:nvPr/>
        </p:nvSpPr>
        <p:spPr bwMode="auto">
          <a:xfrm>
            <a:off x="4953000" y="3124200"/>
            <a:ext cx="152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61447" name="AutoShape 7"/>
          <p:cNvSpPr>
            <a:spLocks noChangeArrowheads="1"/>
          </p:cNvSpPr>
          <p:nvPr/>
        </p:nvSpPr>
        <p:spPr bwMode="auto">
          <a:xfrm>
            <a:off x="4038600" y="3048000"/>
            <a:ext cx="990600" cy="1219200"/>
          </a:xfrm>
          <a:prstGeom prst="rightArrow">
            <a:avLst>
              <a:gd name="adj1" fmla="val 50000"/>
              <a:gd name="adj2" fmla="val 25000"/>
            </a:avLst>
          </a:prstGeom>
          <a:solidFill>
            <a:srgbClr val="00CC99"/>
          </a:solidFill>
          <a:ln w="12700" cap="sq">
            <a:solidFill>
              <a:schemeClr val="tx1"/>
            </a:solidFill>
            <a:miter lim="800000"/>
            <a:headEnd type="none" w="sm" len="sm"/>
            <a:tailEnd type="none" w="sm" len="sm"/>
          </a:ln>
        </p:spPr>
        <p:txBody>
          <a:bodyPr wrap="none" anchor="ctr"/>
          <a:lstStyle/>
          <a:p>
            <a:pPr algn="ctr"/>
            <a:endParaRPr lang="en-US" altLang="en-US" b="0">
              <a:solidFill>
                <a:srgbClr val="CCFFFF"/>
              </a:solidFill>
            </a:endParaRPr>
          </a:p>
        </p:txBody>
      </p:sp>
      <p:sp>
        <p:nvSpPr>
          <p:cNvPr id="3080" name="AutoShape 8"/>
          <p:cNvSpPr>
            <a:spLocks noChangeArrowheads="1"/>
          </p:cNvSpPr>
          <p:nvPr/>
        </p:nvSpPr>
        <p:spPr bwMode="auto">
          <a:xfrm>
            <a:off x="2057400" y="3505200"/>
            <a:ext cx="762000" cy="3810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ltLang="en-US"/>
          </a:p>
        </p:txBody>
      </p:sp>
      <p:sp>
        <p:nvSpPr>
          <p:cNvPr id="3081" name="AutoShape 9"/>
          <p:cNvSpPr>
            <a:spLocks noChangeArrowheads="1"/>
          </p:cNvSpPr>
          <p:nvPr/>
        </p:nvSpPr>
        <p:spPr bwMode="auto">
          <a:xfrm>
            <a:off x="5943600" y="5334000"/>
            <a:ext cx="762000" cy="3810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ltLang="en-US"/>
          </a:p>
        </p:txBody>
      </p:sp>
      <p:sp>
        <p:nvSpPr>
          <p:cNvPr id="3082" name="AutoShape 10"/>
          <p:cNvSpPr>
            <a:spLocks noChangeArrowheads="1"/>
          </p:cNvSpPr>
          <p:nvPr/>
        </p:nvSpPr>
        <p:spPr bwMode="auto">
          <a:xfrm>
            <a:off x="5943600" y="3962400"/>
            <a:ext cx="762000" cy="3810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ltLang="en-US"/>
          </a:p>
        </p:txBody>
      </p:sp>
      <p:sp>
        <p:nvSpPr>
          <p:cNvPr id="61451" name="AutoShape 11"/>
          <p:cNvSpPr>
            <a:spLocks noChangeArrowheads="1"/>
          </p:cNvSpPr>
          <p:nvPr/>
        </p:nvSpPr>
        <p:spPr bwMode="auto">
          <a:xfrm>
            <a:off x="1219200" y="304800"/>
            <a:ext cx="6781800" cy="990600"/>
          </a:xfrm>
          <a:prstGeom prst="roundRect">
            <a:avLst>
              <a:gd name="adj" fmla="val 16667"/>
            </a:avLst>
          </a:prstGeom>
          <a:solidFill>
            <a:srgbClr val="FFC000"/>
          </a:solidFill>
          <a:ln w="9525">
            <a:round/>
            <a:headEnd/>
            <a:tailEnd/>
          </a:ln>
          <a:effectLst/>
          <a:scene3d>
            <a:camera prst="legacyObliqueTopRight"/>
            <a:lightRig rig="legacyFlat3" dir="b"/>
          </a:scene3d>
          <a:sp3d extrusionH="430200" prstMaterial="legacyMatte">
            <a:bevelT w="13500" h="13500" prst="angle"/>
            <a:bevelB w="13500" h="13500" prst="angle"/>
            <a:extrusionClr>
              <a:srgbClr val="FF3300"/>
            </a:extrusionClr>
          </a:sp3d>
        </p:spPr>
        <p:txBody>
          <a:bodyPr lIns="57607" tIns="28804" rIns="57607" bIns="28804" anchor="ctr">
            <a:flatTx/>
          </a:bodyPr>
          <a:lstStyle/>
          <a:p>
            <a:pPr algn="ctr">
              <a:defRPr/>
            </a:pPr>
            <a:r>
              <a:rPr lang="sv-SE" sz="3600">
                <a:solidFill>
                  <a:srgbClr val="FFFFFF"/>
                </a:solidFill>
                <a:effectLst>
                  <a:outerShdw blurRad="38100" dist="38100" dir="2700000" algn="tl">
                    <a:srgbClr val="000000"/>
                  </a:outerShdw>
                </a:effectLst>
                <a:latin typeface="Tahoma" pitchFamily="34" charset="0"/>
                <a:cs typeface="Arial" charset="0"/>
              </a:rPr>
              <a:t>ERA REFORMASI</a:t>
            </a:r>
            <a:endParaRPr lang="en-US" sz="3600">
              <a:latin typeface="Tahoma" pitchFamily="34" charset="0"/>
              <a:cs typeface="Arial" charset="0"/>
            </a:endParaRP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447"/>
                                        </p:tgtEl>
                                        <p:attrNameLst>
                                          <p:attrName>style.visibility</p:attrName>
                                        </p:attrNameLst>
                                      </p:cBhvr>
                                      <p:to>
                                        <p:strVal val="visible"/>
                                      </p:to>
                                    </p:set>
                                    <p:animEffect transition="in" filter="blinds(horizontal)">
                                      <p:cBhvr>
                                        <p:cTn id="7" dur="500"/>
                                        <p:tgtEl>
                                          <p:spTgt spid="614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35DF634E-1F1B-4180-BB74-17AE57FFB1A6}" type="slidenum">
              <a:rPr lang="en-US" altLang="en-US" sz="1000" smtClean="0">
                <a:latin typeface="Arial" charset="0"/>
              </a:rPr>
              <a:pPr eaLnBrk="1" hangingPunct="1"/>
              <a:t>20</a:t>
            </a:fld>
            <a:endParaRPr lang="en-US" altLang="en-US" sz="1000" smtClean="0">
              <a:latin typeface="Arial" charset="0"/>
            </a:endParaRPr>
          </a:p>
        </p:txBody>
      </p:sp>
      <p:sp>
        <p:nvSpPr>
          <p:cNvPr id="3" name="TextBox 2"/>
          <p:cNvSpPr txBox="1"/>
          <p:nvPr/>
        </p:nvSpPr>
        <p:spPr>
          <a:xfrm>
            <a:off x="609600" y="609600"/>
            <a:ext cx="7853363" cy="5908675"/>
          </a:xfrm>
          <a:prstGeom prst="rect">
            <a:avLst/>
          </a:prstGeom>
          <a:noFill/>
        </p:spPr>
        <p:txBody>
          <a:bodyPr>
            <a:spAutoFit/>
          </a:bodyPr>
          <a:lstStyle/>
          <a:p>
            <a:pPr marL="514350" indent="-514350" algn="just">
              <a:buFont typeface="+mj-lt"/>
              <a:buAutoNum type="arabicPeriod"/>
              <a:defRPr/>
            </a:pPr>
            <a:r>
              <a:rPr lang="en-US" sz="2700" dirty="0" err="1"/>
              <a:t>Verfikasi</a:t>
            </a:r>
            <a:endParaRPr lang="en-US" sz="2700" dirty="0"/>
          </a:p>
          <a:p>
            <a:pPr marL="461963" indent="-461963" algn="just">
              <a:tabLst>
                <a:tab pos="461963" algn="l"/>
              </a:tabLst>
              <a:defRPr/>
            </a:pPr>
            <a:r>
              <a:rPr lang="en-US" sz="2700" dirty="0"/>
              <a:t>	</a:t>
            </a:r>
            <a:r>
              <a:rPr lang="en-US" sz="2700" dirty="0" err="1"/>
              <a:t>Pengujian</a:t>
            </a:r>
            <a:r>
              <a:rPr lang="en-US" sz="2700" dirty="0"/>
              <a:t> </a:t>
            </a:r>
            <a:r>
              <a:rPr lang="en-US" sz="2700" dirty="0" err="1"/>
              <a:t>secara</a:t>
            </a:r>
            <a:r>
              <a:rPr lang="en-US" sz="2700" dirty="0"/>
              <a:t> </a:t>
            </a:r>
            <a:r>
              <a:rPr lang="en-US" sz="2700" dirty="0" err="1"/>
              <a:t>rinci</a:t>
            </a:r>
            <a:r>
              <a:rPr lang="en-US" sz="2700" dirty="0"/>
              <a:t> </a:t>
            </a:r>
            <a:r>
              <a:rPr lang="en-US" sz="2700" dirty="0" err="1"/>
              <a:t>dan</a:t>
            </a:r>
            <a:r>
              <a:rPr lang="en-US" sz="2700" dirty="0"/>
              <a:t> </a:t>
            </a:r>
            <a:r>
              <a:rPr lang="en-US" sz="2700" dirty="0" err="1"/>
              <a:t>teliti</a:t>
            </a:r>
            <a:r>
              <a:rPr lang="en-US" sz="2700" dirty="0"/>
              <a:t> </a:t>
            </a:r>
            <a:r>
              <a:rPr lang="en-US" sz="2700" dirty="0" err="1"/>
              <a:t>tentang</a:t>
            </a:r>
            <a:r>
              <a:rPr lang="en-US" sz="2700" dirty="0"/>
              <a:t> </a:t>
            </a:r>
            <a:r>
              <a:rPr lang="en-US" sz="2700" dirty="0" err="1"/>
              <a:t>kebenaran</a:t>
            </a:r>
            <a:r>
              <a:rPr lang="en-US" sz="2700" dirty="0"/>
              <a:t>, </a:t>
            </a:r>
            <a:r>
              <a:rPr lang="en-US" sz="2700" dirty="0" err="1"/>
              <a:t>ketelitian</a:t>
            </a:r>
            <a:r>
              <a:rPr lang="en-US" sz="2700" dirty="0"/>
              <a:t> </a:t>
            </a:r>
            <a:r>
              <a:rPr lang="en-US" sz="2700" dirty="0" err="1"/>
              <a:t>perhitungan</a:t>
            </a:r>
            <a:r>
              <a:rPr lang="en-US" sz="2700" dirty="0"/>
              <a:t>, </a:t>
            </a:r>
            <a:r>
              <a:rPr lang="en-US" sz="2700" dirty="0" err="1"/>
              <a:t>kesahihan</a:t>
            </a:r>
            <a:r>
              <a:rPr lang="en-US" sz="2700" dirty="0"/>
              <a:t>, </a:t>
            </a:r>
            <a:r>
              <a:rPr lang="en-US" sz="2700" dirty="0" err="1"/>
              <a:t>pembukuan</a:t>
            </a:r>
            <a:r>
              <a:rPr lang="en-US" sz="2700" dirty="0"/>
              <a:t>, </a:t>
            </a:r>
            <a:r>
              <a:rPr lang="en-US" sz="2700" dirty="0" err="1"/>
              <a:t>pemilikan</a:t>
            </a:r>
            <a:r>
              <a:rPr lang="en-US" sz="2700" dirty="0"/>
              <a:t>, </a:t>
            </a:r>
            <a:r>
              <a:rPr lang="en-US" sz="2700" dirty="0" err="1"/>
              <a:t>dan</a:t>
            </a:r>
            <a:r>
              <a:rPr lang="en-US" sz="2700" dirty="0"/>
              <a:t> </a:t>
            </a:r>
            <a:r>
              <a:rPr lang="en-US" sz="2700" dirty="0" err="1"/>
              <a:t>eksistensi</a:t>
            </a:r>
            <a:r>
              <a:rPr lang="en-US" sz="2700" dirty="0"/>
              <a:t> </a:t>
            </a:r>
            <a:r>
              <a:rPr lang="en-US" sz="2700" dirty="0" err="1"/>
              <a:t>dari</a:t>
            </a:r>
            <a:r>
              <a:rPr lang="en-US" sz="2700" dirty="0"/>
              <a:t> </a:t>
            </a:r>
            <a:r>
              <a:rPr lang="en-US" sz="2700" dirty="0" err="1"/>
              <a:t>suatu</a:t>
            </a:r>
            <a:r>
              <a:rPr lang="en-US" sz="2700" dirty="0"/>
              <a:t> </a:t>
            </a:r>
            <a:r>
              <a:rPr lang="en-US" sz="2700" dirty="0" err="1"/>
              <a:t>dokumen</a:t>
            </a:r>
            <a:r>
              <a:rPr lang="en-US" sz="2700" dirty="0"/>
              <a:t>.</a:t>
            </a:r>
          </a:p>
          <a:p>
            <a:pPr marL="514350" indent="-514350" algn="just">
              <a:buFont typeface="+mj-lt"/>
              <a:buAutoNum type="arabicPeriod" startAt="2"/>
              <a:defRPr/>
            </a:pPr>
            <a:r>
              <a:rPr lang="en-US" sz="2700" dirty="0" err="1"/>
              <a:t>Cek</a:t>
            </a:r>
            <a:endParaRPr lang="en-US" sz="2700" dirty="0"/>
          </a:p>
          <a:p>
            <a:pPr marL="461963" indent="-461963" algn="just">
              <a:defRPr/>
            </a:pPr>
            <a:r>
              <a:rPr lang="en-US" sz="2700" dirty="0"/>
              <a:t>	</a:t>
            </a:r>
            <a:r>
              <a:rPr lang="en-US" sz="2700" dirty="0" err="1"/>
              <a:t>Menguji</a:t>
            </a:r>
            <a:r>
              <a:rPr lang="en-US" sz="2700" dirty="0"/>
              <a:t> </a:t>
            </a:r>
            <a:r>
              <a:rPr lang="en-US" sz="2700" dirty="0" err="1"/>
              <a:t>kebenaran</a:t>
            </a:r>
            <a:r>
              <a:rPr lang="en-US" sz="2700" dirty="0"/>
              <a:t> </a:t>
            </a:r>
            <a:r>
              <a:rPr lang="en-US" sz="2700" dirty="0" err="1"/>
              <a:t>atau</a:t>
            </a:r>
            <a:r>
              <a:rPr lang="en-US" sz="2700" dirty="0"/>
              <a:t> </a:t>
            </a:r>
            <a:r>
              <a:rPr lang="en-US" sz="2700" dirty="0" err="1"/>
              <a:t>keberadaan</a:t>
            </a:r>
            <a:r>
              <a:rPr lang="en-US" sz="2700" dirty="0"/>
              <a:t> </a:t>
            </a:r>
            <a:r>
              <a:rPr lang="en-US" sz="2700" dirty="0" err="1"/>
              <a:t>sesuatu</a:t>
            </a:r>
            <a:r>
              <a:rPr lang="en-US" sz="2700" dirty="0"/>
              <a:t>, </a:t>
            </a:r>
            <a:r>
              <a:rPr lang="en-US" sz="2700" dirty="0" err="1"/>
              <a:t>dengan</a:t>
            </a:r>
            <a:r>
              <a:rPr lang="en-US" sz="2700" dirty="0"/>
              <a:t> </a:t>
            </a:r>
            <a:r>
              <a:rPr lang="en-US" sz="2700" dirty="0" err="1"/>
              <a:t>teliti</a:t>
            </a:r>
            <a:r>
              <a:rPr lang="en-US" sz="2700" dirty="0"/>
              <a:t> </a:t>
            </a:r>
            <a:r>
              <a:rPr lang="en-US" sz="2700" dirty="0" err="1"/>
              <a:t>dilokasi</a:t>
            </a:r>
            <a:r>
              <a:rPr lang="en-US" sz="2700" dirty="0"/>
              <a:t>.</a:t>
            </a:r>
          </a:p>
          <a:p>
            <a:pPr marL="514350" indent="-514350" algn="just">
              <a:buFont typeface="+mj-lt"/>
              <a:buAutoNum type="arabicPeriod" startAt="3"/>
              <a:defRPr/>
            </a:pPr>
            <a:r>
              <a:rPr lang="en-US" sz="2700" dirty="0" err="1"/>
              <a:t>Observasi</a:t>
            </a:r>
            <a:r>
              <a:rPr lang="en-US" sz="2700" dirty="0"/>
              <a:t>/</a:t>
            </a:r>
            <a:r>
              <a:rPr lang="en-US" sz="2700" dirty="0" err="1"/>
              <a:t>pengamatan</a:t>
            </a:r>
            <a:endParaRPr lang="en-US" sz="2700" dirty="0"/>
          </a:p>
          <a:p>
            <a:pPr marL="461963" indent="-461963" algn="just">
              <a:defRPr/>
            </a:pPr>
            <a:r>
              <a:rPr lang="en-US" sz="2700" dirty="0"/>
              <a:t>	</a:t>
            </a:r>
            <a:r>
              <a:rPr lang="en-US" sz="2700" dirty="0" err="1"/>
              <a:t>Peninjauan</a:t>
            </a:r>
            <a:r>
              <a:rPr lang="en-US" sz="2700" dirty="0"/>
              <a:t> </a:t>
            </a:r>
            <a:r>
              <a:rPr lang="en-US" sz="2700" dirty="0" err="1"/>
              <a:t>dan</a:t>
            </a:r>
            <a:r>
              <a:rPr lang="en-US" sz="2700" dirty="0"/>
              <a:t> </a:t>
            </a:r>
            <a:r>
              <a:rPr lang="en-US" sz="2700" dirty="0" err="1"/>
              <a:t>pengamatan</a:t>
            </a:r>
            <a:r>
              <a:rPr lang="en-US" sz="2700" dirty="0"/>
              <a:t> </a:t>
            </a:r>
            <a:r>
              <a:rPr lang="en-US" sz="2700" dirty="0" err="1"/>
              <a:t>atas</a:t>
            </a:r>
            <a:r>
              <a:rPr lang="en-US" sz="2700" dirty="0"/>
              <a:t> </a:t>
            </a:r>
            <a:r>
              <a:rPr lang="en-US" sz="2700" dirty="0" err="1"/>
              <a:t>suatau</a:t>
            </a:r>
            <a:r>
              <a:rPr lang="en-US" sz="2700" dirty="0"/>
              <a:t> </a:t>
            </a:r>
            <a:r>
              <a:rPr lang="en-US" sz="2700" dirty="0" err="1"/>
              <a:t>objek</a:t>
            </a:r>
            <a:r>
              <a:rPr lang="en-US" sz="2700" dirty="0"/>
              <a:t> </a:t>
            </a:r>
            <a:r>
              <a:rPr lang="en-US" sz="2700" dirty="0" err="1"/>
              <a:t>secara</a:t>
            </a:r>
            <a:r>
              <a:rPr lang="en-US" sz="2700" dirty="0"/>
              <a:t> </a:t>
            </a:r>
            <a:r>
              <a:rPr lang="en-US" sz="2700" dirty="0" err="1"/>
              <a:t>berhati-hati</a:t>
            </a:r>
            <a:r>
              <a:rPr lang="en-US" sz="2700" dirty="0"/>
              <a:t>, </a:t>
            </a:r>
            <a:r>
              <a:rPr lang="en-US" sz="2700" dirty="0" err="1"/>
              <a:t>ilmiah</a:t>
            </a:r>
            <a:r>
              <a:rPr lang="en-US" sz="2700" dirty="0"/>
              <a:t> </a:t>
            </a:r>
            <a:r>
              <a:rPr lang="en-US" sz="2700" dirty="0" err="1"/>
              <a:t>dan</a:t>
            </a:r>
            <a:r>
              <a:rPr lang="en-US" sz="2700" dirty="0"/>
              <a:t> </a:t>
            </a:r>
            <a:r>
              <a:rPr lang="en-US" sz="2700" dirty="0" err="1"/>
              <a:t>kontinyu</a:t>
            </a:r>
            <a:r>
              <a:rPr lang="en-US" sz="2700" dirty="0"/>
              <a:t> </a:t>
            </a:r>
            <a:r>
              <a:rPr lang="en-US" sz="2700" dirty="0" err="1"/>
              <a:t>selama</a:t>
            </a:r>
            <a:r>
              <a:rPr lang="en-US" sz="2700" dirty="0"/>
              <a:t> </a:t>
            </a:r>
            <a:r>
              <a:rPr lang="en-US" sz="2700" dirty="0" err="1"/>
              <a:t>kurun</a:t>
            </a:r>
            <a:r>
              <a:rPr lang="en-US" sz="2700" dirty="0"/>
              <a:t> </a:t>
            </a:r>
            <a:r>
              <a:rPr lang="en-US" sz="2700" dirty="0" err="1"/>
              <a:t>waktu</a:t>
            </a:r>
            <a:r>
              <a:rPr lang="en-US" sz="2700" dirty="0"/>
              <a:t> </a:t>
            </a:r>
            <a:r>
              <a:rPr lang="en-US" sz="2700" dirty="0" err="1"/>
              <a:t>tertentu</a:t>
            </a:r>
            <a:r>
              <a:rPr lang="en-US" sz="2700" dirty="0"/>
              <a:t> </a:t>
            </a:r>
            <a:r>
              <a:rPr lang="en-US" sz="2700" dirty="0" err="1"/>
              <a:t>untuk</a:t>
            </a:r>
            <a:r>
              <a:rPr lang="en-US" sz="2700" dirty="0"/>
              <a:t> </a:t>
            </a:r>
            <a:r>
              <a:rPr lang="en-US" sz="2700" dirty="0" err="1"/>
              <a:t>membuktikan</a:t>
            </a:r>
            <a:r>
              <a:rPr lang="en-US" sz="2700" dirty="0"/>
              <a:t> </a:t>
            </a:r>
            <a:r>
              <a:rPr lang="en-US" sz="2700" dirty="0" err="1"/>
              <a:t>suatu</a:t>
            </a:r>
            <a:r>
              <a:rPr lang="en-US" sz="2700" dirty="0"/>
              <a:t> </a:t>
            </a:r>
            <a:r>
              <a:rPr lang="en-US" sz="2700" dirty="0" err="1"/>
              <a:t>keadaan</a:t>
            </a:r>
            <a:r>
              <a:rPr lang="en-US" sz="2700" dirty="0"/>
              <a:t> </a:t>
            </a:r>
            <a:r>
              <a:rPr lang="en-US" sz="2700" dirty="0" err="1"/>
              <a:t>atau</a:t>
            </a:r>
            <a:r>
              <a:rPr lang="en-US" sz="2700" dirty="0"/>
              <a:t> </a:t>
            </a:r>
            <a:r>
              <a:rPr lang="en-US" sz="2700" dirty="0" err="1"/>
              <a:t>masalah</a:t>
            </a:r>
            <a:r>
              <a:rPr lang="en-US" sz="2700" dirty="0"/>
              <a:t>.	</a:t>
            </a:r>
          </a:p>
          <a:p>
            <a:pPr>
              <a:defRPr/>
            </a:pPr>
            <a:endParaRPr lang="id-ID" sz="2700" dirty="0"/>
          </a:p>
        </p:txBody>
      </p:sp>
      <p:sp>
        <p:nvSpPr>
          <p:cNvPr id="21508" name="TextBox 4"/>
          <p:cNvSpPr txBox="1">
            <a:spLocks noChangeArrowheads="1"/>
          </p:cNvSpPr>
          <p:nvPr/>
        </p:nvSpPr>
        <p:spPr bwMode="auto">
          <a:xfrm>
            <a:off x="1295400" y="76200"/>
            <a:ext cx="64627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fi-FI" altLang="en-US" sz="2800">
                <a:solidFill>
                  <a:schemeClr val="bg1"/>
                </a:solidFill>
              </a:rPr>
              <a:t>TEHNIK AUDIT :</a:t>
            </a:r>
            <a:endParaRPr lang="id-ID" altLang="en-US" sz="280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B3FAAE63-F903-4B2B-A77E-01FA25703CDC}" type="slidenum">
              <a:rPr lang="en-US" altLang="en-US" sz="1000" smtClean="0">
                <a:latin typeface="Arial" charset="0"/>
              </a:rPr>
              <a:pPr eaLnBrk="1" hangingPunct="1"/>
              <a:t>21</a:t>
            </a:fld>
            <a:endParaRPr lang="en-US" altLang="en-US" sz="1000" smtClean="0">
              <a:latin typeface="Arial" charset="0"/>
            </a:endParaRPr>
          </a:p>
        </p:txBody>
      </p:sp>
      <p:sp>
        <p:nvSpPr>
          <p:cNvPr id="3" name="TextBox 2"/>
          <p:cNvSpPr txBox="1"/>
          <p:nvPr/>
        </p:nvSpPr>
        <p:spPr>
          <a:xfrm>
            <a:off x="609600" y="609600"/>
            <a:ext cx="7853363" cy="6508750"/>
          </a:xfrm>
          <a:prstGeom prst="rect">
            <a:avLst/>
          </a:prstGeom>
          <a:noFill/>
        </p:spPr>
        <p:txBody>
          <a:bodyPr>
            <a:spAutoFit/>
          </a:bodyPr>
          <a:lstStyle/>
          <a:p>
            <a:pPr marL="514350" indent="-514350" algn="just">
              <a:buFont typeface="+mj-lt"/>
              <a:buAutoNum type="arabicPeriod" startAt="4"/>
              <a:defRPr/>
            </a:pPr>
            <a:r>
              <a:rPr lang="en-US" sz="2600" dirty="0" err="1"/>
              <a:t>Pembandingan</a:t>
            </a:r>
            <a:endParaRPr lang="en-US" sz="2600" dirty="0"/>
          </a:p>
          <a:p>
            <a:pPr marL="461963" indent="-461963" algn="just">
              <a:defRPr/>
            </a:pPr>
            <a:r>
              <a:rPr lang="en-US" sz="2600" dirty="0"/>
              <a:t>	</a:t>
            </a:r>
            <a:r>
              <a:rPr lang="en-US" sz="2600" dirty="0" err="1"/>
              <a:t>Membandingkan</a:t>
            </a:r>
            <a:r>
              <a:rPr lang="en-US" sz="2600" dirty="0"/>
              <a:t> data </a:t>
            </a:r>
            <a:r>
              <a:rPr lang="en-US" sz="2600" dirty="0" err="1"/>
              <a:t>dari</a:t>
            </a:r>
            <a:r>
              <a:rPr lang="en-US" sz="2600" dirty="0"/>
              <a:t> </a:t>
            </a:r>
            <a:r>
              <a:rPr lang="en-US" sz="2600" dirty="0" err="1"/>
              <a:t>satu</a:t>
            </a:r>
            <a:r>
              <a:rPr lang="en-US" sz="2600" dirty="0"/>
              <a:t> unit </a:t>
            </a:r>
            <a:r>
              <a:rPr lang="en-US" sz="2600" dirty="0" err="1"/>
              <a:t>kerja</a:t>
            </a:r>
            <a:r>
              <a:rPr lang="en-US" sz="2600" dirty="0"/>
              <a:t> </a:t>
            </a:r>
            <a:r>
              <a:rPr lang="en-US" sz="2600" dirty="0" err="1"/>
              <a:t>dengan</a:t>
            </a:r>
            <a:r>
              <a:rPr lang="en-US" sz="2600" dirty="0"/>
              <a:t> data </a:t>
            </a:r>
            <a:r>
              <a:rPr lang="en-US" sz="2600" dirty="0" err="1"/>
              <a:t>dari</a:t>
            </a:r>
            <a:r>
              <a:rPr lang="en-US" sz="2600" dirty="0"/>
              <a:t> unit </a:t>
            </a:r>
            <a:r>
              <a:rPr lang="en-US" sz="2600" dirty="0" err="1"/>
              <a:t>kerja</a:t>
            </a:r>
            <a:r>
              <a:rPr lang="en-US" sz="2600" dirty="0"/>
              <a:t> yang lain, </a:t>
            </a:r>
            <a:r>
              <a:rPr lang="en-US" sz="2600" dirty="0" err="1"/>
              <a:t>atas</a:t>
            </a:r>
            <a:r>
              <a:rPr lang="en-US" sz="2600" dirty="0"/>
              <a:t> </a:t>
            </a:r>
            <a:r>
              <a:rPr lang="en-US" sz="2600" dirty="0" err="1"/>
              <a:t>hal</a:t>
            </a:r>
            <a:r>
              <a:rPr lang="en-US" sz="2600" dirty="0"/>
              <a:t> yang </a:t>
            </a:r>
            <a:r>
              <a:rPr lang="en-US" sz="2600" dirty="0" err="1"/>
              <a:t>sama</a:t>
            </a:r>
            <a:r>
              <a:rPr lang="en-US" sz="2600" dirty="0"/>
              <a:t> </a:t>
            </a:r>
            <a:r>
              <a:rPr lang="en-US" sz="2600" dirty="0" err="1"/>
              <a:t>dan</a:t>
            </a:r>
            <a:r>
              <a:rPr lang="en-US" sz="2600" dirty="0"/>
              <a:t> </a:t>
            </a:r>
            <a:r>
              <a:rPr lang="en-US" sz="2600" dirty="0" err="1"/>
              <a:t>periode</a:t>
            </a:r>
            <a:r>
              <a:rPr lang="en-US" sz="2600" dirty="0"/>
              <a:t> yang </a:t>
            </a:r>
            <a:r>
              <a:rPr lang="en-US" sz="2600" dirty="0" err="1"/>
              <a:t>sama</a:t>
            </a:r>
            <a:r>
              <a:rPr lang="en-US" sz="2600" dirty="0"/>
              <a:t> </a:t>
            </a:r>
            <a:r>
              <a:rPr lang="en-US" sz="2600" dirty="0" err="1"/>
              <a:t>atau</a:t>
            </a:r>
            <a:r>
              <a:rPr lang="en-US" sz="2600" dirty="0"/>
              <a:t> </a:t>
            </a:r>
            <a:r>
              <a:rPr lang="en-US" sz="2600" dirty="0" err="1"/>
              <a:t>hal</a:t>
            </a:r>
            <a:r>
              <a:rPr lang="en-US" sz="2600" dirty="0"/>
              <a:t> yang </a:t>
            </a:r>
            <a:r>
              <a:rPr lang="en-US" sz="2600" dirty="0" err="1"/>
              <a:t>sama</a:t>
            </a:r>
            <a:r>
              <a:rPr lang="en-US" sz="2600" dirty="0"/>
              <a:t> </a:t>
            </a:r>
            <a:r>
              <a:rPr lang="en-US" sz="2600" dirty="0" err="1"/>
              <a:t>dari</a:t>
            </a:r>
            <a:r>
              <a:rPr lang="en-US" sz="2600" dirty="0"/>
              <a:t> </a:t>
            </a:r>
            <a:r>
              <a:rPr lang="en-US" sz="2600" dirty="0" err="1"/>
              <a:t>periode</a:t>
            </a:r>
            <a:r>
              <a:rPr lang="en-US" sz="2600" dirty="0"/>
              <a:t> yang </a:t>
            </a:r>
            <a:r>
              <a:rPr lang="en-US" sz="2600" dirty="0" err="1"/>
              <a:t>berbeda</a:t>
            </a:r>
            <a:r>
              <a:rPr lang="en-US" sz="2600" dirty="0"/>
              <a:t>, </a:t>
            </a:r>
            <a:r>
              <a:rPr lang="en-US" sz="2600" dirty="0" err="1"/>
              <a:t>kemudian</a:t>
            </a:r>
            <a:r>
              <a:rPr lang="en-US" sz="2600" dirty="0"/>
              <a:t> </a:t>
            </a:r>
            <a:r>
              <a:rPr lang="en-US" sz="2600" dirty="0" err="1"/>
              <a:t>ditarik</a:t>
            </a:r>
            <a:r>
              <a:rPr lang="en-US" sz="2600" dirty="0"/>
              <a:t> </a:t>
            </a:r>
            <a:r>
              <a:rPr lang="en-US" sz="2600" dirty="0" err="1"/>
              <a:t>kesimpulannya</a:t>
            </a:r>
            <a:r>
              <a:rPr lang="en-US" sz="2600" dirty="0"/>
              <a:t>.</a:t>
            </a:r>
          </a:p>
          <a:p>
            <a:pPr marL="514350" indent="-514350" algn="just">
              <a:buFont typeface="+mj-lt"/>
              <a:buAutoNum type="arabicPeriod" startAt="5"/>
              <a:defRPr/>
            </a:pPr>
            <a:r>
              <a:rPr lang="en-US" sz="2600" dirty="0" err="1"/>
              <a:t>Rekonsiliasi</a:t>
            </a:r>
            <a:endParaRPr lang="en-US" sz="2600" dirty="0"/>
          </a:p>
          <a:p>
            <a:pPr marL="461963" indent="-461963" algn="just">
              <a:defRPr/>
            </a:pPr>
            <a:r>
              <a:rPr lang="en-US" sz="2600" dirty="0"/>
              <a:t>	</a:t>
            </a:r>
            <a:r>
              <a:rPr lang="en-US" sz="2600" dirty="0" err="1"/>
              <a:t>Mencocokkan</a:t>
            </a:r>
            <a:r>
              <a:rPr lang="en-US" sz="2600" dirty="0"/>
              <a:t> </a:t>
            </a:r>
            <a:r>
              <a:rPr lang="en-US" sz="2600" dirty="0" err="1"/>
              <a:t>dua</a:t>
            </a:r>
            <a:r>
              <a:rPr lang="en-US" sz="2600" dirty="0"/>
              <a:t> data yang </a:t>
            </a:r>
            <a:r>
              <a:rPr lang="en-US" sz="2600" dirty="0" err="1"/>
              <a:t>terpisah</a:t>
            </a:r>
            <a:r>
              <a:rPr lang="en-US" sz="2600" dirty="0"/>
              <a:t>, </a:t>
            </a:r>
            <a:r>
              <a:rPr lang="en-US" sz="2600" dirty="0" err="1"/>
              <a:t>mengenai</a:t>
            </a:r>
            <a:r>
              <a:rPr lang="en-US" sz="2600" dirty="0"/>
              <a:t> </a:t>
            </a:r>
            <a:r>
              <a:rPr lang="en-US" sz="2600" dirty="0" err="1"/>
              <a:t>hal</a:t>
            </a:r>
            <a:r>
              <a:rPr lang="en-US" sz="2600" dirty="0"/>
              <a:t> yang </a:t>
            </a:r>
            <a:r>
              <a:rPr lang="en-US" sz="2600" dirty="0" err="1"/>
              <a:t>sama</a:t>
            </a:r>
            <a:r>
              <a:rPr lang="en-US" sz="2600" dirty="0"/>
              <a:t> </a:t>
            </a:r>
            <a:r>
              <a:rPr lang="en-US" sz="2600" dirty="0" err="1"/>
              <a:t>untuk</a:t>
            </a:r>
            <a:r>
              <a:rPr lang="en-US" sz="2600" dirty="0"/>
              <a:t> </a:t>
            </a:r>
            <a:r>
              <a:rPr lang="en-US" sz="2600" dirty="0" err="1"/>
              <a:t>periode</a:t>
            </a:r>
            <a:r>
              <a:rPr lang="en-US" sz="2600" dirty="0"/>
              <a:t> yang </a:t>
            </a:r>
            <a:r>
              <a:rPr lang="en-US" sz="2600" dirty="0" err="1"/>
              <a:t>sama</a:t>
            </a:r>
            <a:r>
              <a:rPr lang="en-US" sz="2600" dirty="0"/>
              <a:t>, yang </a:t>
            </a:r>
            <a:r>
              <a:rPr lang="en-US" sz="2600" dirty="0" err="1"/>
              <a:t>dikerjakan</a:t>
            </a:r>
            <a:r>
              <a:rPr lang="en-US" sz="2600" dirty="0"/>
              <a:t> </a:t>
            </a:r>
            <a:r>
              <a:rPr lang="en-US" sz="2600" dirty="0" err="1"/>
              <a:t>oleh</a:t>
            </a:r>
            <a:r>
              <a:rPr lang="en-US" sz="2600" dirty="0"/>
              <a:t> </a:t>
            </a:r>
            <a:r>
              <a:rPr lang="en-US" sz="2600" dirty="0" err="1"/>
              <a:t>instansi</a:t>
            </a:r>
            <a:r>
              <a:rPr lang="en-US" sz="2600" dirty="0"/>
              <a:t>/unit/</a:t>
            </a:r>
            <a:r>
              <a:rPr lang="en-US" sz="2600" dirty="0" err="1"/>
              <a:t>bagian</a:t>
            </a:r>
            <a:r>
              <a:rPr lang="en-US" sz="2600" dirty="0"/>
              <a:t> yang </a:t>
            </a:r>
            <a:r>
              <a:rPr lang="en-US" sz="2600" dirty="0" err="1"/>
              <a:t>berbeda</a:t>
            </a:r>
            <a:r>
              <a:rPr lang="en-US" sz="2600" dirty="0"/>
              <a:t>.</a:t>
            </a:r>
          </a:p>
          <a:p>
            <a:pPr marL="514350" indent="-514350" algn="just">
              <a:buFont typeface="+mj-lt"/>
              <a:buAutoNum type="arabicPeriod" startAt="6"/>
              <a:defRPr/>
            </a:pPr>
            <a:r>
              <a:rPr lang="en-US" sz="2600" dirty="0" err="1"/>
              <a:t>Analisis</a:t>
            </a:r>
            <a:endParaRPr lang="en-US" sz="2600" dirty="0"/>
          </a:p>
          <a:p>
            <a:pPr marL="461963" indent="-461963" algn="just">
              <a:defRPr/>
            </a:pPr>
            <a:r>
              <a:rPr lang="en-US" sz="2600" dirty="0"/>
              <a:t>	</a:t>
            </a:r>
            <a:r>
              <a:rPr lang="en-US" sz="2600" dirty="0" err="1"/>
              <a:t>Memecah</a:t>
            </a:r>
            <a:r>
              <a:rPr lang="en-US" sz="2600" dirty="0"/>
              <a:t>/</a:t>
            </a:r>
            <a:r>
              <a:rPr lang="en-US" sz="2600" dirty="0" err="1"/>
              <a:t>mengurai</a:t>
            </a:r>
            <a:r>
              <a:rPr lang="en-US" sz="2600" dirty="0"/>
              <a:t> data </a:t>
            </a:r>
            <a:r>
              <a:rPr lang="en-US" sz="2600" dirty="0" err="1"/>
              <a:t>informasi</a:t>
            </a:r>
            <a:r>
              <a:rPr lang="en-US" sz="2600" dirty="0"/>
              <a:t> </a:t>
            </a:r>
            <a:r>
              <a:rPr lang="en-US" sz="2600" dirty="0" err="1"/>
              <a:t>ke</a:t>
            </a:r>
            <a:r>
              <a:rPr lang="en-US" sz="2600" dirty="0"/>
              <a:t> </a:t>
            </a:r>
            <a:r>
              <a:rPr lang="en-US" sz="2600" dirty="0" err="1"/>
              <a:t>dalam</a:t>
            </a:r>
            <a:r>
              <a:rPr lang="en-US" sz="2600" dirty="0"/>
              <a:t> </a:t>
            </a:r>
            <a:r>
              <a:rPr lang="en-US" sz="2600" dirty="0" err="1"/>
              <a:t>unsur-unsur</a:t>
            </a:r>
            <a:r>
              <a:rPr lang="en-US" sz="2600" dirty="0"/>
              <a:t> yang </a:t>
            </a:r>
            <a:r>
              <a:rPr lang="en-US" sz="2600" dirty="0" err="1"/>
              <a:t>lebih</a:t>
            </a:r>
            <a:r>
              <a:rPr lang="en-US" sz="2600" dirty="0"/>
              <a:t> </a:t>
            </a:r>
            <a:r>
              <a:rPr lang="en-US" sz="2600" dirty="0" err="1"/>
              <a:t>kecil</a:t>
            </a:r>
            <a:r>
              <a:rPr lang="en-US" sz="2600" dirty="0"/>
              <a:t> </a:t>
            </a:r>
            <a:r>
              <a:rPr lang="en-US" sz="2600" dirty="0" err="1"/>
              <a:t>atau</a:t>
            </a:r>
            <a:r>
              <a:rPr lang="en-US" sz="2600" dirty="0"/>
              <a:t> bagian2 </a:t>
            </a:r>
            <a:r>
              <a:rPr lang="en-US" sz="2600" dirty="0" err="1"/>
              <a:t>sehingga</a:t>
            </a:r>
            <a:r>
              <a:rPr lang="en-US" sz="2600" dirty="0"/>
              <a:t> </a:t>
            </a:r>
            <a:r>
              <a:rPr lang="en-US" sz="2600" dirty="0" err="1"/>
              <a:t>dapat</a:t>
            </a:r>
            <a:r>
              <a:rPr lang="en-US" sz="2600" dirty="0"/>
              <a:t> </a:t>
            </a:r>
            <a:r>
              <a:rPr lang="en-US" sz="2600" dirty="0" err="1"/>
              <a:t>diketahui</a:t>
            </a:r>
            <a:r>
              <a:rPr lang="en-US" sz="2600" dirty="0"/>
              <a:t> </a:t>
            </a:r>
            <a:r>
              <a:rPr lang="en-US" sz="2600" dirty="0" err="1"/>
              <a:t>pola</a:t>
            </a:r>
            <a:r>
              <a:rPr lang="en-US" sz="2600" dirty="0"/>
              <a:t> </a:t>
            </a:r>
            <a:r>
              <a:rPr lang="en-US" sz="2600" dirty="0" err="1"/>
              <a:t>hubungan</a:t>
            </a:r>
            <a:r>
              <a:rPr lang="en-US" sz="2600" dirty="0"/>
              <a:t> </a:t>
            </a:r>
            <a:r>
              <a:rPr lang="en-US" sz="2600" dirty="0" err="1"/>
              <a:t>antar</a:t>
            </a:r>
            <a:r>
              <a:rPr lang="en-US" sz="2600" dirty="0"/>
              <a:t> </a:t>
            </a:r>
            <a:r>
              <a:rPr lang="en-US" sz="2600" dirty="0" err="1"/>
              <a:t>unsur</a:t>
            </a:r>
            <a:r>
              <a:rPr lang="en-US" sz="2600" dirty="0"/>
              <a:t> </a:t>
            </a:r>
            <a:r>
              <a:rPr lang="en-US" sz="2600" dirty="0" err="1"/>
              <a:t>atau</a:t>
            </a:r>
            <a:r>
              <a:rPr lang="en-US" sz="2600" dirty="0"/>
              <a:t> </a:t>
            </a:r>
            <a:r>
              <a:rPr lang="en-US" sz="2600" dirty="0" err="1"/>
              <a:t>unsur</a:t>
            </a:r>
            <a:r>
              <a:rPr lang="en-US" sz="2600" dirty="0"/>
              <a:t> </a:t>
            </a:r>
            <a:r>
              <a:rPr lang="en-US" sz="2600" dirty="0" err="1"/>
              <a:t>penting</a:t>
            </a:r>
            <a:r>
              <a:rPr lang="en-US" sz="2600" dirty="0"/>
              <a:t> yang </a:t>
            </a:r>
            <a:r>
              <a:rPr lang="en-US" sz="2600" dirty="0" err="1"/>
              <a:t>tersembunyi</a:t>
            </a:r>
            <a:r>
              <a:rPr lang="en-US" sz="2600" dirty="0"/>
              <a:t>.</a:t>
            </a:r>
          </a:p>
          <a:p>
            <a:pPr>
              <a:defRPr/>
            </a:pPr>
            <a:endParaRPr lang="id-ID" sz="2700" dirty="0"/>
          </a:p>
        </p:txBody>
      </p:sp>
      <p:sp>
        <p:nvSpPr>
          <p:cNvPr id="22532" name="TextBox 4"/>
          <p:cNvSpPr txBox="1">
            <a:spLocks noChangeArrowheads="1"/>
          </p:cNvSpPr>
          <p:nvPr/>
        </p:nvSpPr>
        <p:spPr bwMode="auto">
          <a:xfrm>
            <a:off x="1295400" y="76200"/>
            <a:ext cx="64627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fi-FI" altLang="en-US" sz="2800">
                <a:solidFill>
                  <a:schemeClr val="bg1"/>
                </a:solidFill>
              </a:rPr>
              <a:t>TEHNIK AUDIT :</a:t>
            </a:r>
            <a:endParaRPr lang="id-ID" altLang="en-US" sz="2800">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194DD9E-AE0B-4936-B934-3C2D340ACC37}" type="slidenum">
              <a:rPr lang="en-US" altLang="en-US" sz="1000" smtClean="0">
                <a:latin typeface="Arial" charset="0"/>
              </a:rPr>
              <a:pPr eaLnBrk="1" hangingPunct="1"/>
              <a:t>22</a:t>
            </a:fld>
            <a:endParaRPr lang="en-US" altLang="en-US" sz="1000" smtClean="0">
              <a:latin typeface="Arial" charset="0"/>
            </a:endParaRPr>
          </a:p>
        </p:txBody>
      </p:sp>
      <p:sp>
        <p:nvSpPr>
          <p:cNvPr id="23555" name="TextBox 2"/>
          <p:cNvSpPr txBox="1">
            <a:spLocks noChangeArrowheads="1"/>
          </p:cNvSpPr>
          <p:nvPr/>
        </p:nvSpPr>
        <p:spPr bwMode="auto">
          <a:xfrm>
            <a:off x="609600" y="609600"/>
            <a:ext cx="7853363"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just" eaLnBrk="1" hangingPunct="1">
              <a:buFont typeface="Times New Roman" pitchFamily="18" charset="0"/>
              <a:buAutoNum type="arabicPeriod" startAt="7"/>
            </a:pPr>
            <a:r>
              <a:rPr lang="en-US" altLang="en-US" sz="2700"/>
              <a:t>Evaluasi</a:t>
            </a:r>
          </a:p>
          <a:p>
            <a:pPr algn="just" eaLnBrk="1" hangingPunct="1"/>
            <a:r>
              <a:rPr lang="en-US" altLang="en-US" sz="2700"/>
              <a:t>	Cara untuk memperoleh suatu simpulan atau pandangan/penilaian dengan mencari pola hubungan atau menghubungkan  atau merakit berbagai informasi yang telah diperoleh, baik informasi/bukti internmaupun bukti ekstern.</a:t>
            </a:r>
          </a:p>
          <a:p>
            <a:pPr algn="just" eaLnBrk="1" hangingPunct="1">
              <a:buFont typeface="Times New Roman" pitchFamily="18" charset="0"/>
              <a:buAutoNum type="arabicPeriod" startAt="8"/>
            </a:pPr>
            <a:r>
              <a:rPr lang="en-US" altLang="en-US" sz="2700"/>
              <a:t>Vouching</a:t>
            </a:r>
          </a:p>
          <a:p>
            <a:pPr algn="just" eaLnBrk="1" hangingPunct="1"/>
            <a:r>
              <a:rPr lang="en-US" altLang="en-US" sz="2700"/>
              <a:t>	Menelusuri suatu informasi/data dalam suatu dokumen ke pencatatan pendukungnya menuju kepada adanya bukti pendukungnya (Vouhernya) atau menelusur mengikuti  ketentuan/prosedur yang berlaku dari hasil menuju awal kegiatan.</a:t>
            </a:r>
          </a:p>
        </p:txBody>
      </p:sp>
      <p:sp>
        <p:nvSpPr>
          <p:cNvPr id="23556" name="TextBox 4"/>
          <p:cNvSpPr txBox="1">
            <a:spLocks noChangeArrowheads="1"/>
          </p:cNvSpPr>
          <p:nvPr/>
        </p:nvSpPr>
        <p:spPr bwMode="auto">
          <a:xfrm>
            <a:off x="1295400" y="76200"/>
            <a:ext cx="64627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fi-FI" altLang="en-US" sz="2800">
                <a:solidFill>
                  <a:schemeClr val="bg1"/>
                </a:solidFill>
              </a:rPr>
              <a:t>TEHNIK AUDIT :</a:t>
            </a:r>
            <a:endParaRPr lang="id-ID" altLang="en-US" sz="2800">
              <a:solidFill>
                <a:schemeClr val="bg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867D08C1-7DCA-4180-9D83-5248688794FF}" type="slidenum">
              <a:rPr lang="en-US" altLang="en-US" sz="1000" smtClean="0">
                <a:latin typeface="Arial" charset="0"/>
              </a:rPr>
              <a:pPr eaLnBrk="1" hangingPunct="1"/>
              <a:t>23</a:t>
            </a:fld>
            <a:endParaRPr lang="en-US" altLang="en-US" sz="1000" smtClean="0">
              <a:latin typeface="Arial" charset="0"/>
            </a:endParaRPr>
          </a:p>
        </p:txBody>
      </p:sp>
      <p:sp>
        <p:nvSpPr>
          <p:cNvPr id="3" name="TextBox 2"/>
          <p:cNvSpPr txBox="1"/>
          <p:nvPr/>
        </p:nvSpPr>
        <p:spPr>
          <a:xfrm>
            <a:off x="609600" y="609600"/>
            <a:ext cx="7853363" cy="3416300"/>
          </a:xfrm>
          <a:prstGeom prst="rect">
            <a:avLst/>
          </a:prstGeom>
          <a:noFill/>
        </p:spPr>
        <p:txBody>
          <a:bodyPr>
            <a:spAutoFit/>
          </a:bodyPr>
          <a:lstStyle/>
          <a:p>
            <a:pPr marL="514350" indent="-514350" algn="just">
              <a:buFont typeface="+mj-lt"/>
              <a:buAutoNum type="arabicPeriod" startAt="9"/>
              <a:defRPr/>
            </a:pPr>
            <a:r>
              <a:rPr lang="en-US" sz="2700" dirty="0" err="1"/>
              <a:t>Trasir</a:t>
            </a:r>
            <a:r>
              <a:rPr lang="en-US" sz="2700" dirty="0"/>
              <a:t>/</a:t>
            </a:r>
            <a:r>
              <a:rPr lang="en-US" sz="2700" dirty="0" err="1"/>
              <a:t>Telusuri</a:t>
            </a:r>
            <a:endParaRPr lang="en-US" sz="2700" dirty="0"/>
          </a:p>
          <a:p>
            <a:pPr marL="461963" indent="-461963" algn="just">
              <a:defRPr/>
            </a:pPr>
            <a:r>
              <a:rPr lang="en-US" sz="2700" dirty="0"/>
              <a:t>	</a:t>
            </a:r>
            <a:r>
              <a:rPr lang="en-US" sz="2700" dirty="0" err="1"/>
              <a:t>Menelusuri</a:t>
            </a:r>
            <a:r>
              <a:rPr lang="en-US" sz="2700" dirty="0"/>
              <a:t> </a:t>
            </a:r>
            <a:r>
              <a:rPr lang="en-US" sz="2700" dirty="0" err="1"/>
              <a:t>suatu</a:t>
            </a:r>
            <a:r>
              <a:rPr lang="en-US" sz="2700" dirty="0"/>
              <a:t> </a:t>
            </a:r>
            <a:r>
              <a:rPr lang="en-US" sz="2700" dirty="0" err="1"/>
              <a:t>bukti</a:t>
            </a:r>
            <a:r>
              <a:rPr lang="en-US" sz="2700" dirty="0"/>
              <a:t> </a:t>
            </a:r>
            <a:r>
              <a:rPr lang="en-US" sz="2700" dirty="0" err="1"/>
              <a:t>transaksi</a:t>
            </a:r>
            <a:r>
              <a:rPr lang="en-US" sz="2700" dirty="0"/>
              <a:t>/</a:t>
            </a:r>
            <a:r>
              <a:rPr lang="en-US" sz="2700" dirty="0" err="1"/>
              <a:t>kejadian</a:t>
            </a:r>
            <a:r>
              <a:rPr lang="en-US" sz="2700" dirty="0"/>
              <a:t> (Voucher) </a:t>
            </a:r>
            <a:r>
              <a:rPr lang="en-US" sz="2700" dirty="0" err="1"/>
              <a:t>menuju</a:t>
            </a:r>
            <a:r>
              <a:rPr lang="en-US" sz="2700" dirty="0"/>
              <a:t> </a:t>
            </a:r>
            <a:r>
              <a:rPr lang="en-US" sz="2700" dirty="0" err="1"/>
              <a:t>ke</a:t>
            </a:r>
            <a:r>
              <a:rPr lang="en-US" sz="2700" dirty="0"/>
              <a:t> </a:t>
            </a:r>
            <a:r>
              <a:rPr lang="en-US" sz="2700" dirty="0" err="1"/>
              <a:t>penyajian</a:t>
            </a:r>
            <a:r>
              <a:rPr lang="en-US" sz="2700" dirty="0"/>
              <a:t>/</a:t>
            </a:r>
            <a:r>
              <a:rPr lang="en-US" sz="2700" dirty="0" err="1"/>
              <a:t>informasi</a:t>
            </a:r>
            <a:r>
              <a:rPr lang="en-US" sz="2700" dirty="0"/>
              <a:t> </a:t>
            </a:r>
            <a:r>
              <a:rPr lang="en-US" sz="2700" dirty="0" err="1"/>
              <a:t>dalam</a:t>
            </a:r>
            <a:r>
              <a:rPr lang="en-US" sz="2700" dirty="0"/>
              <a:t> </a:t>
            </a:r>
            <a:r>
              <a:rPr lang="en-US" sz="2700" dirty="0" err="1"/>
              <a:t>suatu</a:t>
            </a:r>
            <a:r>
              <a:rPr lang="en-US" sz="2700" dirty="0"/>
              <a:t> </a:t>
            </a:r>
            <a:r>
              <a:rPr lang="en-US" sz="2700" dirty="0" err="1"/>
              <a:t>dokumen</a:t>
            </a:r>
            <a:r>
              <a:rPr lang="en-US" sz="2700" dirty="0"/>
              <a:t>.</a:t>
            </a:r>
          </a:p>
          <a:p>
            <a:pPr marL="514350" indent="-514350" algn="just">
              <a:buFont typeface="+mj-lt"/>
              <a:buAutoNum type="arabicPeriod" startAt="10"/>
              <a:defRPr/>
            </a:pPr>
            <a:r>
              <a:rPr lang="en-US" sz="2700" dirty="0" err="1"/>
              <a:t>Permintaan</a:t>
            </a:r>
            <a:r>
              <a:rPr lang="en-US" sz="2700" dirty="0"/>
              <a:t> </a:t>
            </a:r>
            <a:r>
              <a:rPr lang="en-US" sz="2700" dirty="0" err="1"/>
              <a:t>Keterangan</a:t>
            </a:r>
            <a:endParaRPr lang="en-US" sz="2700" dirty="0"/>
          </a:p>
          <a:p>
            <a:pPr marL="461963" indent="-461963" algn="just">
              <a:defRPr/>
            </a:pPr>
            <a:r>
              <a:rPr lang="en-US" sz="2700" dirty="0"/>
              <a:t>	</a:t>
            </a:r>
            <a:r>
              <a:rPr lang="en-US" sz="2700" dirty="0" err="1"/>
              <a:t>Untuk</a:t>
            </a:r>
            <a:r>
              <a:rPr lang="en-US" sz="2700" dirty="0"/>
              <a:t> </a:t>
            </a:r>
            <a:r>
              <a:rPr lang="en-US" sz="2700" dirty="0" err="1"/>
              <a:t>menggali</a:t>
            </a:r>
            <a:r>
              <a:rPr lang="en-US" sz="2700" dirty="0"/>
              <a:t> </a:t>
            </a:r>
            <a:r>
              <a:rPr lang="en-US" sz="2700" dirty="0" err="1"/>
              <a:t>informasi</a:t>
            </a:r>
            <a:r>
              <a:rPr lang="en-US" sz="2700" dirty="0"/>
              <a:t> </a:t>
            </a:r>
            <a:r>
              <a:rPr lang="en-US" sz="2700" dirty="0" err="1"/>
              <a:t>tertentu</a:t>
            </a:r>
            <a:r>
              <a:rPr lang="en-US" sz="2700" dirty="0"/>
              <a:t> </a:t>
            </a:r>
            <a:r>
              <a:rPr lang="en-US" sz="2700" dirty="0" err="1"/>
              <a:t>dari</a:t>
            </a:r>
            <a:r>
              <a:rPr lang="en-US" sz="2700" dirty="0"/>
              <a:t> </a:t>
            </a:r>
            <a:r>
              <a:rPr lang="en-US" sz="2700" dirty="0" err="1"/>
              <a:t>berbagai</a:t>
            </a:r>
            <a:r>
              <a:rPr lang="en-US" sz="2700" dirty="0"/>
              <a:t> </a:t>
            </a:r>
            <a:r>
              <a:rPr lang="en-US" sz="2700" dirty="0" err="1"/>
              <a:t>pihak</a:t>
            </a:r>
            <a:r>
              <a:rPr lang="en-US" sz="2700" dirty="0"/>
              <a:t> </a:t>
            </a:r>
            <a:r>
              <a:rPr lang="en-US" sz="2700" dirty="0" err="1"/>
              <a:t>yng</a:t>
            </a:r>
            <a:r>
              <a:rPr lang="en-US" sz="2700" dirty="0"/>
              <a:t> </a:t>
            </a:r>
            <a:r>
              <a:rPr lang="en-US" sz="2700" dirty="0" err="1"/>
              <a:t>kompeten</a:t>
            </a:r>
            <a:r>
              <a:rPr lang="en-US" sz="2700" dirty="0"/>
              <a:t>.</a:t>
            </a:r>
            <a:endParaRPr lang="id-ID" sz="2700" dirty="0"/>
          </a:p>
          <a:p>
            <a:pPr>
              <a:defRPr/>
            </a:pPr>
            <a:endParaRPr lang="id-ID" sz="2700" dirty="0"/>
          </a:p>
        </p:txBody>
      </p:sp>
      <p:sp>
        <p:nvSpPr>
          <p:cNvPr id="24580" name="TextBox 4"/>
          <p:cNvSpPr txBox="1">
            <a:spLocks noChangeArrowheads="1"/>
          </p:cNvSpPr>
          <p:nvPr/>
        </p:nvSpPr>
        <p:spPr bwMode="auto">
          <a:xfrm>
            <a:off x="1295400" y="76200"/>
            <a:ext cx="64627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fi-FI" altLang="en-US" sz="2800">
                <a:solidFill>
                  <a:schemeClr val="bg1"/>
                </a:solidFill>
              </a:rPr>
              <a:t>TEHNIK AUDIT :</a:t>
            </a:r>
            <a:endParaRPr lang="id-ID" altLang="en-US" sz="280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E11FBF1-3C94-4059-988E-A8710438C04C}" type="slidenum">
              <a:rPr lang="en-US" altLang="en-US" sz="1000" smtClean="0">
                <a:latin typeface="Arial" charset="0"/>
              </a:rPr>
              <a:pPr eaLnBrk="1" hangingPunct="1"/>
              <a:t>24</a:t>
            </a:fld>
            <a:endParaRPr lang="en-US" altLang="en-US" sz="1000" smtClean="0">
              <a:latin typeface="Arial" charset="0"/>
            </a:endParaRPr>
          </a:p>
        </p:txBody>
      </p:sp>
      <p:sp>
        <p:nvSpPr>
          <p:cNvPr id="3" name="TextBox 2"/>
          <p:cNvSpPr txBox="1"/>
          <p:nvPr/>
        </p:nvSpPr>
        <p:spPr>
          <a:xfrm>
            <a:off x="762000" y="1828800"/>
            <a:ext cx="7543800" cy="2770188"/>
          </a:xfrm>
          <a:prstGeom prst="rect">
            <a:avLst/>
          </a:prstGeom>
          <a:noFill/>
        </p:spPr>
        <p:txBody>
          <a:bodyPr>
            <a:spAutoFit/>
          </a:bodyPr>
          <a:lstStyle/>
          <a:p>
            <a:pPr marL="514350" indent="-514350" algn="just">
              <a:buFont typeface="+mj-lt"/>
              <a:buAutoNum type="arabicPeriod"/>
              <a:defRPr/>
            </a:pPr>
            <a:r>
              <a:rPr lang="id-ID" sz="3000" dirty="0"/>
              <a:t>Penyusunan notisi audit </a:t>
            </a:r>
          </a:p>
          <a:p>
            <a:pPr marL="514350" indent="-514350" algn="just">
              <a:buFont typeface="+mj-lt"/>
              <a:buAutoNum type="arabicPeriod"/>
              <a:defRPr/>
            </a:pPr>
            <a:r>
              <a:rPr lang="id-ID" sz="3000" dirty="0"/>
              <a:t>Proses penyusunan laporan dan saran tindak lanjut, </a:t>
            </a:r>
          </a:p>
          <a:p>
            <a:pPr marL="514350" indent="-514350" algn="just">
              <a:buFont typeface="+mj-lt"/>
              <a:buAutoNum type="arabicPeriod"/>
              <a:defRPr/>
            </a:pPr>
            <a:r>
              <a:rPr lang="id-ID" sz="3000" dirty="0"/>
              <a:t>Bentuk dan isi laporan hasil Audit.</a:t>
            </a:r>
          </a:p>
          <a:p>
            <a:pPr marL="514350" indent="-514350" algn="just">
              <a:buFont typeface="+mj-lt"/>
              <a:buAutoNum type="arabicPeriod"/>
              <a:defRPr/>
            </a:pPr>
            <a:r>
              <a:rPr lang="id-ID" sz="3000" dirty="0"/>
              <a:t>Audit pemantauan tindak lanjut.</a:t>
            </a:r>
          </a:p>
          <a:p>
            <a:pPr>
              <a:defRPr/>
            </a:pPr>
            <a:endParaRPr lang="id-ID" dirty="0"/>
          </a:p>
        </p:txBody>
      </p:sp>
      <p:sp>
        <p:nvSpPr>
          <p:cNvPr id="25604" name="TextBox 3"/>
          <p:cNvSpPr txBox="1">
            <a:spLocks noChangeArrowheads="1"/>
          </p:cNvSpPr>
          <p:nvPr/>
        </p:nvSpPr>
        <p:spPr bwMode="auto">
          <a:xfrm>
            <a:off x="944563" y="304800"/>
            <a:ext cx="6924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id-ID" altLang="en-US" sz="2800"/>
              <a:t>LAPORAN HASIL AUDIT DAN PEMANTAUAN TINDAK LANJUT</a:t>
            </a:r>
          </a:p>
          <a:p>
            <a:pPr algn="ctr" eaLnBrk="1" hangingPunct="1"/>
            <a:endParaRPr lang="id-ID" altLang="en-US" sz="28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4294967295"/>
          </p:nvPr>
        </p:nvSpPr>
        <p:spPr>
          <a:xfrm>
            <a:off x="0" y="1981200"/>
            <a:ext cx="7772400" cy="4114800"/>
          </a:xfrm>
        </p:spPr>
        <p:txBody>
          <a:bodyPr/>
          <a:lstStyle/>
          <a:p>
            <a:pPr algn="just" eaLnBrk="1" hangingPunct="1">
              <a:buFontTx/>
              <a:buNone/>
            </a:pPr>
            <a:r>
              <a:rPr lang="en-US" altLang="en-US" sz="2800" smtClean="0"/>
              <a:t>    </a:t>
            </a:r>
            <a:r>
              <a:rPr lang="id-ID" altLang="en-US" sz="2800" smtClean="0"/>
              <a:t>Pendekatan </a:t>
            </a:r>
            <a:r>
              <a:rPr lang="id-ID" altLang="en-US" sz="2800" b="1" i="1" smtClean="0"/>
              <a:t>Balanced Scorecard</a:t>
            </a:r>
            <a:r>
              <a:rPr lang="id-ID" altLang="en-US" sz="2800" smtClean="0"/>
              <a:t> yang dikembangkan oleh </a:t>
            </a:r>
            <a:r>
              <a:rPr lang="id-ID" altLang="en-US" sz="2800" b="1" smtClean="0"/>
              <a:t>Robert S. Kaplan dan David P. Norton </a:t>
            </a:r>
            <a:endParaRPr lang="en-US" altLang="en-US" sz="2800" b="1" smtClean="0"/>
          </a:p>
          <a:p>
            <a:pPr algn="just" eaLnBrk="1" hangingPunct="1">
              <a:buFontTx/>
              <a:buNone/>
            </a:pPr>
            <a:endParaRPr lang="en-US" altLang="en-US" sz="2800" b="1" smtClean="0"/>
          </a:p>
          <a:p>
            <a:pPr algn="just" eaLnBrk="1" hangingPunct="1">
              <a:buFontTx/>
              <a:buNone/>
            </a:pPr>
            <a:r>
              <a:rPr lang="en-US" altLang="en-US" sz="2800" smtClean="0"/>
              <a:t>    </a:t>
            </a:r>
            <a:r>
              <a:rPr lang="id-ID" altLang="en-US" sz="2800" smtClean="0"/>
              <a:t>suatu metode pengukuran secara komprehensif yang merumuskan pengukuran kinerja dengan menggunakan empat perspektif </a:t>
            </a:r>
            <a:r>
              <a:rPr lang="en-US" altLang="en-US" sz="2800" smtClean="0"/>
              <a:t> </a:t>
            </a:r>
            <a:r>
              <a:rPr lang="id-ID" altLang="en-US" sz="2800" smtClean="0"/>
              <a:t>yaitu  </a:t>
            </a:r>
            <a:r>
              <a:rPr lang="en-US" altLang="en-US" sz="2800" smtClean="0"/>
              <a:t>stakeholders</a:t>
            </a:r>
            <a:r>
              <a:rPr lang="id-ID" altLang="en-US" sz="2800" smtClean="0"/>
              <a:t>,</a:t>
            </a:r>
            <a:r>
              <a:rPr lang="en-US" altLang="en-US" sz="2800" smtClean="0"/>
              <a:t> internal proses, pembelajaran pertumbuhan,</a:t>
            </a:r>
            <a:r>
              <a:rPr lang="id-ID" altLang="en-US" sz="2800" smtClean="0"/>
              <a:t> dan perspektif </a:t>
            </a:r>
            <a:r>
              <a:rPr lang="en-US" altLang="en-US" sz="2800" smtClean="0"/>
              <a:t>keuangan.</a:t>
            </a:r>
          </a:p>
        </p:txBody>
      </p:sp>
      <p:sp>
        <p:nvSpPr>
          <p:cNvPr id="26627" name="Rectangle 4"/>
          <p:cNvSpPr>
            <a:spLocks noChangeArrowheads="1"/>
          </p:cNvSpPr>
          <p:nvPr>
            <p:ph type="title" idx="4294967295"/>
          </p:nvPr>
        </p:nvSpPr>
        <p:spPr>
          <a:xfrm>
            <a:off x="0" y="228600"/>
            <a:ext cx="7772400" cy="990600"/>
          </a:xfrm>
          <a:gradFill rotWithShape="1">
            <a:gsLst>
              <a:gs pos="0">
                <a:srgbClr val="CC0000"/>
              </a:gs>
              <a:gs pos="50000">
                <a:srgbClr val="5E0000"/>
              </a:gs>
              <a:gs pos="100000">
                <a:srgbClr val="CC0000"/>
              </a:gs>
            </a:gsLst>
            <a:lin ang="5400000" scaled="1"/>
          </a:gradFill>
          <a:ln>
            <a:solidFill>
              <a:schemeClr val="tx1"/>
            </a:solidFill>
            <a:miter lim="800000"/>
            <a:headEnd/>
            <a:tailEnd/>
          </a:ln>
        </p:spPr>
        <p:txBody>
          <a:bodyPr/>
          <a:lstStyle/>
          <a:p>
            <a:pPr marL="457200" indent="-457200" eaLnBrk="1" hangingPunct="1"/>
            <a:r>
              <a:rPr lang="en-US" altLang="en-US" sz="2800" b="1" smtClean="0">
                <a:solidFill>
                  <a:schemeClr val="bg1"/>
                </a:solidFill>
                <a:latin typeface="Tahoma" pitchFamily="34" charset="0"/>
              </a:rPr>
              <a:t>PENGERTIAN </a:t>
            </a:r>
            <a:br>
              <a:rPr lang="en-US" altLang="en-US" sz="2800" b="1" smtClean="0">
                <a:solidFill>
                  <a:schemeClr val="bg1"/>
                </a:solidFill>
                <a:latin typeface="Tahoma" pitchFamily="34" charset="0"/>
              </a:rPr>
            </a:br>
            <a:r>
              <a:rPr lang="en-US" altLang="en-US" sz="2800" b="1" i="1" smtClean="0">
                <a:solidFill>
                  <a:schemeClr val="bg1"/>
                </a:solidFill>
                <a:latin typeface="Tahoma" pitchFamily="34" charset="0"/>
              </a:rPr>
              <a:t>BALANCE</a:t>
            </a:r>
            <a:r>
              <a:rPr lang="id-ID" altLang="en-US" sz="2800" b="1" i="1" smtClean="0">
                <a:solidFill>
                  <a:schemeClr val="bg1"/>
                </a:solidFill>
                <a:latin typeface="Tahoma" pitchFamily="34" charset="0"/>
              </a:rPr>
              <a:t>D</a:t>
            </a:r>
            <a:r>
              <a:rPr lang="en-US" altLang="en-US" sz="2800" b="1" i="1" smtClean="0">
                <a:solidFill>
                  <a:schemeClr val="bg1"/>
                </a:solidFill>
                <a:latin typeface="Tahoma" pitchFamily="34" charset="0"/>
              </a:rPr>
              <a:t> SCORECARD</a:t>
            </a:r>
          </a:p>
        </p:txBody>
      </p:sp>
      <p:sp>
        <p:nvSpPr>
          <p:cNvPr id="26628" name="AutoShape 5"/>
          <p:cNvSpPr>
            <a:spLocks noChangeArrowheads="1"/>
          </p:cNvSpPr>
          <p:nvPr/>
        </p:nvSpPr>
        <p:spPr bwMode="auto">
          <a:xfrm>
            <a:off x="3962400" y="3276600"/>
            <a:ext cx="990600" cy="609600"/>
          </a:xfrm>
          <a:prstGeom prst="downArrow">
            <a:avLst>
              <a:gd name="adj1" fmla="val 50000"/>
              <a:gd name="adj2" fmla="val 25000"/>
            </a:avLst>
          </a:prstGeom>
          <a:solidFill>
            <a:srgbClr val="FF0066"/>
          </a:solidFill>
          <a:ln w="12700" cap="sq">
            <a:solidFill>
              <a:schemeClr val="tx1"/>
            </a:solidFill>
            <a:miter lim="800000"/>
            <a:headEnd type="none" w="sm" len="sm"/>
            <a:tailEnd type="none" w="sm" len="sm"/>
          </a:ln>
        </p:spPr>
        <p:txBody>
          <a:bodyPr wrap="none" anchor="ctr"/>
          <a:lstStyle/>
          <a:p>
            <a:pPr algn="ctr" eaLnBrk="0" hangingPunct="0"/>
            <a:endParaRPr lang="id-ID" altLang="en-US" sz="1800" b="0">
              <a:solidFill>
                <a:srgbClr val="FF0066"/>
              </a:solidFill>
              <a:latin typeface="Tahoma"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4294967295"/>
          </p:nvPr>
        </p:nvSpPr>
        <p:spPr>
          <a:xfrm>
            <a:off x="0" y="1447800"/>
            <a:ext cx="7772400" cy="5105400"/>
          </a:xfrm>
        </p:spPr>
        <p:txBody>
          <a:bodyPr/>
          <a:lstStyle/>
          <a:p>
            <a:pPr marL="609600" indent="-609600" eaLnBrk="1" hangingPunct="1">
              <a:lnSpc>
                <a:spcPct val="90000"/>
              </a:lnSpc>
              <a:buFontTx/>
              <a:buNone/>
            </a:pPr>
            <a:r>
              <a:rPr lang="id-ID" altLang="en-US" smtClean="0"/>
              <a:t>Dengan </a:t>
            </a:r>
            <a:r>
              <a:rPr lang="id-ID" altLang="en-US" b="1" i="1" smtClean="0"/>
              <a:t>Balanced Scorecard</a:t>
            </a:r>
            <a:r>
              <a:rPr lang="id-ID" altLang="en-US" smtClean="0"/>
              <a:t>, instansi dapat:</a:t>
            </a:r>
            <a:endParaRPr lang="en-US" altLang="en-US" smtClean="0"/>
          </a:p>
          <a:p>
            <a:pPr marL="609600" indent="-609600" eaLnBrk="1" hangingPunct="1">
              <a:lnSpc>
                <a:spcPct val="90000"/>
              </a:lnSpc>
              <a:buFontTx/>
              <a:buNone/>
            </a:pPr>
            <a:endParaRPr lang="id-ID" altLang="en-US" smtClean="0"/>
          </a:p>
          <a:p>
            <a:pPr marL="609600" indent="-609600" algn="just" eaLnBrk="1" hangingPunct="1">
              <a:lnSpc>
                <a:spcPct val="90000"/>
              </a:lnSpc>
            </a:pPr>
            <a:r>
              <a:rPr lang="en-US" altLang="en-US" sz="2800" smtClean="0"/>
              <a:t>Mengetahui </a:t>
            </a:r>
            <a:r>
              <a:rPr lang="en-US" altLang="en-US" sz="2800" b="1" i="1" smtClean="0"/>
              <a:t>capaian </a:t>
            </a:r>
            <a:r>
              <a:rPr lang="id-ID" altLang="en-US" sz="2800" b="1" i="1" smtClean="0"/>
              <a:t> kinerja</a:t>
            </a:r>
            <a:r>
              <a:rPr lang="id-ID" altLang="en-US" sz="2800" smtClean="0"/>
              <a:t> </a:t>
            </a:r>
            <a:r>
              <a:rPr lang="en-US" altLang="en-US" sz="2800" b="1" i="1" smtClean="0"/>
              <a:t>secara komprehensif</a:t>
            </a:r>
            <a:r>
              <a:rPr lang="id-ID" altLang="en-US" sz="2800" smtClean="0"/>
              <a:t> dari perspektif stakeholders, pembelajaran pertumbuhan, i</a:t>
            </a:r>
            <a:r>
              <a:rPr lang="en-US" altLang="en-US" sz="2800" smtClean="0"/>
              <a:t>nternal proses</a:t>
            </a:r>
            <a:r>
              <a:rPr lang="id-ID" altLang="en-US" sz="2800" smtClean="0"/>
              <a:t>, serta keuangan.</a:t>
            </a:r>
            <a:endParaRPr lang="en-US" altLang="en-US" sz="2800" smtClean="0"/>
          </a:p>
          <a:p>
            <a:pPr marL="609600" indent="-609600" algn="just" eaLnBrk="1" hangingPunct="1">
              <a:lnSpc>
                <a:spcPct val="90000"/>
              </a:lnSpc>
            </a:pPr>
            <a:r>
              <a:rPr lang="en-US" altLang="en-US" sz="2800" b="1" i="1" smtClean="0"/>
              <a:t>Meningkatkan kinerja</a:t>
            </a:r>
            <a:r>
              <a:rPr lang="en-US" altLang="en-US" sz="2800" smtClean="0"/>
              <a:t> dengan </a:t>
            </a:r>
            <a:r>
              <a:rPr lang="id-ID" altLang="en-US" sz="2800" smtClean="0"/>
              <a:t> memperbaiki </a:t>
            </a:r>
            <a:r>
              <a:rPr lang="en-US" altLang="en-US" sz="2800" smtClean="0"/>
              <a:t>sistem pelayanan, meningkatkan efisiensi dan efektivitas, memperbaiki sistem dan prosedur,  serta</a:t>
            </a:r>
            <a:r>
              <a:rPr lang="id-ID" altLang="en-US" sz="2800" smtClean="0"/>
              <a:t>, </a:t>
            </a:r>
            <a:r>
              <a:rPr lang="en-US" altLang="en-US" sz="2800" smtClean="0"/>
              <a:t>meningkatkan </a:t>
            </a:r>
            <a:r>
              <a:rPr lang="id-ID" altLang="en-US" sz="2800" smtClean="0"/>
              <a:t>kemampuan </a:t>
            </a:r>
            <a:r>
              <a:rPr lang="en-US" altLang="en-US" sz="2800" smtClean="0"/>
              <a:t>SDM melalui inovasi dan </a:t>
            </a:r>
            <a:r>
              <a:rPr lang="id-ID" altLang="en-US" sz="2800" smtClean="0"/>
              <a:t>pembelajaran</a:t>
            </a:r>
            <a:r>
              <a:rPr lang="en-US" altLang="en-US" sz="2800" smtClean="0"/>
              <a:t>.</a:t>
            </a:r>
          </a:p>
        </p:txBody>
      </p:sp>
      <p:sp>
        <p:nvSpPr>
          <p:cNvPr id="27651" name="Rectangle 4"/>
          <p:cNvSpPr>
            <a:spLocks noChangeArrowheads="1"/>
          </p:cNvSpPr>
          <p:nvPr>
            <p:ph type="title" idx="4294967295"/>
          </p:nvPr>
        </p:nvSpPr>
        <p:spPr>
          <a:xfrm>
            <a:off x="0" y="0"/>
            <a:ext cx="7772400" cy="1143000"/>
          </a:xfrm>
          <a:gradFill rotWithShape="1">
            <a:gsLst>
              <a:gs pos="0">
                <a:srgbClr val="CC0000"/>
              </a:gs>
              <a:gs pos="50000">
                <a:srgbClr val="5E0000"/>
              </a:gs>
              <a:gs pos="100000">
                <a:srgbClr val="CC0000"/>
              </a:gs>
            </a:gsLst>
            <a:lin ang="5400000" scaled="1"/>
          </a:gradFill>
          <a:ln>
            <a:solidFill>
              <a:schemeClr val="tx1"/>
            </a:solidFill>
            <a:miter lim="800000"/>
            <a:headEnd/>
            <a:tailEnd/>
          </a:ln>
        </p:spPr>
        <p:txBody>
          <a:bodyPr/>
          <a:lstStyle/>
          <a:p>
            <a:pPr marL="457200" indent="-457200" eaLnBrk="1" hangingPunct="1"/>
            <a:r>
              <a:rPr lang="en-US" altLang="en-US" sz="2800" b="1" smtClean="0">
                <a:solidFill>
                  <a:schemeClr val="bg1"/>
                </a:solidFill>
                <a:latin typeface="Tahoma" pitchFamily="34" charset="0"/>
              </a:rPr>
              <a:t>TUJUAN BALANCE</a:t>
            </a:r>
            <a:r>
              <a:rPr lang="id-ID" altLang="en-US" sz="2800" b="1" smtClean="0">
                <a:solidFill>
                  <a:schemeClr val="bg1"/>
                </a:solidFill>
                <a:latin typeface="Tahoma" pitchFamily="34" charset="0"/>
              </a:rPr>
              <a:t>D</a:t>
            </a:r>
            <a:r>
              <a:rPr lang="en-US" altLang="en-US" sz="2800" b="1" smtClean="0">
                <a:solidFill>
                  <a:schemeClr val="bg1"/>
                </a:solidFill>
                <a:latin typeface="Tahoma" pitchFamily="34" charset="0"/>
              </a:rPr>
              <a:t> SCORECARD</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143000" y="2819400"/>
            <a:ext cx="3048000" cy="838200"/>
          </a:xfrm>
          <a:prstGeom prst="rect">
            <a:avLst/>
          </a:prstGeom>
          <a:solidFill>
            <a:srgbClr val="FF0066"/>
          </a:solidFill>
          <a:ln w="9525">
            <a:solidFill>
              <a:schemeClr val="tx1"/>
            </a:solidFill>
            <a:miter lim="800000"/>
            <a:headEnd/>
            <a:tailEnd/>
          </a:ln>
        </p:spPr>
        <p:txBody>
          <a:bodyPr wrap="none" anchor="ctr"/>
          <a:lstStyle/>
          <a:p>
            <a:pPr marL="457200" indent="-457200"/>
            <a:r>
              <a:rPr lang="en-US" altLang="en-US">
                <a:solidFill>
                  <a:schemeClr val="bg1"/>
                </a:solidFill>
                <a:latin typeface="Tahoma" pitchFamily="34" charset="0"/>
              </a:rPr>
              <a:t>   </a:t>
            </a:r>
            <a:r>
              <a:rPr lang="en-US" altLang="en-US" sz="2000">
                <a:solidFill>
                  <a:schemeClr val="bg1"/>
                </a:solidFill>
                <a:latin typeface="Tahoma" pitchFamily="34" charset="0"/>
              </a:rPr>
              <a:t>1.STAKEHOLDERS</a:t>
            </a:r>
          </a:p>
        </p:txBody>
      </p:sp>
      <p:sp>
        <p:nvSpPr>
          <p:cNvPr id="28675" name="Rectangle 3"/>
          <p:cNvSpPr>
            <a:spLocks noChangeArrowheads="1"/>
          </p:cNvSpPr>
          <p:nvPr/>
        </p:nvSpPr>
        <p:spPr bwMode="auto">
          <a:xfrm>
            <a:off x="1143000" y="3962400"/>
            <a:ext cx="2971800" cy="685800"/>
          </a:xfrm>
          <a:prstGeom prst="rect">
            <a:avLst/>
          </a:prstGeom>
          <a:solidFill>
            <a:srgbClr val="D60093"/>
          </a:solidFill>
          <a:ln w="9525">
            <a:solidFill>
              <a:schemeClr val="tx1"/>
            </a:solidFill>
            <a:miter lim="800000"/>
            <a:headEnd/>
            <a:tailEnd/>
          </a:ln>
        </p:spPr>
        <p:txBody>
          <a:bodyPr wrap="none" anchor="ctr"/>
          <a:lstStyle/>
          <a:p>
            <a:r>
              <a:rPr lang="en-US" altLang="en-US">
                <a:solidFill>
                  <a:schemeClr val="bg1"/>
                </a:solidFill>
                <a:latin typeface="Tahoma" pitchFamily="34" charset="0"/>
              </a:rPr>
              <a:t>   </a:t>
            </a:r>
            <a:r>
              <a:rPr lang="en-US" altLang="en-US" sz="2000">
                <a:solidFill>
                  <a:schemeClr val="bg1"/>
                </a:solidFill>
                <a:latin typeface="Tahoma" pitchFamily="34" charset="0"/>
              </a:rPr>
              <a:t>2. INTERNAL PROSES</a:t>
            </a:r>
          </a:p>
        </p:txBody>
      </p:sp>
      <p:sp>
        <p:nvSpPr>
          <p:cNvPr id="28676" name="Rectangle 4"/>
          <p:cNvSpPr>
            <a:spLocks noChangeArrowheads="1"/>
          </p:cNvSpPr>
          <p:nvPr/>
        </p:nvSpPr>
        <p:spPr bwMode="auto">
          <a:xfrm>
            <a:off x="1066800" y="4876800"/>
            <a:ext cx="3276600" cy="762000"/>
          </a:xfrm>
          <a:prstGeom prst="rect">
            <a:avLst/>
          </a:prstGeom>
          <a:solidFill>
            <a:srgbClr val="CC6600"/>
          </a:solidFill>
          <a:ln w="9525">
            <a:solidFill>
              <a:schemeClr val="tx1"/>
            </a:solidFill>
            <a:miter lim="800000"/>
            <a:headEnd/>
            <a:tailEnd/>
          </a:ln>
        </p:spPr>
        <p:txBody>
          <a:bodyPr wrap="none" anchor="ctr"/>
          <a:lstStyle/>
          <a:p>
            <a:pPr algn="ctr"/>
            <a:r>
              <a:rPr lang="en-US" altLang="en-US" sz="2000">
                <a:solidFill>
                  <a:schemeClr val="bg1"/>
                </a:solidFill>
                <a:latin typeface="Tahoma" pitchFamily="34" charset="0"/>
              </a:rPr>
              <a:t>3.PEMBELAJARAN/</a:t>
            </a:r>
          </a:p>
          <a:p>
            <a:pPr algn="ctr"/>
            <a:r>
              <a:rPr lang="en-US" altLang="en-US" sz="2000">
                <a:solidFill>
                  <a:schemeClr val="bg1"/>
                </a:solidFill>
                <a:latin typeface="Tahoma" pitchFamily="34" charset="0"/>
              </a:rPr>
              <a:t>   PERTUMBUHAN</a:t>
            </a:r>
          </a:p>
        </p:txBody>
      </p:sp>
      <p:sp>
        <p:nvSpPr>
          <p:cNvPr id="28677" name="Rectangle 5"/>
          <p:cNvSpPr>
            <a:spLocks noChangeArrowheads="1"/>
          </p:cNvSpPr>
          <p:nvPr/>
        </p:nvSpPr>
        <p:spPr bwMode="auto">
          <a:xfrm>
            <a:off x="4648200" y="2895600"/>
            <a:ext cx="3429000" cy="762000"/>
          </a:xfrm>
          <a:prstGeom prst="rect">
            <a:avLst/>
          </a:prstGeom>
          <a:solidFill>
            <a:srgbClr val="006600"/>
          </a:solidFill>
          <a:ln w="9525">
            <a:solidFill>
              <a:schemeClr val="tx1"/>
            </a:solidFill>
            <a:miter lim="800000"/>
            <a:headEnd/>
            <a:tailEnd/>
          </a:ln>
        </p:spPr>
        <p:txBody>
          <a:bodyPr wrap="none" anchor="ctr"/>
          <a:lstStyle/>
          <a:p>
            <a:pPr algn="ctr"/>
            <a:r>
              <a:rPr lang="en-US" altLang="en-US" sz="2000">
                <a:solidFill>
                  <a:schemeClr val="bg1"/>
                </a:solidFill>
                <a:latin typeface="Tahoma" pitchFamily="34" charset="0"/>
              </a:rPr>
              <a:t>Pemenuhan kebutuhan/</a:t>
            </a:r>
          </a:p>
          <a:p>
            <a:pPr algn="ctr"/>
            <a:r>
              <a:rPr lang="en-US" altLang="en-US" sz="2000">
                <a:solidFill>
                  <a:schemeClr val="bg1"/>
                </a:solidFill>
                <a:latin typeface="Tahoma" pitchFamily="34" charset="0"/>
              </a:rPr>
              <a:t>Kepuasan Pelanggan</a:t>
            </a:r>
          </a:p>
        </p:txBody>
      </p:sp>
      <p:sp>
        <p:nvSpPr>
          <p:cNvPr id="28678" name="Rectangle 6"/>
          <p:cNvSpPr>
            <a:spLocks noChangeArrowheads="1"/>
          </p:cNvSpPr>
          <p:nvPr/>
        </p:nvSpPr>
        <p:spPr bwMode="auto">
          <a:xfrm>
            <a:off x="4648200" y="4038600"/>
            <a:ext cx="3429000" cy="685800"/>
          </a:xfrm>
          <a:prstGeom prst="rect">
            <a:avLst/>
          </a:prstGeom>
          <a:solidFill>
            <a:srgbClr val="339966"/>
          </a:solidFill>
          <a:ln w="9525">
            <a:solidFill>
              <a:schemeClr val="tx1"/>
            </a:solidFill>
            <a:miter lim="800000"/>
            <a:headEnd/>
            <a:tailEnd/>
          </a:ln>
        </p:spPr>
        <p:txBody>
          <a:bodyPr wrap="none" anchor="ctr"/>
          <a:lstStyle/>
          <a:p>
            <a:pPr algn="ctr"/>
            <a:r>
              <a:rPr lang="en-US" altLang="en-US" sz="2000">
                <a:solidFill>
                  <a:schemeClr val="bg1"/>
                </a:solidFill>
                <a:latin typeface="Tahoma" pitchFamily="34" charset="0"/>
              </a:rPr>
              <a:t>Keandalan sistem </a:t>
            </a:r>
          </a:p>
          <a:p>
            <a:pPr algn="ctr"/>
            <a:r>
              <a:rPr lang="en-US" altLang="en-US" sz="2000">
                <a:solidFill>
                  <a:schemeClr val="bg1"/>
                </a:solidFill>
                <a:latin typeface="Tahoma" pitchFamily="34" charset="0"/>
              </a:rPr>
              <a:t>dan prosedur</a:t>
            </a:r>
          </a:p>
        </p:txBody>
      </p:sp>
      <p:sp>
        <p:nvSpPr>
          <p:cNvPr id="28679" name="Rectangle 7"/>
          <p:cNvSpPr>
            <a:spLocks noChangeArrowheads="1"/>
          </p:cNvSpPr>
          <p:nvPr/>
        </p:nvSpPr>
        <p:spPr bwMode="auto">
          <a:xfrm>
            <a:off x="5181600" y="5029200"/>
            <a:ext cx="2667000" cy="762000"/>
          </a:xfrm>
          <a:prstGeom prst="rect">
            <a:avLst/>
          </a:prstGeom>
          <a:solidFill>
            <a:srgbClr val="336600"/>
          </a:solidFill>
          <a:ln w="9525">
            <a:solidFill>
              <a:schemeClr val="tx1"/>
            </a:solidFill>
            <a:miter lim="800000"/>
            <a:headEnd/>
            <a:tailEnd/>
          </a:ln>
        </p:spPr>
        <p:txBody>
          <a:bodyPr wrap="none" anchor="ctr"/>
          <a:lstStyle/>
          <a:p>
            <a:pPr algn="ctr"/>
            <a:r>
              <a:rPr lang="en-US" altLang="en-US" sz="2000">
                <a:solidFill>
                  <a:schemeClr val="bg1"/>
                </a:solidFill>
                <a:latin typeface="Tahoma" pitchFamily="34" charset="0"/>
              </a:rPr>
              <a:t>Peningkatan </a:t>
            </a:r>
          </a:p>
          <a:p>
            <a:pPr algn="ctr"/>
            <a:r>
              <a:rPr lang="en-US" altLang="en-US" sz="2000">
                <a:solidFill>
                  <a:schemeClr val="bg1"/>
                </a:solidFill>
                <a:latin typeface="Tahoma" pitchFamily="34" charset="0"/>
              </a:rPr>
              <a:t>Kualitas SDM</a:t>
            </a:r>
          </a:p>
        </p:txBody>
      </p:sp>
      <p:sp>
        <p:nvSpPr>
          <p:cNvPr id="28680" name="Rectangle 8"/>
          <p:cNvSpPr>
            <a:spLocks noChangeArrowheads="1"/>
          </p:cNvSpPr>
          <p:nvPr/>
        </p:nvSpPr>
        <p:spPr bwMode="auto">
          <a:xfrm>
            <a:off x="1676400" y="152400"/>
            <a:ext cx="5943600" cy="762000"/>
          </a:xfrm>
          <a:prstGeom prst="rect">
            <a:avLst/>
          </a:prstGeom>
          <a:gradFill rotWithShape="1">
            <a:gsLst>
              <a:gs pos="0">
                <a:srgbClr val="CC0000"/>
              </a:gs>
              <a:gs pos="50000">
                <a:srgbClr val="5E0000"/>
              </a:gs>
              <a:gs pos="100000">
                <a:srgbClr val="CC0000"/>
              </a:gs>
            </a:gsLst>
            <a:lin ang="5400000" scaled="1"/>
          </a:gradFill>
          <a:ln w="9525">
            <a:solidFill>
              <a:schemeClr val="tx1"/>
            </a:solidFill>
            <a:miter lim="800000"/>
            <a:headEnd/>
            <a:tailEnd/>
          </a:ln>
        </p:spPr>
        <p:txBody>
          <a:bodyPr wrap="none" anchor="ctr"/>
          <a:lstStyle/>
          <a:p>
            <a:pPr marL="457200" indent="-457200" algn="ctr"/>
            <a:r>
              <a:rPr lang="en-US" altLang="en-US" sz="2800">
                <a:solidFill>
                  <a:schemeClr val="bg1"/>
                </a:solidFill>
                <a:latin typeface="Tahoma" pitchFamily="34" charset="0"/>
              </a:rPr>
              <a:t>      </a:t>
            </a:r>
            <a:r>
              <a:rPr lang="en-US" altLang="en-US" sz="2000">
                <a:solidFill>
                  <a:schemeClr val="bg1"/>
                </a:solidFill>
                <a:latin typeface="Tahoma" pitchFamily="34" charset="0"/>
              </a:rPr>
              <a:t>PENGUKURAN DENGAN</a:t>
            </a:r>
          </a:p>
          <a:p>
            <a:pPr marL="457200" indent="-457200" algn="ctr"/>
            <a:r>
              <a:rPr lang="en-US" altLang="en-US" sz="2000">
                <a:solidFill>
                  <a:schemeClr val="bg1"/>
                </a:solidFill>
                <a:latin typeface="Tahoma" pitchFamily="34" charset="0"/>
              </a:rPr>
              <a:t>      </a:t>
            </a:r>
            <a:r>
              <a:rPr lang="en-US" altLang="en-US" sz="2000" i="1">
                <a:solidFill>
                  <a:schemeClr val="bg1"/>
                </a:solidFill>
                <a:latin typeface="Tahoma" pitchFamily="34" charset="0"/>
              </a:rPr>
              <a:t>BALANCE</a:t>
            </a:r>
            <a:r>
              <a:rPr lang="id-ID" altLang="en-US" sz="2000" i="1">
                <a:solidFill>
                  <a:schemeClr val="bg1"/>
                </a:solidFill>
                <a:latin typeface="Tahoma" pitchFamily="34" charset="0"/>
              </a:rPr>
              <a:t>D</a:t>
            </a:r>
            <a:r>
              <a:rPr lang="en-US" altLang="en-US" sz="2000" i="1">
                <a:solidFill>
                  <a:schemeClr val="bg1"/>
                </a:solidFill>
                <a:latin typeface="Tahoma" pitchFamily="34" charset="0"/>
              </a:rPr>
              <a:t> SCORECARD</a:t>
            </a:r>
          </a:p>
        </p:txBody>
      </p:sp>
      <p:sp>
        <p:nvSpPr>
          <p:cNvPr id="28681" name="Rectangle 9"/>
          <p:cNvSpPr>
            <a:spLocks noChangeArrowheads="1"/>
          </p:cNvSpPr>
          <p:nvPr/>
        </p:nvSpPr>
        <p:spPr bwMode="auto">
          <a:xfrm>
            <a:off x="3886200" y="3200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id-ID" altLang="en-US">
              <a:solidFill>
                <a:schemeClr val="bg1"/>
              </a:solidFill>
              <a:latin typeface="Tahoma" pitchFamily="34" charset="0"/>
            </a:endParaRPr>
          </a:p>
        </p:txBody>
      </p:sp>
      <p:sp>
        <p:nvSpPr>
          <p:cNvPr id="28682" name="AutoShape 10"/>
          <p:cNvSpPr>
            <a:spLocks noChangeArrowheads="1"/>
          </p:cNvSpPr>
          <p:nvPr/>
        </p:nvSpPr>
        <p:spPr bwMode="auto">
          <a:xfrm>
            <a:off x="2133600" y="2133600"/>
            <a:ext cx="838200" cy="6096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id-ID" altLang="en-US"/>
          </a:p>
        </p:txBody>
      </p:sp>
      <p:sp>
        <p:nvSpPr>
          <p:cNvPr id="28683" name="AutoShape 11"/>
          <p:cNvSpPr>
            <a:spLocks noChangeArrowheads="1"/>
          </p:cNvSpPr>
          <p:nvPr/>
        </p:nvSpPr>
        <p:spPr bwMode="auto">
          <a:xfrm>
            <a:off x="5486400" y="2133600"/>
            <a:ext cx="838200" cy="6096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id-ID" altLang="en-US"/>
          </a:p>
        </p:txBody>
      </p:sp>
      <p:sp>
        <p:nvSpPr>
          <p:cNvPr id="28684" name="AutoShape 12"/>
          <p:cNvSpPr>
            <a:spLocks noChangeArrowheads="1"/>
          </p:cNvSpPr>
          <p:nvPr/>
        </p:nvSpPr>
        <p:spPr bwMode="auto">
          <a:xfrm>
            <a:off x="4267200" y="3200400"/>
            <a:ext cx="533400" cy="533400"/>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id-ID" altLang="en-US"/>
          </a:p>
        </p:txBody>
      </p:sp>
      <p:sp>
        <p:nvSpPr>
          <p:cNvPr id="28685" name="AutoShape 13"/>
          <p:cNvSpPr>
            <a:spLocks noChangeArrowheads="1"/>
          </p:cNvSpPr>
          <p:nvPr/>
        </p:nvSpPr>
        <p:spPr bwMode="auto">
          <a:xfrm>
            <a:off x="4191000" y="4114800"/>
            <a:ext cx="533400" cy="533400"/>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id-ID" altLang="en-US"/>
          </a:p>
        </p:txBody>
      </p:sp>
      <p:sp>
        <p:nvSpPr>
          <p:cNvPr id="28686" name="AutoShape 14"/>
          <p:cNvSpPr>
            <a:spLocks noChangeArrowheads="1"/>
          </p:cNvSpPr>
          <p:nvPr/>
        </p:nvSpPr>
        <p:spPr bwMode="auto">
          <a:xfrm>
            <a:off x="4267200" y="5029200"/>
            <a:ext cx="533400" cy="533400"/>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id-ID" altLang="en-US"/>
          </a:p>
        </p:txBody>
      </p:sp>
      <p:sp>
        <p:nvSpPr>
          <p:cNvPr id="28687" name="Rectangle 15"/>
          <p:cNvSpPr>
            <a:spLocks noChangeArrowheads="1"/>
          </p:cNvSpPr>
          <p:nvPr/>
        </p:nvSpPr>
        <p:spPr bwMode="auto">
          <a:xfrm>
            <a:off x="1143000" y="5791200"/>
            <a:ext cx="2971800" cy="838200"/>
          </a:xfrm>
          <a:prstGeom prst="rect">
            <a:avLst/>
          </a:prstGeom>
          <a:solidFill>
            <a:srgbClr val="003399"/>
          </a:solidFill>
          <a:ln w="9525">
            <a:solidFill>
              <a:schemeClr val="tx1"/>
            </a:solidFill>
            <a:miter lim="800000"/>
            <a:headEnd/>
            <a:tailEnd/>
          </a:ln>
        </p:spPr>
        <p:txBody>
          <a:bodyPr wrap="none" anchor="ctr"/>
          <a:lstStyle/>
          <a:p>
            <a:r>
              <a:rPr lang="en-US" altLang="en-US" sz="2000">
                <a:solidFill>
                  <a:schemeClr val="bg1"/>
                </a:solidFill>
                <a:latin typeface="Tahoma" pitchFamily="34" charset="0"/>
              </a:rPr>
              <a:t>   4. KEUANGAN</a:t>
            </a:r>
          </a:p>
        </p:txBody>
      </p:sp>
      <p:sp>
        <p:nvSpPr>
          <p:cNvPr id="28688" name="Rectangle 16"/>
          <p:cNvSpPr>
            <a:spLocks noChangeArrowheads="1"/>
          </p:cNvSpPr>
          <p:nvPr/>
        </p:nvSpPr>
        <p:spPr bwMode="auto">
          <a:xfrm>
            <a:off x="4495800" y="5943600"/>
            <a:ext cx="3429000" cy="609600"/>
          </a:xfrm>
          <a:prstGeom prst="rect">
            <a:avLst/>
          </a:prstGeom>
          <a:solidFill>
            <a:srgbClr val="003399"/>
          </a:solidFill>
          <a:ln w="9525">
            <a:solidFill>
              <a:schemeClr val="tx1"/>
            </a:solidFill>
            <a:miter lim="800000"/>
            <a:headEnd/>
            <a:tailEnd/>
          </a:ln>
        </p:spPr>
        <p:txBody>
          <a:bodyPr wrap="none" anchor="ctr"/>
          <a:lstStyle/>
          <a:p>
            <a:r>
              <a:rPr lang="en-US" altLang="en-US" sz="1600">
                <a:solidFill>
                  <a:schemeClr val="bg1"/>
                </a:solidFill>
                <a:latin typeface="Tahoma" pitchFamily="34" charset="0"/>
              </a:rPr>
              <a:t>                   </a:t>
            </a:r>
            <a:r>
              <a:rPr lang="en-US" altLang="en-US" sz="2000">
                <a:solidFill>
                  <a:schemeClr val="bg1"/>
                </a:solidFill>
                <a:latin typeface="Tahoma" pitchFamily="34" charset="0"/>
              </a:rPr>
              <a:t>Efektif/</a:t>
            </a:r>
          </a:p>
          <a:p>
            <a:r>
              <a:rPr lang="en-US" altLang="en-US" sz="2000">
                <a:solidFill>
                  <a:schemeClr val="bg1"/>
                </a:solidFill>
                <a:latin typeface="Tahoma" pitchFamily="34" charset="0"/>
              </a:rPr>
              <a:t>                Efisien</a:t>
            </a:r>
          </a:p>
        </p:txBody>
      </p:sp>
      <p:sp>
        <p:nvSpPr>
          <p:cNvPr id="28689" name="AutoShape 17"/>
          <p:cNvSpPr>
            <a:spLocks noChangeArrowheads="1"/>
          </p:cNvSpPr>
          <p:nvPr/>
        </p:nvSpPr>
        <p:spPr bwMode="auto">
          <a:xfrm>
            <a:off x="4267200" y="6096000"/>
            <a:ext cx="533400" cy="533400"/>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id-ID" altLang="en-US"/>
          </a:p>
        </p:txBody>
      </p:sp>
      <p:sp>
        <p:nvSpPr>
          <p:cNvPr id="73746" name="AutoShape 18"/>
          <p:cNvSpPr>
            <a:spLocks noChangeArrowheads="1"/>
          </p:cNvSpPr>
          <p:nvPr/>
        </p:nvSpPr>
        <p:spPr bwMode="auto">
          <a:xfrm>
            <a:off x="1143000" y="1295400"/>
            <a:ext cx="2971800" cy="647700"/>
          </a:xfrm>
          <a:prstGeom prst="roundRect">
            <a:avLst>
              <a:gd name="adj" fmla="val 16667"/>
            </a:avLst>
          </a:prstGeom>
          <a:gradFill rotWithShape="1">
            <a:gsLst>
              <a:gs pos="0">
                <a:srgbClr val="FF3300"/>
              </a:gs>
              <a:gs pos="50000">
                <a:srgbClr val="FF3300">
                  <a:gamma/>
                  <a:shade val="46275"/>
                  <a:invGamma/>
                </a:srgbClr>
              </a:gs>
              <a:gs pos="100000">
                <a:srgbClr val="FF3300"/>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FF3300"/>
            </a:extrusionClr>
          </a:sp3d>
        </p:spPr>
        <p:txBody>
          <a:bodyPr lIns="57607" tIns="28804" rIns="57607" bIns="28804" anchor="ctr">
            <a:flatTx/>
          </a:bodyPr>
          <a:lstStyle/>
          <a:p>
            <a:pPr algn="ctr">
              <a:defRPr/>
            </a:pPr>
            <a:r>
              <a:rPr lang="sv-SE" sz="2000">
                <a:solidFill>
                  <a:srgbClr val="FFFFFF"/>
                </a:solidFill>
                <a:effectLst>
                  <a:outerShdw blurRad="38100" dist="38100" dir="2700000" algn="tl">
                    <a:srgbClr val="000000"/>
                  </a:outerShdw>
                </a:effectLst>
                <a:latin typeface="Tahoma" pitchFamily="34" charset="0"/>
                <a:cs typeface="Arial" charset="0"/>
              </a:rPr>
              <a:t>PERSPEKTIF</a:t>
            </a:r>
            <a:endParaRPr lang="en-US" sz="2000">
              <a:latin typeface="Tahoma" pitchFamily="34" charset="0"/>
              <a:cs typeface="Arial" charset="0"/>
            </a:endParaRPr>
          </a:p>
        </p:txBody>
      </p:sp>
      <p:sp>
        <p:nvSpPr>
          <p:cNvPr id="73747" name="AutoShape 19"/>
          <p:cNvSpPr>
            <a:spLocks noChangeArrowheads="1"/>
          </p:cNvSpPr>
          <p:nvPr/>
        </p:nvSpPr>
        <p:spPr bwMode="auto">
          <a:xfrm>
            <a:off x="4724400" y="1295400"/>
            <a:ext cx="2971800" cy="647700"/>
          </a:xfrm>
          <a:prstGeom prst="roundRect">
            <a:avLst>
              <a:gd name="adj" fmla="val 16667"/>
            </a:avLst>
          </a:prstGeom>
          <a:gradFill rotWithShape="1">
            <a:gsLst>
              <a:gs pos="0">
                <a:srgbClr val="00FFFF"/>
              </a:gs>
              <a:gs pos="50000">
                <a:srgbClr val="00FFFF">
                  <a:gamma/>
                  <a:shade val="46275"/>
                  <a:invGamma/>
                </a:srgbClr>
              </a:gs>
              <a:gs pos="100000">
                <a:srgbClr val="00FFFF"/>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p:spPr>
        <p:txBody>
          <a:bodyPr lIns="57607" tIns="28804" rIns="57607" bIns="28804" anchor="ctr">
            <a:flatTx/>
          </a:bodyPr>
          <a:lstStyle/>
          <a:p>
            <a:pPr algn="ctr">
              <a:defRPr/>
            </a:pPr>
            <a:r>
              <a:rPr lang="sv-SE" sz="2000">
                <a:solidFill>
                  <a:srgbClr val="FFFFFF"/>
                </a:solidFill>
                <a:effectLst>
                  <a:outerShdw blurRad="38100" dist="38100" dir="2700000" algn="tl">
                    <a:srgbClr val="000000"/>
                  </a:outerShdw>
                </a:effectLst>
                <a:latin typeface="Tahoma" pitchFamily="34" charset="0"/>
                <a:cs typeface="Arial" charset="0"/>
              </a:rPr>
              <a:t>YANG DIUKUR</a:t>
            </a:r>
            <a:r>
              <a:rPr lang="en-US" sz="2800">
                <a:solidFill>
                  <a:srgbClr val="E5FFFF"/>
                </a:solidFill>
                <a:effectLst>
                  <a:outerShdw blurRad="38100" dist="38100" dir="2700000" algn="tl">
                    <a:srgbClr val="000000"/>
                  </a:outerShdw>
                </a:effectLst>
                <a:latin typeface="Tahoma" pitchFamily="34" charset="0"/>
                <a:cs typeface="Arial" charset="0"/>
              </a:rPr>
              <a:t> </a:t>
            </a:r>
            <a:endParaRPr lang="en-US" sz="2800">
              <a:latin typeface="Tahoma" pitchFamily="34" charset="0"/>
              <a:cs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0" y="609600"/>
            <a:ext cx="7772400" cy="1143000"/>
          </a:xfrm>
        </p:spPr>
        <p:txBody>
          <a:bodyPr/>
          <a:lstStyle/>
          <a:p>
            <a:pPr eaLnBrk="1" hangingPunct="1"/>
            <a:r>
              <a:rPr lang="en-US" altLang="en-US" b="1" smtClean="0">
                <a:latin typeface="Tahoma" pitchFamily="34" charset="0"/>
              </a:rPr>
              <a:t>Perspektif Stakeholders</a:t>
            </a:r>
          </a:p>
        </p:txBody>
      </p:sp>
      <p:sp>
        <p:nvSpPr>
          <p:cNvPr id="29699" name="Rectangle 3"/>
          <p:cNvSpPr>
            <a:spLocks noGrp="1" noChangeArrowheads="1"/>
          </p:cNvSpPr>
          <p:nvPr>
            <p:ph type="body" idx="4294967295"/>
          </p:nvPr>
        </p:nvSpPr>
        <p:spPr>
          <a:xfrm>
            <a:off x="0" y="1981200"/>
            <a:ext cx="7772400" cy="4114800"/>
          </a:xfrm>
        </p:spPr>
        <p:txBody>
          <a:bodyPr/>
          <a:lstStyle/>
          <a:p>
            <a:pPr algn="just" eaLnBrk="1" hangingPunct="1"/>
            <a:r>
              <a:rPr lang="id-ID" altLang="en-US" sz="2800" smtClean="0"/>
              <a:t>Perspektif ini menjelaskan </a:t>
            </a:r>
            <a:r>
              <a:rPr lang="id-ID" altLang="en-US" sz="2800" b="1" i="1" smtClean="0"/>
              <a:t>bagaimana cara memenuhi kepuasan</a:t>
            </a:r>
            <a:r>
              <a:rPr lang="id-ID" altLang="en-US" sz="2800" smtClean="0"/>
              <a:t> pelanggan melalui </a:t>
            </a:r>
            <a:r>
              <a:rPr lang="en-US" altLang="en-US" sz="2800" smtClean="0"/>
              <a:t>pelayanan, </a:t>
            </a:r>
            <a:r>
              <a:rPr lang="id-ID" altLang="en-US" sz="2800" smtClean="0"/>
              <a:t>penyediaan barang/jasa yang berkualitas, serta bagaimana proses yang harus dilakukan untuk memenuhi kondisi tersebut. </a:t>
            </a:r>
            <a:endParaRPr lang="en-US" altLang="en-US" sz="2800" smtClean="0"/>
          </a:p>
          <a:p>
            <a:pPr algn="just" eaLnBrk="1" hangingPunct="1"/>
            <a:r>
              <a:rPr lang="id-ID" altLang="en-US" sz="2800" smtClean="0"/>
              <a:t>Untuk mengakomodasi kepentingan itulah instansi harus mengetahui dengan tepat </a:t>
            </a:r>
            <a:r>
              <a:rPr lang="en-US" altLang="en-US" sz="2800" smtClean="0"/>
              <a:t> pemenuhan kebutuhan</a:t>
            </a:r>
            <a:r>
              <a:rPr lang="id-ID" altLang="en-US" sz="2800" smtClean="0"/>
              <a:t> </a:t>
            </a:r>
            <a:r>
              <a:rPr lang="id-ID" altLang="en-US" sz="2800" b="1" i="1" smtClean="0"/>
              <a:t>stakeholder</a:t>
            </a:r>
            <a:r>
              <a:rPr lang="en-US" altLang="en-US" sz="2800" b="1" i="1" smtClean="0"/>
              <a:t>s.</a:t>
            </a:r>
            <a:endParaRPr lang="en-US" altLang="en-US" sz="2800" b="1" smtClean="0"/>
          </a:p>
          <a:p>
            <a:pPr eaLnBrk="1" hangingPunct="1"/>
            <a:endParaRPr lang="en-US" altLang="en-US" sz="2800" b="1" smtClean="0"/>
          </a:p>
          <a:p>
            <a:pPr eaLnBrk="1" hangingPunct="1"/>
            <a:endParaRPr lang="en-US" alt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sz="3600" smtClean="0">
                <a:latin typeface="Tahoma" pitchFamily="34" charset="0"/>
              </a:rPr>
              <a:t>Karakteristik Perspektif Stakeholders</a:t>
            </a:r>
          </a:p>
        </p:txBody>
      </p:sp>
      <p:sp>
        <p:nvSpPr>
          <p:cNvPr id="30723" name="Rectangle 3"/>
          <p:cNvSpPr>
            <a:spLocks noGrp="1" noChangeArrowheads="1"/>
          </p:cNvSpPr>
          <p:nvPr>
            <p:ph idx="1"/>
          </p:nvPr>
        </p:nvSpPr>
        <p:spPr/>
        <p:txBody>
          <a:bodyPr/>
          <a:lstStyle/>
          <a:p>
            <a:pPr algn="just" eaLnBrk="1" hangingPunct="1"/>
            <a:r>
              <a:rPr lang="en-US" altLang="en-US" sz="2400" smtClean="0">
                <a:latin typeface="Tahoma" pitchFamily="34" charset="0"/>
              </a:rPr>
              <a:t>Ada pihak yang menerima manfaat</a:t>
            </a:r>
          </a:p>
          <a:p>
            <a:pPr algn="just" eaLnBrk="1" hangingPunct="1"/>
            <a:r>
              <a:rPr lang="en-US" altLang="en-US" sz="2400" smtClean="0">
                <a:latin typeface="Tahoma" pitchFamily="34" charset="0"/>
              </a:rPr>
              <a:t>Apabila kegiatan tidak terlaksana/ tidak sepenuhnya terlaksana, ada pihak yang dirugikan atau kebutuhannya tidak terpenuhi.</a:t>
            </a:r>
          </a:p>
          <a:p>
            <a:pPr algn="just" eaLnBrk="1" hangingPunct="1"/>
            <a:r>
              <a:rPr lang="en-US" altLang="en-US" sz="2400" smtClean="0">
                <a:latin typeface="Tahoma" pitchFamily="34" charset="0"/>
              </a:rPr>
              <a:t>Mewakili capaian keberhasilan tugas dan fungsi instansi dari segi pelayanan masyarakat.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0" y="228600"/>
            <a:ext cx="7772400" cy="990600"/>
          </a:xfrm>
          <a:solidFill>
            <a:srgbClr val="FFC000"/>
          </a:solidFill>
        </p:spPr>
        <p:txBody>
          <a:bodyPr/>
          <a:lstStyle/>
          <a:p>
            <a:pPr eaLnBrk="1" hangingPunct="1"/>
            <a:r>
              <a:rPr lang="en-US" altLang="en-US" sz="2800" b="1" smtClean="0">
                <a:solidFill>
                  <a:schemeClr val="bg1"/>
                </a:solidFill>
                <a:latin typeface="Tahoma" pitchFamily="34" charset="0"/>
              </a:rPr>
              <a:t>BEBERAPA METODE </a:t>
            </a:r>
            <a:br>
              <a:rPr lang="en-US" altLang="en-US" sz="2800" b="1" smtClean="0">
                <a:solidFill>
                  <a:schemeClr val="bg1"/>
                </a:solidFill>
                <a:latin typeface="Tahoma" pitchFamily="34" charset="0"/>
              </a:rPr>
            </a:br>
            <a:r>
              <a:rPr lang="en-US" altLang="en-US" sz="2800" b="1" smtClean="0">
                <a:solidFill>
                  <a:schemeClr val="bg1"/>
                </a:solidFill>
                <a:latin typeface="Tahoma" pitchFamily="34" charset="0"/>
              </a:rPr>
              <a:t>PENGUKURAN KINERJA</a:t>
            </a:r>
          </a:p>
        </p:txBody>
      </p:sp>
      <p:sp>
        <p:nvSpPr>
          <p:cNvPr id="4099" name="AutoShape 3"/>
          <p:cNvSpPr>
            <a:spLocks noChangeArrowheads="1"/>
          </p:cNvSpPr>
          <p:nvPr/>
        </p:nvSpPr>
        <p:spPr bwMode="auto">
          <a:xfrm>
            <a:off x="3276600" y="1905000"/>
            <a:ext cx="762000" cy="609600"/>
          </a:xfrm>
          <a:prstGeom prst="rightArrow">
            <a:avLst>
              <a:gd name="adj1" fmla="val 50000"/>
              <a:gd name="adj2" fmla="val 31250"/>
            </a:avLst>
          </a:prstGeom>
          <a:solidFill>
            <a:schemeClr val="accent1"/>
          </a:solidFill>
          <a:ln w="9525">
            <a:solidFill>
              <a:schemeClr val="tx1"/>
            </a:solidFill>
            <a:miter lim="800000"/>
            <a:headEnd/>
            <a:tailEnd/>
          </a:ln>
        </p:spPr>
        <p:txBody>
          <a:bodyPr wrap="none" anchor="ctr"/>
          <a:lstStyle/>
          <a:p>
            <a:endParaRPr lang="id-ID" altLang="en-US"/>
          </a:p>
        </p:txBody>
      </p:sp>
      <p:sp>
        <p:nvSpPr>
          <p:cNvPr id="4100" name="AutoShape 4"/>
          <p:cNvSpPr>
            <a:spLocks noChangeArrowheads="1"/>
          </p:cNvSpPr>
          <p:nvPr/>
        </p:nvSpPr>
        <p:spPr bwMode="auto">
          <a:xfrm>
            <a:off x="3200400" y="3200400"/>
            <a:ext cx="762000" cy="609600"/>
          </a:xfrm>
          <a:prstGeom prst="rightArrow">
            <a:avLst>
              <a:gd name="adj1" fmla="val 50000"/>
              <a:gd name="adj2" fmla="val 31250"/>
            </a:avLst>
          </a:prstGeom>
          <a:solidFill>
            <a:schemeClr val="accent1"/>
          </a:solidFill>
          <a:ln w="9525">
            <a:solidFill>
              <a:schemeClr val="tx1"/>
            </a:solidFill>
            <a:miter lim="800000"/>
            <a:headEnd/>
            <a:tailEnd/>
          </a:ln>
        </p:spPr>
        <p:txBody>
          <a:bodyPr wrap="none" anchor="ctr"/>
          <a:lstStyle/>
          <a:p>
            <a:endParaRPr lang="id-ID" altLang="en-US"/>
          </a:p>
        </p:txBody>
      </p:sp>
      <p:sp>
        <p:nvSpPr>
          <p:cNvPr id="4101" name="AutoShape 5"/>
          <p:cNvSpPr>
            <a:spLocks noChangeArrowheads="1"/>
          </p:cNvSpPr>
          <p:nvPr/>
        </p:nvSpPr>
        <p:spPr bwMode="auto">
          <a:xfrm>
            <a:off x="3200400" y="4267200"/>
            <a:ext cx="762000" cy="609600"/>
          </a:xfrm>
          <a:prstGeom prst="rightArrow">
            <a:avLst>
              <a:gd name="adj1" fmla="val 50000"/>
              <a:gd name="adj2" fmla="val 31250"/>
            </a:avLst>
          </a:prstGeom>
          <a:solidFill>
            <a:schemeClr val="accent1"/>
          </a:solidFill>
          <a:ln w="9525">
            <a:solidFill>
              <a:schemeClr val="tx1"/>
            </a:solidFill>
            <a:miter lim="800000"/>
            <a:headEnd/>
            <a:tailEnd/>
          </a:ln>
        </p:spPr>
        <p:txBody>
          <a:bodyPr wrap="none" anchor="ctr"/>
          <a:lstStyle/>
          <a:p>
            <a:endParaRPr lang="id-ID" altLang="en-US"/>
          </a:p>
        </p:txBody>
      </p:sp>
      <p:sp>
        <p:nvSpPr>
          <p:cNvPr id="4102" name="Rectangle 6"/>
          <p:cNvSpPr>
            <a:spLocks noChangeArrowheads="1"/>
          </p:cNvSpPr>
          <p:nvPr/>
        </p:nvSpPr>
        <p:spPr bwMode="auto">
          <a:xfrm>
            <a:off x="4343400" y="1524000"/>
            <a:ext cx="3886200" cy="1295400"/>
          </a:xfrm>
          <a:prstGeom prst="rect">
            <a:avLst/>
          </a:prstGeom>
          <a:solidFill>
            <a:srgbClr val="92D050"/>
          </a:solidFill>
          <a:ln w="9525">
            <a:solidFill>
              <a:schemeClr val="tx1"/>
            </a:solidFill>
            <a:miter lim="800000"/>
            <a:headEnd/>
            <a:tailEnd/>
          </a:ln>
        </p:spPr>
        <p:txBody>
          <a:bodyPr wrap="none" anchor="ctr"/>
          <a:lstStyle/>
          <a:p>
            <a:pPr algn="ctr"/>
            <a:r>
              <a:rPr lang="en-US" altLang="en-US" sz="1800">
                <a:solidFill>
                  <a:schemeClr val="bg1"/>
                </a:solidFill>
                <a:latin typeface="Tahoma" pitchFamily="34" charset="0"/>
              </a:rPr>
              <a:t>Mengukur kinerja kegiatan</a:t>
            </a:r>
            <a:r>
              <a:rPr lang="en-US" altLang="en-US" sz="1800" i="1">
                <a:solidFill>
                  <a:schemeClr val="bg1"/>
                </a:solidFill>
                <a:latin typeface="Tahoma" pitchFamily="34" charset="0"/>
              </a:rPr>
              <a:t> </a:t>
            </a:r>
            <a:r>
              <a:rPr lang="en-US" altLang="en-US" sz="1800">
                <a:solidFill>
                  <a:schemeClr val="bg1"/>
                </a:solidFill>
                <a:latin typeface="Tahoma" pitchFamily="34" charset="0"/>
              </a:rPr>
              <a:t>mel </a:t>
            </a:r>
          </a:p>
          <a:p>
            <a:pPr algn="ctr"/>
            <a:r>
              <a:rPr lang="en-US" altLang="en-US" sz="1800">
                <a:solidFill>
                  <a:schemeClr val="bg1"/>
                </a:solidFill>
                <a:latin typeface="Tahoma" pitchFamily="34" charset="0"/>
              </a:rPr>
              <a:t>Kelompok indikator </a:t>
            </a:r>
          </a:p>
          <a:p>
            <a:pPr algn="ctr"/>
            <a:r>
              <a:rPr lang="en-US" altLang="en-US" sz="1800">
                <a:solidFill>
                  <a:schemeClr val="bg1"/>
                </a:solidFill>
                <a:latin typeface="Tahoma" pitchFamily="34" charset="0"/>
              </a:rPr>
              <a:t>(input, output, outcome dst)</a:t>
            </a:r>
          </a:p>
        </p:txBody>
      </p:sp>
      <p:sp>
        <p:nvSpPr>
          <p:cNvPr id="4103" name="Rectangle 7"/>
          <p:cNvSpPr>
            <a:spLocks noChangeArrowheads="1"/>
          </p:cNvSpPr>
          <p:nvPr/>
        </p:nvSpPr>
        <p:spPr bwMode="auto">
          <a:xfrm>
            <a:off x="4267200" y="2971800"/>
            <a:ext cx="3886200" cy="990600"/>
          </a:xfrm>
          <a:prstGeom prst="rect">
            <a:avLst/>
          </a:prstGeom>
          <a:solidFill>
            <a:srgbClr val="92D050"/>
          </a:solidFill>
          <a:ln w="9525">
            <a:solidFill>
              <a:schemeClr val="tx1"/>
            </a:solidFill>
            <a:miter lim="800000"/>
            <a:headEnd/>
            <a:tailEnd/>
          </a:ln>
        </p:spPr>
        <p:txBody>
          <a:bodyPr wrap="none" anchor="ctr"/>
          <a:lstStyle/>
          <a:p>
            <a:pPr algn="ctr"/>
            <a:r>
              <a:rPr lang="en-US" altLang="en-US" sz="2000">
                <a:solidFill>
                  <a:schemeClr val="bg1"/>
                </a:solidFill>
                <a:latin typeface="Tahoma" pitchFamily="34" charset="0"/>
              </a:rPr>
              <a:t>Mengukur kinerja </a:t>
            </a:r>
          </a:p>
          <a:p>
            <a:pPr algn="ctr"/>
            <a:r>
              <a:rPr lang="en-US" altLang="en-US" sz="2000" i="1">
                <a:solidFill>
                  <a:schemeClr val="bg1"/>
                </a:solidFill>
                <a:latin typeface="Tahoma" pitchFamily="34" charset="0"/>
              </a:rPr>
              <a:t>program atau kegiatan</a:t>
            </a:r>
          </a:p>
          <a:p>
            <a:pPr algn="ctr"/>
            <a:r>
              <a:rPr lang="en-US" altLang="en-US" sz="2000">
                <a:solidFill>
                  <a:schemeClr val="bg1"/>
                </a:solidFill>
                <a:latin typeface="Tahoma" pitchFamily="34" charset="0"/>
              </a:rPr>
              <a:t>menggunakan KPI</a:t>
            </a:r>
          </a:p>
        </p:txBody>
      </p:sp>
      <p:sp>
        <p:nvSpPr>
          <p:cNvPr id="4104" name="Rectangle 8"/>
          <p:cNvSpPr>
            <a:spLocks noChangeArrowheads="1"/>
          </p:cNvSpPr>
          <p:nvPr/>
        </p:nvSpPr>
        <p:spPr bwMode="auto">
          <a:xfrm>
            <a:off x="4343400" y="4267200"/>
            <a:ext cx="3810000" cy="990600"/>
          </a:xfrm>
          <a:prstGeom prst="rect">
            <a:avLst/>
          </a:prstGeom>
          <a:solidFill>
            <a:srgbClr val="92D050"/>
          </a:solidFill>
          <a:ln w="9525">
            <a:solidFill>
              <a:schemeClr val="tx1"/>
            </a:solidFill>
            <a:miter lim="800000"/>
            <a:headEnd/>
            <a:tailEnd/>
          </a:ln>
        </p:spPr>
        <p:txBody>
          <a:bodyPr wrap="none" anchor="ctr"/>
          <a:lstStyle/>
          <a:p>
            <a:pPr algn="ctr"/>
            <a:r>
              <a:rPr lang="en-US" altLang="en-US" sz="1800">
                <a:solidFill>
                  <a:schemeClr val="bg1"/>
                </a:solidFill>
                <a:latin typeface="Tahoma" pitchFamily="34" charset="0"/>
              </a:rPr>
              <a:t>Mengukur kinerja </a:t>
            </a:r>
            <a:r>
              <a:rPr lang="en-US" altLang="en-US" sz="1800" i="1">
                <a:solidFill>
                  <a:schemeClr val="bg1"/>
                </a:solidFill>
                <a:latin typeface="Tahoma" pitchFamily="34" charset="0"/>
              </a:rPr>
              <a:t>FUNGSI</a:t>
            </a:r>
          </a:p>
          <a:p>
            <a:pPr algn="ctr"/>
            <a:r>
              <a:rPr lang="en-US" altLang="en-US" sz="1800" i="1">
                <a:solidFill>
                  <a:schemeClr val="bg1"/>
                </a:solidFill>
                <a:latin typeface="Tahoma" pitchFamily="34" charset="0"/>
              </a:rPr>
              <a:t>secara komprehensif</a:t>
            </a:r>
          </a:p>
          <a:p>
            <a:pPr algn="ctr"/>
            <a:r>
              <a:rPr lang="en-US" altLang="en-US" sz="1800">
                <a:solidFill>
                  <a:schemeClr val="bg1"/>
                </a:solidFill>
                <a:latin typeface="Tahoma" pitchFamily="34" charset="0"/>
              </a:rPr>
              <a:t>menggunakan  KPI</a:t>
            </a:r>
          </a:p>
        </p:txBody>
      </p:sp>
      <p:sp>
        <p:nvSpPr>
          <p:cNvPr id="4105" name="AutoShape 9"/>
          <p:cNvSpPr>
            <a:spLocks noChangeArrowheads="1"/>
          </p:cNvSpPr>
          <p:nvPr/>
        </p:nvSpPr>
        <p:spPr bwMode="auto">
          <a:xfrm>
            <a:off x="990600" y="5638800"/>
            <a:ext cx="4038600" cy="1066800"/>
          </a:xfrm>
          <a:prstGeom prst="wedgeRoundRectCallout">
            <a:avLst>
              <a:gd name="adj1" fmla="val 44259"/>
              <a:gd name="adj2" fmla="val -88986"/>
              <a:gd name="adj3" fmla="val 16667"/>
            </a:avLst>
          </a:prstGeom>
          <a:solidFill>
            <a:srgbClr val="FF0000"/>
          </a:solidFill>
          <a:ln w="12700" cap="sq">
            <a:solidFill>
              <a:schemeClr val="tx1"/>
            </a:solidFill>
            <a:miter lim="800000"/>
            <a:headEnd type="none" w="sm" len="sm"/>
            <a:tailEnd type="none" w="sm" len="sm"/>
          </a:ln>
        </p:spPr>
        <p:txBody>
          <a:bodyPr/>
          <a:lstStyle/>
          <a:p>
            <a:pPr algn="ctr" eaLnBrk="0" hangingPunct="0"/>
            <a:r>
              <a:rPr lang="en-US" altLang="en-US" sz="1800">
                <a:solidFill>
                  <a:schemeClr val="bg1"/>
                </a:solidFill>
                <a:latin typeface="Tahoma" pitchFamily="34" charset="0"/>
              </a:rPr>
              <a:t>Metode ini yang dipilih</a:t>
            </a:r>
          </a:p>
          <a:p>
            <a:pPr algn="ctr" eaLnBrk="0" hangingPunct="0"/>
            <a:r>
              <a:rPr lang="en-US" altLang="en-US" sz="1800">
                <a:solidFill>
                  <a:schemeClr val="bg1"/>
                </a:solidFill>
                <a:latin typeface="Tahoma" pitchFamily="34" charset="0"/>
              </a:rPr>
              <a:t>Untuk mengukur kinerja instansi secara keseluruhan</a:t>
            </a:r>
          </a:p>
        </p:txBody>
      </p:sp>
      <p:sp>
        <p:nvSpPr>
          <p:cNvPr id="71690" name="AutoShape 10"/>
          <p:cNvSpPr>
            <a:spLocks noChangeArrowheads="1"/>
          </p:cNvSpPr>
          <p:nvPr/>
        </p:nvSpPr>
        <p:spPr bwMode="auto">
          <a:xfrm>
            <a:off x="609600" y="4419600"/>
            <a:ext cx="2590800" cy="723900"/>
          </a:xfrm>
          <a:prstGeom prst="roundRect">
            <a:avLst>
              <a:gd name="adj" fmla="val 16667"/>
            </a:avLst>
          </a:prstGeom>
          <a:gradFill rotWithShape="1">
            <a:gsLst>
              <a:gs pos="0">
                <a:srgbClr val="CC0066"/>
              </a:gs>
              <a:gs pos="50000">
                <a:srgbClr val="CC0066">
                  <a:gamma/>
                  <a:shade val="46275"/>
                  <a:invGamma/>
                </a:srgbClr>
              </a:gs>
              <a:gs pos="100000">
                <a:srgbClr val="CC0066"/>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CC0066"/>
            </a:extrusionClr>
          </a:sp3d>
        </p:spPr>
        <p:txBody>
          <a:bodyPr lIns="57607" tIns="28804" rIns="57607" bIns="28804" anchor="ctr">
            <a:flatTx/>
          </a:bodyPr>
          <a:lstStyle/>
          <a:p>
            <a:pPr algn="ctr">
              <a:defRPr/>
            </a:pPr>
            <a:r>
              <a:rPr lang="sv-SE">
                <a:solidFill>
                  <a:srgbClr val="FFFFFF"/>
                </a:solidFill>
                <a:effectLst>
                  <a:outerShdw blurRad="38100" dist="38100" dir="2700000" algn="tl">
                    <a:srgbClr val="000000"/>
                  </a:outerShdw>
                </a:effectLst>
                <a:latin typeface="Tahoma" pitchFamily="34" charset="0"/>
                <a:cs typeface="Arial" charset="0"/>
              </a:rPr>
              <a:t>B S C</a:t>
            </a:r>
            <a:r>
              <a:rPr lang="en-US" sz="2800">
                <a:solidFill>
                  <a:srgbClr val="E5FFFF"/>
                </a:solidFill>
                <a:effectLst>
                  <a:outerShdw blurRad="38100" dist="38100" dir="2700000" algn="tl">
                    <a:srgbClr val="000000"/>
                  </a:outerShdw>
                </a:effectLst>
                <a:latin typeface="Tahoma" pitchFamily="34" charset="0"/>
                <a:cs typeface="Arial" charset="0"/>
              </a:rPr>
              <a:t> </a:t>
            </a:r>
            <a:endParaRPr lang="en-US" sz="2800">
              <a:latin typeface="Tahoma" pitchFamily="34" charset="0"/>
              <a:cs typeface="Arial" charset="0"/>
            </a:endParaRPr>
          </a:p>
        </p:txBody>
      </p:sp>
      <p:sp>
        <p:nvSpPr>
          <p:cNvPr id="71691" name="AutoShape 11"/>
          <p:cNvSpPr>
            <a:spLocks noChangeArrowheads="1"/>
          </p:cNvSpPr>
          <p:nvPr/>
        </p:nvSpPr>
        <p:spPr bwMode="auto">
          <a:xfrm>
            <a:off x="609600" y="3200400"/>
            <a:ext cx="2362200" cy="723900"/>
          </a:xfrm>
          <a:prstGeom prst="roundRect">
            <a:avLst>
              <a:gd name="adj" fmla="val 16667"/>
            </a:avLst>
          </a:prstGeom>
          <a:gradFill rotWithShape="1">
            <a:gsLst>
              <a:gs pos="0">
                <a:srgbClr val="FF3300"/>
              </a:gs>
              <a:gs pos="50000">
                <a:srgbClr val="FF3300">
                  <a:gamma/>
                  <a:shade val="46275"/>
                  <a:invGamma/>
                </a:srgbClr>
              </a:gs>
              <a:gs pos="100000">
                <a:srgbClr val="FF3300"/>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FF3300"/>
            </a:extrusionClr>
          </a:sp3d>
        </p:spPr>
        <p:txBody>
          <a:bodyPr lIns="57607" tIns="28804" rIns="57607" bIns="28804" anchor="ctr">
            <a:flatTx/>
          </a:bodyPr>
          <a:lstStyle/>
          <a:p>
            <a:pPr algn="ctr">
              <a:defRPr/>
            </a:pPr>
            <a:r>
              <a:rPr lang="sv-SE">
                <a:solidFill>
                  <a:srgbClr val="FFFFFF"/>
                </a:solidFill>
                <a:effectLst>
                  <a:outerShdw blurRad="38100" dist="38100" dir="2700000" algn="tl">
                    <a:srgbClr val="000000"/>
                  </a:outerShdw>
                </a:effectLst>
                <a:latin typeface="Tahoma" pitchFamily="34" charset="0"/>
                <a:cs typeface="Arial" charset="0"/>
              </a:rPr>
              <a:t>I P M S</a:t>
            </a:r>
            <a:r>
              <a:rPr lang="en-US" sz="2800">
                <a:solidFill>
                  <a:srgbClr val="E5FFFF"/>
                </a:solidFill>
                <a:effectLst>
                  <a:outerShdw blurRad="38100" dist="38100" dir="2700000" algn="tl">
                    <a:srgbClr val="000000"/>
                  </a:outerShdw>
                </a:effectLst>
                <a:latin typeface="Tahoma" pitchFamily="34" charset="0"/>
                <a:cs typeface="Arial" charset="0"/>
              </a:rPr>
              <a:t> </a:t>
            </a:r>
            <a:endParaRPr lang="en-US" sz="2800">
              <a:latin typeface="Tahoma" pitchFamily="34" charset="0"/>
              <a:cs typeface="Arial" charset="0"/>
            </a:endParaRPr>
          </a:p>
        </p:txBody>
      </p:sp>
      <p:sp>
        <p:nvSpPr>
          <p:cNvPr id="71692" name="AutoShape 12"/>
          <p:cNvSpPr>
            <a:spLocks noChangeArrowheads="1"/>
          </p:cNvSpPr>
          <p:nvPr/>
        </p:nvSpPr>
        <p:spPr bwMode="auto">
          <a:xfrm>
            <a:off x="609600" y="1828800"/>
            <a:ext cx="2590800" cy="990600"/>
          </a:xfrm>
          <a:prstGeom prst="roundRect">
            <a:avLst>
              <a:gd name="adj" fmla="val 16667"/>
            </a:avLst>
          </a:prstGeom>
          <a:gradFill rotWithShape="1">
            <a:gsLst>
              <a:gs pos="0">
                <a:srgbClr val="00FFFF"/>
              </a:gs>
              <a:gs pos="50000">
                <a:srgbClr val="00FFFF">
                  <a:gamma/>
                  <a:shade val="46275"/>
                  <a:invGamma/>
                </a:srgbClr>
              </a:gs>
              <a:gs pos="100000">
                <a:srgbClr val="00FFFF"/>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p:spPr>
        <p:txBody>
          <a:bodyPr lIns="57607" tIns="28804" rIns="57607" bIns="28804" anchor="ctr">
            <a:flatTx/>
          </a:bodyPr>
          <a:lstStyle/>
          <a:p>
            <a:pPr algn="ctr">
              <a:defRPr/>
            </a:pPr>
            <a:r>
              <a:rPr lang="sv-SE">
                <a:solidFill>
                  <a:srgbClr val="FFFFFF"/>
                </a:solidFill>
                <a:effectLst>
                  <a:outerShdw blurRad="38100" dist="38100" dir="2700000" algn="tl">
                    <a:srgbClr val="000000"/>
                  </a:outerShdw>
                </a:effectLst>
                <a:latin typeface="Tahoma" pitchFamily="34" charset="0"/>
                <a:cs typeface="Arial" charset="0"/>
              </a:rPr>
              <a:t>PROGRAM</a:t>
            </a:r>
          </a:p>
          <a:p>
            <a:pPr algn="ctr">
              <a:defRPr/>
            </a:pPr>
            <a:r>
              <a:rPr lang="sv-SE">
                <a:solidFill>
                  <a:srgbClr val="FFFFFF"/>
                </a:solidFill>
                <a:effectLst>
                  <a:outerShdw blurRad="38100" dist="38100" dir="2700000" algn="tl">
                    <a:srgbClr val="000000"/>
                  </a:outerShdw>
                </a:effectLst>
                <a:latin typeface="Tahoma" pitchFamily="34" charset="0"/>
                <a:cs typeface="Arial" charset="0"/>
              </a:rPr>
              <a:t>LOGIC</a:t>
            </a:r>
            <a:r>
              <a:rPr lang="en-US" sz="2800">
                <a:solidFill>
                  <a:srgbClr val="E5FFFF"/>
                </a:solidFill>
                <a:effectLst>
                  <a:outerShdw blurRad="38100" dist="38100" dir="2700000" algn="tl">
                    <a:srgbClr val="000000"/>
                  </a:outerShdw>
                </a:effectLst>
                <a:latin typeface="Tahoma" pitchFamily="34" charset="0"/>
                <a:cs typeface="Arial" charset="0"/>
              </a:rPr>
              <a:t> </a:t>
            </a:r>
            <a:endParaRPr lang="en-US" sz="2800">
              <a:latin typeface="Tahoma" pitchFamily="34" charset="0"/>
              <a:cs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id-ID" altLang="en-US" sz="3600" smtClean="0">
                <a:latin typeface="Tahoma" pitchFamily="34" charset="0"/>
              </a:rPr>
              <a:t>1. </a:t>
            </a:r>
            <a:r>
              <a:rPr lang="en-US" altLang="en-US" sz="3600" smtClean="0">
                <a:latin typeface="Tahoma" pitchFamily="34" charset="0"/>
              </a:rPr>
              <a:t>Contoh Perspektif Stakeholders</a:t>
            </a:r>
          </a:p>
        </p:txBody>
      </p:sp>
      <p:sp>
        <p:nvSpPr>
          <p:cNvPr id="31747" name="Rectangle 3"/>
          <p:cNvSpPr>
            <a:spLocks noGrp="1" noChangeArrowheads="1"/>
          </p:cNvSpPr>
          <p:nvPr>
            <p:ph idx="1"/>
          </p:nvPr>
        </p:nvSpPr>
        <p:spPr>
          <a:xfrm>
            <a:off x="685800" y="1981200"/>
            <a:ext cx="7772400" cy="4572000"/>
          </a:xfrm>
        </p:spPr>
        <p:txBody>
          <a:bodyPr/>
          <a:lstStyle/>
          <a:p>
            <a:pPr algn="just" eaLnBrk="1" hangingPunct="1">
              <a:lnSpc>
                <a:spcPct val="90000"/>
              </a:lnSpc>
            </a:pPr>
            <a:r>
              <a:rPr lang="id-ID" altLang="en-US" sz="2400" smtClean="0">
                <a:latin typeface="Tahoma" pitchFamily="34" charset="0"/>
              </a:rPr>
              <a:t>Audit Operasional </a:t>
            </a:r>
            <a:r>
              <a:rPr lang="en-US" altLang="en-US" sz="2400" smtClean="0">
                <a:latin typeface="Tahoma" pitchFamily="34" charset="0"/>
              </a:rPr>
              <a:t>(</a:t>
            </a:r>
            <a:r>
              <a:rPr lang="id-ID" altLang="en-US" sz="2400" smtClean="0">
                <a:latin typeface="Tahoma" pitchFamily="34" charset="0"/>
              </a:rPr>
              <a:t>Instansi yang diaudit, Menteri, Presiden)</a:t>
            </a:r>
          </a:p>
          <a:p>
            <a:pPr algn="just" eaLnBrk="1" hangingPunct="1">
              <a:lnSpc>
                <a:spcPct val="90000"/>
              </a:lnSpc>
            </a:pPr>
            <a:r>
              <a:rPr lang="id-ID" altLang="en-US" sz="2400" smtClean="0">
                <a:latin typeface="Tahoma" pitchFamily="34" charset="0"/>
              </a:rPr>
              <a:t>Audit Proyek Bantuan Luar Negeri</a:t>
            </a:r>
            <a:r>
              <a:rPr lang="en-US" altLang="en-US" sz="2400" smtClean="0">
                <a:latin typeface="Tahoma" pitchFamily="34" charset="0"/>
              </a:rPr>
              <a:t> ( </a:t>
            </a:r>
            <a:r>
              <a:rPr lang="id-ID" altLang="en-US" sz="2400" smtClean="0">
                <a:latin typeface="Tahoma" pitchFamily="34" charset="0"/>
              </a:rPr>
              <a:t>Instansi,  Pemberi PinjamanLender)</a:t>
            </a:r>
            <a:r>
              <a:rPr lang="en-US" altLang="en-US" sz="2400" smtClean="0">
                <a:latin typeface="Tahoma" pitchFamily="34" charset="0"/>
              </a:rPr>
              <a:t> </a:t>
            </a:r>
          </a:p>
          <a:p>
            <a:pPr algn="just" eaLnBrk="1" hangingPunct="1">
              <a:lnSpc>
                <a:spcPct val="90000"/>
              </a:lnSpc>
            </a:pPr>
            <a:r>
              <a:rPr lang="id-ID" altLang="en-US" sz="2400" smtClean="0">
                <a:latin typeface="Tahoma" pitchFamily="34" charset="0"/>
              </a:rPr>
              <a:t>Pelatihan Tenaga Kerja </a:t>
            </a:r>
            <a:r>
              <a:rPr lang="en-US" altLang="en-US" sz="2400" smtClean="0">
                <a:latin typeface="Tahoma" pitchFamily="34" charset="0"/>
              </a:rPr>
              <a:t>(</a:t>
            </a:r>
            <a:r>
              <a:rPr lang="id-ID" altLang="en-US" sz="2400" smtClean="0">
                <a:latin typeface="Tahoma" pitchFamily="34" charset="0"/>
              </a:rPr>
              <a:t> Calon Tenaga Kerja, Instansi / Perusahaan yang membutuhkan TK)</a:t>
            </a:r>
            <a:endParaRPr lang="en-US" altLang="en-US" sz="2400" smtClean="0">
              <a:latin typeface="Tahoma" pitchFamily="34" charset="0"/>
            </a:endParaRPr>
          </a:p>
          <a:p>
            <a:pPr algn="just" eaLnBrk="1" hangingPunct="1">
              <a:lnSpc>
                <a:spcPct val="90000"/>
              </a:lnSpc>
            </a:pPr>
            <a:r>
              <a:rPr lang="id-ID" altLang="en-US" sz="2400" smtClean="0">
                <a:latin typeface="Tahoma" pitchFamily="34" charset="0"/>
              </a:rPr>
              <a:t>Pelayanan di Puskesmas </a:t>
            </a:r>
            <a:r>
              <a:rPr lang="en-US" altLang="en-US" sz="2400" smtClean="0">
                <a:latin typeface="Tahoma" pitchFamily="34" charset="0"/>
              </a:rPr>
              <a:t>(</a:t>
            </a:r>
            <a:r>
              <a:rPr lang="id-ID" altLang="en-US" sz="2400" smtClean="0">
                <a:latin typeface="Tahoma" pitchFamily="34" charset="0"/>
              </a:rPr>
              <a:t>masy yang berobat</a:t>
            </a:r>
            <a:r>
              <a:rPr lang="en-US" altLang="en-US" sz="2400" smtClean="0">
                <a:latin typeface="Tahoma" pitchFamily="34" charset="0"/>
              </a:rPr>
              <a:t>)</a:t>
            </a:r>
          </a:p>
          <a:p>
            <a:pPr algn="just" eaLnBrk="1" hangingPunct="1">
              <a:lnSpc>
                <a:spcPct val="90000"/>
              </a:lnSpc>
            </a:pPr>
            <a:r>
              <a:rPr lang="id-ID" altLang="en-US" sz="2400" smtClean="0">
                <a:latin typeface="Tahoma" pitchFamily="34" charset="0"/>
              </a:rPr>
              <a:t>Penyuluhan Pertanian </a:t>
            </a:r>
            <a:r>
              <a:rPr lang="en-US" altLang="en-US" sz="2400" smtClean="0">
                <a:latin typeface="Tahoma" pitchFamily="34" charset="0"/>
              </a:rPr>
              <a:t>( </a:t>
            </a:r>
            <a:r>
              <a:rPr lang="id-ID" altLang="en-US" sz="2400" smtClean="0">
                <a:latin typeface="Tahoma" pitchFamily="34" charset="0"/>
              </a:rPr>
              <a:t>masy petani </a:t>
            </a:r>
            <a:r>
              <a:rPr lang="en-US" altLang="en-US" sz="2400" smtClean="0">
                <a:latin typeface="Tahoma" pitchFamily="34" charset="0"/>
              </a:rPr>
              <a:t>)</a:t>
            </a:r>
            <a:endParaRPr lang="id-ID" altLang="en-US" sz="2400" smtClean="0">
              <a:latin typeface="Tahoma" pitchFamily="34" charset="0"/>
            </a:endParaRPr>
          </a:p>
          <a:p>
            <a:pPr algn="just" eaLnBrk="1" hangingPunct="1">
              <a:lnSpc>
                <a:spcPct val="90000"/>
              </a:lnSpc>
            </a:pPr>
            <a:r>
              <a:rPr lang="id-ID" altLang="en-US" sz="2400" smtClean="0">
                <a:latin typeface="Tahoma" pitchFamily="34" charset="0"/>
              </a:rPr>
              <a:t>Penelitian Pemancar TV di daerah terpencil (masyarakat desa terpencil/ Pemda setempat)</a:t>
            </a:r>
          </a:p>
          <a:p>
            <a:pPr algn="just" eaLnBrk="1" hangingPunct="1">
              <a:lnSpc>
                <a:spcPct val="90000"/>
              </a:lnSpc>
            </a:pPr>
            <a:r>
              <a:rPr lang="id-ID" altLang="en-US" sz="2400" smtClean="0">
                <a:latin typeface="Tahoma" pitchFamily="34" charset="0"/>
              </a:rPr>
              <a:t>P</a:t>
            </a:r>
            <a:r>
              <a:rPr lang="en-US" altLang="en-US" sz="2400" smtClean="0">
                <a:latin typeface="Tahoma" pitchFamily="34" charset="0"/>
              </a:rPr>
              <a:t>elaksanaan </a:t>
            </a:r>
            <a:r>
              <a:rPr lang="id-ID" altLang="en-US" sz="2400" smtClean="0">
                <a:latin typeface="Tahoma" pitchFamily="34" charset="0"/>
              </a:rPr>
              <a:t>pengelolaan dana </a:t>
            </a:r>
            <a:r>
              <a:rPr lang="en-US" altLang="en-US" sz="2400" smtClean="0">
                <a:latin typeface="Tahoma" pitchFamily="34" charset="0"/>
              </a:rPr>
              <a:t>BOS</a:t>
            </a:r>
            <a:r>
              <a:rPr lang="id-ID" altLang="en-US" sz="2400" smtClean="0">
                <a:latin typeface="Tahoma" pitchFamily="34" charset="0"/>
              </a:rPr>
              <a:t> (siswa sekolah/madrasah)</a:t>
            </a:r>
            <a:endParaRPr lang="en-US" altLang="en-US" sz="2400" smtClean="0">
              <a:latin typeface="Tahoma" pitchFamily="34" charset="0"/>
            </a:endParaRPr>
          </a:p>
          <a:p>
            <a:pPr eaLnBrk="1" hangingPunct="1">
              <a:lnSpc>
                <a:spcPct val="90000"/>
              </a:lnSpc>
            </a:pPr>
            <a:endParaRPr lang="en-US" altLang="en-US" sz="2400" smtClean="0">
              <a:latin typeface="Tahoma"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id-ID" altLang="en-US" sz="3600" smtClean="0">
                <a:latin typeface="Tahoma" pitchFamily="34" charset="0"/>
              </a:rPr>
              <a:t>2. </a:t>
            </a:r>
            <a:r>
              <a:rPr lang="en-US" altLang="en-US" sz="3600" smtClean="0">
                <a:latin typeface="Tahoma" pitchFamily="34" charset="0"/>
              </a:rPr>
              <a:t>Contoh Perspektif Stakeholders</a:t>
            </a:r>
          </a:p>
        </p:txBody>
      </p:sp>
      <p:sp>
        <p:nvSpPr>
          <p:cNvPr id="32771" name="Rectangle 3"/>
          <p:cNvSpPr>
            <a:spLocks noGrp="1" noChangeArrowheads="1"/>
          </p:cNvSpPr>
          <p:nvPr>
            <p:ph idx="1"/>
          </p:nvPr>
        </p:nvSpPr>
        <p:spPr/>
        <p:txBody>
          <a:bodyPr/>
          <a:lstStyle/>
          <a:p>
            <a:pPr algn="just" eaLnBrk="1" hangingPunct="1">
              <a:lnSpc>
                <a:spcPct val="90000"/>
              </a:lnSpc>
            </a:pPr>
            <a:r>
              <a:rPr lang="en-US" altLang="en-US" sz="2400" smtClean="0">
                <a:latin typeface="Tahoma" pitchFamily="34" charset="0"/>
              </a:rPr>
              <a:t>Pelayanan Ibadah Haji dan Umroh (masyarakat yang beribadah Haji dan Umroh).</a:t>
            </a:r>
          </a:p>
          <a:p>
            <a:pPr algn="just" eaLnBrk="1" hangingPunct="1">
              <a:lnSpc>
                <a:spcPct val="90000"/>
              </a:lnSpc>
            </a:pPr>
            <a:r>
              <a:rPr lang="en-US" altLang="en-US" sz="2400" smtClean="0">
                <a:latin typeface="Tahoma" pitchFamily="34" charset="0"/>
              </a:rPr>
              <a:t>Bantuan </a:t>
            </a:r>
            <a:r>
              <a:rPr lang="id-ID" altLang="en-US" sz="2400" smtClean="0">
                <a:latin typeface="Tahoma" pitchFamily="34" charset="0"/>
              </a:rPr>
              <a:t> Sosial </a:t>
            </a:r>
            <a:r>
              <a:rPr lang="en-US" altLang="en-US" sz="2400" smtClean="0">
                <a:latin typeface="Tahoma" pitchFamily="34" charset="0"/>
              </a:rPr>
              <a:t>(</a:t>
            </a:r>
            <a:r>
              <a:rPr lang="id-ID" altLang="en-US" sz="2400" smtClean="0">
                <a:latin typeface="Tahoma" pitchFamily="34" charset="0"/>
              </a:rPr>
              <a:t>Pondok Pesantren,</a:t>
            </a:r>
            <a:r>
              <a:rPr lang="en-US" altLang="en-US" sz="2400" smtClean="0">
                <a:latin typeface="Tahoma" pitchFamily="34" charset="0"/>
              </a:rPr>
              <a:t> Pasraman, tempat ibadah, siswa miskin, siswa berprestasi )</a:t>
            </a:r>
          </a:p>
          <a:p>
            <a:pPr algn="just" eaLnBrk="1" hangingPunct="1">
              <a:lnSpc>
                <a:spcPct val="90000"/>
              </a:lnSpc>
            </a:pPr>
            <a:r>
              <a:rPr lang="en-US" altLang="en-US" sz="2400" smtClean="0">
                <a:latin typeface="Tahoma" pitchFamily="34" charset="0"/>
              </a:rPr>
              <a:t>Pemberdayaan Wakaf Produktif (Nazhir</a:t>
            </a:r>
            <a:r>
              <a:rPr lang="id-ID" altLang="en-US" sz="2400" smtClean="0">
                <a:latin typeface="Tahoma" pitchFamily="34" charset="0"/>
              </a:rPr>
              <a:t> yang dibina</a:t>
            </a:r>
            <a:r>
              <a:rPr lang="en-US" altLang="en-US" sz="2400" smtClean="0">
                <a:latin typeface="Tahoma" pitchFamily="34" charset="0"/>
              </a:rPr>
              <a:t>, pengelol</a:t>
            </a:r>
            <a:r>
              <a:rPr lang="id-ID" altLang="en-US" sz="2400" smtClean="0">
                <a:latin typeface="Tahoma" pitchFamily="34" charset="0"/>
              </a:rPr>
              <a:t>a </a:t>
            </a:r>
            <a:r>
              <a:rPr lang="en-US" altLang="en-US" sz="2400" smtClean="0">
                <a:latin typeface="Tahoma" pitchFamily="34" charset="0"/>
              </a:rPr>
              <a:t> tanah wakaf)</a:t>
            </a:r>
            <a:endParaRPr lang="id-ID" altLang="en-US" sz="2400" smtClean="0">
              <a:latin typeface="Tahoma" pitchFamily="34" charset="0"/>
            </a:endParaRPr>
          </a:p>
          <a:p>
            <a:pPr algn="just" eaLnBrk="1" hangingPunct="1">
              <a:lnSpc>
                <a:spcPct val="90000"/>
              </a:lnSpc>
            </a:pPr>
            <a:r>
              <a:rPr lang="id-ID" altLang="en-US" sz="2400" smtClean="0">
                <a:latin typeface="Tahoma" pitchFamily="34" charset="0"/>
              </a:rPr>
              <a:t>Pembinaan Mental Agama (peserta bintal/ ormas) </a:t>
            </a:r>
            <a:endParaRPr lang="en-US" altLang="en-US" sz="2400" smtClean="0">
              <a:latin typeface="Tahoma" pitchFamily="34" charset="0"/>
            </a:endParaRPr>
          </a:p>
          <a:p>
            <a:pPr algn="just" eaLnBrk="1" hangingPunct="1">
              <a:lnSpc>
                <a:spcPct val="90000"/>
              </a:lnSpc>
            </a:pPr>
            <a:r>
              <a:rPr lang="en-US" altLang="en-US" sz="2400" smtClean="0">
                <a:latin typeface="Tahoma" pitchFamily="34" charset="0"/>
              </a:rPr>
              <a:t>Penyelenggaraan Pendidikan Agama (</a:t>
            </a:r>
            <a:r>
              <a:rPr lang="id-ID" altLang="en-US" sz="2400" smtClean="0">
                <a:latin typeface="Tahoma" pitchFamily="34" charset="0"/>
              </a:rPr>
              <a:t>peserta dari </a:t>
            </a:r>
            <a:r>
              <a:rPr lang="en-US" altLang="en-US" sz="2400" smtClean="0">
                <a:latin typeface="Tahoma" pitchFamily="34" charset="0"/>
              </a:rPr>
              <a:t>Madrasah</a:t>
            </a:r>
            <a:r>
              <a:rPr lang="id-ID" altLang="en-US" sz="2400" smtClean="0">
                <a:latin typeface="Tahoma" pitchFamily="34" charset="0"/>
              </a:rPr>
              <a:t>)</a:t>
            </a:r>
            <a:endParaRPr lang="en-US" altLang="en-US" sz="2400" smtClean="0">
              <a:latin typeface="Tahoma"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152400" y="609600"/>
            <a:ext cx="7772400" cy="1143000"/>
          </a:xfrm>
        </p:spPr>
        <p:txBody>
          <a:bodyPr/>
          <a:lstStyle/>
          <a:p>
            <a:pPr eaLnBrk="1" hangingPunct="1"/>
            <a:r>
              <a:rPr lang="en-US" altLang="en-US" sz="3600" b="1" smtClean="0">
                <a:latin typeface="Tahoma" pitchFamily="34" charset="0"/>
              </a:rPr>
              <a:t>Perspektif Internal Proses</a:t>
            </a:r>
          </a:p>
        </p:txBody>
      </p:sp>
      <p:sp>
        <p:nvSpPr>
          <p:cNvPr id="33795" name="Rectangle 3"/>
          <p:cNvSpPr>
            <a:spLocks noGrp="1" noChangeArrowheads="1"/>
          </p:cNvSpPr>
          <p:nvPr>
            <p:ph type="body" idx="4294967295"/>
          </p:nvPr>
        </p:nvSpPr>
        <p:spPr>
          <a:xfrm>
            <a:off x="0" y="1981200"/>
            <a:ext cx="7772400" cy="4114800"/>
          </a:xfrm>
        </p:spPr>
        <p:txBody>
          <a:bodyPr/>
          <a:lstStyle/>
          <a:p>
            <a:pPr algn="just" eaLnBrk="1" hangingPunct="1">
              <a:lnSpc>
                <a:spcPct val="90000"/>
              </a:lnSpc>
            </a:pPr>
            <a:r>
              <a:rPr lang="id-ID" altLang="en-US" sz="2400" smtClean="0"/>
              <a:t>Perspektif ini menekankan perlunya meningkatkan strategi internal, antara lain proses </a:t>
            </a:r>
            <a:r>
              <a:rPr lang="en-US" altLang="en-US" sz="2400" smtClean="0"/>
              <a:t>berjalannya</a:t>
            </a:r>
            <a:r>
              <a:rPr lang="id-ID" altLang="en-US" sz="2400" smtClean="0"/>
              <a:t> sistem dan prosedur </a:t>
            </a:r>
            <a:r>
              <a:rPr lang="en-US" altLang="en-US" sz="2400" smtClean="0"/>
              <a:t>administrasi dan keuangan</a:t>
            </a:r>
            <a:r>
              <a:rPr lang="id-ID" altLang="en-US" sz="2400" smtClean="0"/>
              <a:t>, perbaikan </a:t>
            </a:r>
            <a:r>
              <a:rPr lang="en-US" altLang="en-US" sz="2400" smtClean="0"/>
              <a:t>struktur organisasi, perencanaan, pencatatan, pelaporan, </a:t>
            </a:r>
            <a:r>
              <a:rPr lang="id-ID" altLang="en-US" sz="2400" smtClean="0"/>
              <a:t>pengambilan keputusan, komunikasi dengan pegawai, pengendalian biaya yang lebih baik, serta peningkatan metode dan teknologi yang digunakan untuk peningkatan pelayanan </a:t>
            </a:r>
            <a:r>
              <a:rPr lang="en-US" altLang="en-US" sz="2400" smtClean="0"/>
              <a:t>kepada </a:t>
            </a:r>
            <a:r>
              <a:rPr lang="id-ID" altLang="en-US" sz="2400" smtClean="0"/>
              <a:t>pelanggan.</a:t>
            </a:r>
          </a:p>
          <a:p>
            <a:pPr algn="just" eaLnBrk="1" hangingPunct="1">
              <a:lnSpc>
                <a:spcPct val="90000"/>
              </a:lnSpc>
            </a:pPr>
            <a:r>
              <a:rPr lang="id-ID" altLang="en-US" sz="2400" smtClean="0"/>
              <a:t>Proses internal adalah bagaimana mekanisme kerja yang  dapat memenuhi kepuasan dan harapan </a:t>
            </a:r>
            <a:r>
              <a:rPr lang="id-ID" altLang="en-US" sz="2400" b="1" i="1" smtClean="0"/>
              <a:t>stakeholder</a:t>
            </a:r>
            <a:r>
              <a:rPr lang="en-US" altLang="en-US" sz="2400" b="1" i="1" smtClean="0"/>
              <a:t>s (Adanya penyerderhanaan kerja/reformasi birokrasi)</a:t>
            </a:r>
            <a:r>
              <a:rPr lang="id-ID" altLang="en-US" sz="2400" b="1" smtClean="0"/>
              <a:t>.</a:t>
            </a:r>
            <a:r>
              <a:rPr lang="en-US" altLang="en-US" sz="2400" b="1" smtClean="0"/>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z="3600" smtClean="0">
                <a:latin typeface="Tahoma" pitchFamily="34" charset="0"/>
              </a:rPr>
              <a:t>Karakteristik Perspektif Internal Proses</a:t>
            </a:r>
          </a:p>
        </p:txBody>
      </p:sp>
      <p:sp>
        <p:nvSpPr>
          <p:cNvPr id="34819" name="Rectangle 3"/>
          <p:cNvSpPr>
            <a:spLocks noGrp="1" noChangeArrowheads="1"/>
          </p:cNvSpPr>
          <p:nvPr>
            <p:ph idx="1"/>
          </p:nvPr>
        </p:nvSpPr>
        <p:spPr/>
        <p:txBody>
          <a:bodyPr/>
          <a:lstStyle/>
          <a:p>
            <a:pPr eaLnBrk="1" hangingPunct="1">
              <a:buFontTx/>
              <a:buNone/>
            </a:pPr>
            <a:endParaRPr lang="en-US" altLang="en-US" sz="2400" smtClean="0">
              <a:latin typeface="Tahoma" pitchFamily="34" charset="0"/>
            </a:endParaRPr>
          </a:p>
          <a:p>
            <a:pPr algn="just" eaLnBrk="1" hangingPunct="1"/>
            <a:r>
              <a:rPr lang="en-US" altLang="en-US" sz="2400" smtClean="0">
                <a:latin typeface="Tahoma" pitchFamily="34" charset="0"/>
              </a:rPr>
              <a:t>Kegiatan dilaksanakan untuk kepentingan intern instansi</a:t>
            </a:r>
          </a:p>
          <a:p>
            <a:pPr algn="just" eaLnBrk="1" hangingPunct="1"/>
            <a:r>
              <a:rPr lang="en-US" altLang="en-US" sz="2400" smtClean="0">
                <a:latin typeface="Tahoma" pitchFamily="34" charset="0"/>
              </a:rPr>
              <a:t>Apabila kegiatan tidak terlaksana/ tidak sepenuhnya terlaksana, terdapat kelemahan dalam pelaksanaan sistem dan prosedur</a:t>
            </a:r>
          </a:p>
          <a:p>
            <a:pPr algn="just" eaLnBrk="1" hangingPunct="1"/>
            <a:r>
              <a:rPr lang="en-US" altLang="en-US" sz="2400" smtClean="0">
                <a:latin typeface="Tahoma" pitchFamily="34" charset="0"/>
              </a:rPr>
              <a:t>Mewakili capaian keberhasilan tugas dan fungsi instansi dari segi keandalan sistem dan prosedur</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304800"/>
            <a:ext cx="7772400" cy="1143000"/>
          </a:xfrm>
        </p:spPr>
        <p:txBody>
          <a:bodyPr/>
          <a:lstStyle/>
          <a:p>
            <a:pPr eaLnBrk="1" hangingPunct="1"/>
            <a:r>
              <a:rPr lang="en-US" altLang="en-US" sz="3600" smtClean="0">
                <a:latin typeface="Tahoma" pitchFamily="34" charset="0"/>
              </a:rPr>
              <a:t>Contoh Perspektif Internal Proses</a:t>
            </a:r>
          </a:p>
        </p:txBody>
      </p:sp>
      <p:sp>
        <p:nvSpPr>
          <p:cNvPr id="35843" name="Rectangle 3"/>
          <p:cNvSpPr>
            <a:spLocks noGrp="1" noChangeArrowheads="1"/>
          </p:cNvSpPr>
          <p:nvPr>
            <p:ph idx="1"/>
          </p:nvPr>
        </p:nvSpPr>
        <p:spPr>
          <a:xfrm>
            <a:off x="685800" y="1447800"/>
            <a:ext cx="7772400" cy="4114800"/>
          </a:xfrm>
        </p:spPr>
        <p:txBody>
          <a:bodyPr/>
          <a:lstStyle/>
          <a:p>
            <a:pPr algn="just" eaLnBrk="1" hangingPunct="1">
              <a:lnSpc>
                <a:spcPct val="90000"/>
              </a:lnSpc>
            </a:pPr>
            <a:r>
              <a:rPr lang="en-US" altLang="en-US" sz="2400" smtClean="0">
                <a:latin typeface="Tahoma" pitchFamily="34" charset="0"/>
              </a:rPr>
              <a:t>Penyelenggaraan Ibadah Haji dan Umroh (Pelatihan/ Bimbingan Petugas Haji dan Umroh, Bimbingan Manasik, Pelayanan transportasi, akomodasi dan Keamanan kepulangan).</a:t>
            </a:r>
          </a:p>
          <a:p>
            <a:pPr algn="just" eaLnBrk="1" hangingPunct="1">
              <a:lnSpc>
                <a:spcPct val="90000"/>
              </a:lnSpc>
            </a:pPr>
            <a:r>
              <a:rPr lang="en-US" altLang="en-US" sz="2400" smtClean="0">
                <a:latin typeface="Tahoma" pitchFamily="34" charset="0"/>
              </a:rPr>
              <a:t>Penyusunan Program dan Rencana Kerja (RKA-KL)</a:t>
            </a:r>
          </a:p>
          <a:p>
            <a:pPr algn="just" eaLnBrk="1" hangingPunct="1">
              <a:lnSpc>
                <a:spcPct val="90000"/>
              </a:lnSpc>
            </a:pPr>
            <a:r>
              <a:rPr lang="en-US" altLang="en-US" sz="2400" smtClean="0">
                <a:latin typeface="Tahoma" pitchFamily="34" charset="0"/>
              </a:rPr>
              <a:t>Pembangunan dan pemeliharaan gedung kantor Kanwil Kemenag /UIN.</a:t>
            </a:r>
          </a:p>
          <a:p>
            <a:pPr algn="just" eaLnBrk="1" hangingPunct="1">
              <a:lnSpc>
                <a:spcPct val="90000"/>
              </a:lnSpc>
            </a:pPr>
            <a:r>
              <a:rPr lang="en-US" altLang="en-US" sz="2400" smtClean="0">
                <a:latin typeface="Tahoma" pitchFamily="34" charset="0"/>
              </a:rPr>
              <a:t>Pengadaan sarana dan prasarana kantor Kanwil/UIN.</a:t>
            </a:r>
          </a:p>
          <a:p>
            <a:pPr algn="just" eaLnBrk="1" hangingPunct="1">
              <a:lnSpc>
                <a:spcPct val="90000"/>
              </a:lnSpc>
            </a:pPr>
            <a:r>
              <a:rPr lang="en-US" altLang="en-US" sz="2400" smtClean="0">
                <a:latin typeface="Tahoma" pitchFamily="34" charset="0"/>
              </a:rPr>
              <a:t>Pengembangan Perpustastakaan dan Lab. UIN.</a:t>
            </a:r>
          </a:p>
          <a:p>
            <a:pPr algn="just" eaLnBrk="1" hangingPunct="1">
              <a:lnSpc>
                <a:spcPct val="90000"/>
              </a:lnSpc>
            </a:pPr>
            <a:r>
              <a:rPr lang="en-US" altLang="en-US" sz="2400" smtClean="0">
                <a:latin typeface="Tahoma" pitchFamily="34" charset="0"/>
              </a:rPr>
              <a:t>Monitoring dan Evaluasi pelaksanaan BOS</a:t>
            </a:r>
            <a:r>
              <a:rPr lang="id-ID" altLang="en-US" sz="2400" smtClean="0">
                <a:latin typeface="Tahoma" pitchFamily="34" charset="0"/>
              </a:rPr>
              <a:t> (efisiensi dan efektivitas penggunaan dana BOS)</a:t>
            </a:r>
            <a:r>
              <a:rPr lang="en-US" altLang="en-US" sz="2400" smtClean="0">
                <a:latin typeface="Tahoma" pitchFamily="34" charset="0"/>
              </a:rPr>
              <a:t>.</a:t>
            </a:r>
          </a:p>
          <a:p>
            <a:pPr eaLnBrk="1" hangingPunct="1">
              <a:lnSpc>
                <a:spcPct val="90000"/>
              </a:lnSpc>
            </a:pPr>
            <a:endParaRPr lang="en-US" altLang="en-US" sz="2400" smtClean="0">
              <a:latin typeface="Tahoma"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0" y="609600"/>
            <a:ext cx="7772400" cy="1143000"/>
          </a:xfrm>
        </p:spPr>
        <p:txBody>
          <a:bodyPr/>
          <a:lstStyle/>
          <a:p>
            <a:pPr eaLnBrk="1" hangingPunct="1"/>
            <a:r>
              <a:rPr lang="en-US" altLang="en-US" sz="3200" b="1" smtClean="0">
                <a:latin typeface="Tahoma" pitchFamily="34" charset="0"/>
              </a:rPr>
              <a:t>Perspektif Pembelajaran dan Pertumbuhan</a:t>
            </a:r>
          </a:p>
        </p:txBody>
      </p:sp>
      <p:sp>
        <p:nvSpPr>
          <p:cNvPr id="36867" name="Rectangle 3"/>
          <p:cNvSpPr>
            <a:spLocks noGrp="1" noChangeArrowheads="1"/>
          </p:cNvSpPr>
          <p:nvPr>
            <p:ph type="body" idx="4294967295"/>
          </p:nvPr>
        </p:nvSpPr>
        <p:spPr>
          <a:xfrm>
            <a:off x="0" y="1981200"/>
            <a:ext cx="7772400" cy="4114800"/>
          </a:xfrm>
        </p:spPr>
        <p:txBody>
          <a:bodyPr/>
          <a:lstStyle/>
          <a:p>
            <a:pPr algn="just" eaLnBrk="1" hangingPunct="1">
              <a:lnSpc>
                <a:spcPct val="80000"/>
              </a:lnSpc>
            </a:pPr>
            <a:r>
              <a:rPr lang="id-ID" altLang="en-US" sz="2400" smtClean="0"/>
              <a:t>Perspektif ini menekankan  bagaimana meningkatkan kualitas SDM dengan mengembangkan   inovasi dan  pembelajaran  melalui  berbagai penelitian dan pengembangan, penggunaan teknologi baru serta peningkatan karir dan pelatihan.</a:t>
            </a:r>
            <a:endParaRPr lang="en-US" altLang="en-US" sz="2400" smtClean="0"/>
          </a:p>
          <a:p>
            <a:pPr algn="just" eaLnBrk="1" hangingPunct="1">
              <a:lnSpc>
                <a:spcPct val="80000"/>
              </a:lnSpc>
            </a:pPr>
            <a:endParaRPr lang="en-US" altLang="en-US" sz="2400" smtClean="0"/>
          </a:p>
          <a:p>
            <a:pPr algn="just" eaLnBrk="1" hangingPunct="1">
              <a:lnSpc>
                <a:spcPct val="80000"/>
              </a:lnSpc>
            </a:pPr>
            <a:r>
              <a:rPr lang="id-ID" altLang="en-US" sz="2400" smtClean="0"/>
              <a:t>Dalam proses ini diperlukan perubahan-perubahan yang mengarah kepada </a:t>
            </a:r>
            <a:r>
              <a:rPr lang="en-US" altLang="en-US" sz="2400" b="1" i="1" smtClean="0"/>
              <a:t>“</a:t>
            </a:r>
            <a:r>
              <a:rPr lang="id-ID" altLang="en-US" sz="2400" b="1" i="1" smtClean="0"/>
              <a:t>pemenuhan kebutuhan pelanggan</a:t>
            </a:r>
            <a:r>
              <a:rPr lang="en-US" altLang="en-US" sz="2400" b="1" i="1" smtClean="0"/>
              <a:t>”</a:t>
            </a:r>
            <a:r>
              <a:rPr lang="en-US" altLang="en-US" sz="2400" smtClean="0"/>
              <a:t> </a:t>
            </a:r>
            <a:r>
              <a:rPr lang="id-ID" altLang="en-US" sz="2400" smtClean="0"/>
              <a:t> dan kondisi ini akan tercapai apabila SDM memiliki kemampuan yang memadai</a:t>
            </a:r>
            <a:r>
              <a:rPr lang="en-US" altLang="en-US" sz="2400" smtClean="0"/>
              <a:t> dan </a:t>
            </a:r>
            <a:r>
              <a:rPr lang="id-ID" altLang="en-US" sz="2400" smtClean="0"/>
              <a:t> mempunyai motivasi yang kuat</a:t>
            </a:r>
            <a:r>
              <a:rPr lang="en-US" altLang="en-US" sz="2400" smtClean="0"/>
              <a:t> untuk meningkatkan kualitasnya.</a:t>
            </a:r>
          </a:p>
        </p:txBody>
      </p:sp>
      <p:pic>
        <p:nvPicPr>
          <p:cNvPr id="36868" name="Picture 4" descr="Copy of QURAN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5316538"/>
            <a:ext cx="2362200" cy="154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ltLang="en-US" sz="3600" smtClean="0">
                <a:latin typeface="Tahoma" pitchFamily="34" charset="0"/>
              </a:rPr>
              <a:t>Karakteristik Perspektif </a:t>
            </a:r>
            <a:br>
              <a:rPr lang="en-US" altLang="en-US" sz="3600" smtClean="0">
                <a:latin typeface="Tahoma" pitchFamily="34" charset="0"/>
              </a:rPr>
            </a:br>
            <a:r>
              <a:rPr lang="en-US" altLang="en-US" sz="3600" smtClean="0">
                <a:latin typeface="Tahoma" pitchFamily="34" charset="0"/>
              </a:rPr>
              <a:t>Pembelajaran dan Pertumbuhan</a:t>
            </a:r>
          </a:p>
        </p:txBody>
      </p:sp>
      <p:sp>
        <p:nvSpPr>
          <p:cNvPr id="37891" name="Rectangle 3"/>
          <p:cNvSpPr>
            <a:spLocks noGrp="1" noChangeArrowheads="1"/>
          </p:cNvSpPr>
          <p:nvPr>
            <p:ph idx="1"/>
          </p:nvPr>
        </p:nvSpPr>
        <p:spPr/>
        <p:txBody>
          <a:bodyPr/>
          <a:lstStyle/>
          <a:p>
            <a:pPr eaLnBrk="1" hangingPunct="1">
              <a:buFontTx/>
              <a:buNone/>
            </a:pPr>
            <a:endParaRPr lang="en-US" altLang="en-US" sz="2400" smtClean="0">
              <a:latin typeface="Tahoma" pitchFamily="34" charset="0"/>
            </a:endParaRPr>
          </a:p>
          <a:p>
            <a:pPr eaLnBrk="1" hangingPunct="1"/>
            <a:r>
              <a:rPr lang="en-US" altLang="en-US" sz="2400" smtClean="0">
                <a:latin typeface="Tahoma" pitchFamily="34" charset="0"/>
              </a:rPr>
              <a:t>Kegiatan bersifat meningkatkan kualitas SDM</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609600"/>
            <a:ext cx="7772400" cy="1752600"/>
          </a:xfrm>
        </p:spPr>
        <p:txBody>
          <a:bodyPr/>
          <a:lstStyle/>
          <a:p>
            <a:pPr eaLnBrk="1" hangingPunct="1"/>
            <a:r>
              <a:rPr lang="en-US" altLang="en-US" sz="3600" smtClean="0">
                <a:latin typeface="Tahoma" pitchFamily="34" charset="0"/>
              </a:rPr>
              <a:t>Contoh Perspektif </a:t>
            </a:r>
            <a:br>
              <a:rPr lang="en-US" altLang="en-US" sz="3600" smtClean="0">
                <a:latin typeface="Tahoma" pitchFamily="34" charset="0"/>
              </a:rPr>
            </a:br>
            <a:r>
              <a:rPr lang="en-US" altLang="en-US" sz="3600" smtClean="0">
                <a:latin typeface="Tahoma" pitchFamily="34" charset="0"/>
              </a:rPr>
              <a:t>Pembelajaran dan Pertumbuhan</a:t>
            </a:r>
          </a:p>
        </p:txBody>
      </p:sp>
      <p:sp>
        <p:nvSpPr>
          <p:cNvPr id="38915" name="Rectangle 3"/>
          <p:cNvSpPr>
            <a:spLocks noGrp="1" noChangeArrowheads="1"/>
          </p:cNvSpPr>
          <p:nvPr>
            <p:ph idx="1"/>
          </p:nvPr>
        </p:nvSpPr>
        <p:spPr>
          <a:xfrm>
            <a:off x="685800" y="2667000"/>
            <a:ext cx="7772400" cy="3429000"/>
          </a:xfrm>
        </p:spPr>
        <p:txBody>
          <a:bodyPr/>
          <a:lstStyle/>
          <a:p>
            <a:pPr algn="just" eaLnBrk="1" hangingPunct="1">
              <a:lnSpc>
                <a:spcPct val="90000"/>
              </a:lnSpc>
            </a:pPr>
            <a:r>
              <a:rPr lang="en-US" altLang="en-US" sz="2400" smtClean="0">
                <a:latin typeface="Tahoma" pitchFamily="34" charset="0"/>
              </a:rPr>
              <a:t>Pengembangan pendidikan Administrasi dan kepegawaian.</a:t>
            </a:r>
          </a:p>
          <a:p>
            <a:pPr algn="just" eaLnBrk="1" hangingPunct="1">
              <a:lnSpc>
                <a:spcPct val="90000"/>
              </a:lnSpc>
            </a:pPr>
            <a:r>
              <a:rPr lang="en-US" altLang="en-US" sz="2400" smtClean="0">
                <a:latin typeface="Tahoma" pitchFamily="34" charset="0"/>
              </a:rPr>
              <a:t>Sertifikasi JFA.</a:t>
            </a:r>
          </a:p>
          <a:p>
            <a:pPr algn="just" eaLnBrk="1" hangingPunct="1">
              <a:lnSpc>
                <a:spcPct val="90000"/>
              </a:lnSpc>
            </a:pPr>
            <a:r>
              <a:rPr lang="en-US" altLang="en-US" sz="2400" smtClean="0">
                <a:latin typeface="Tahoma" pitchFamily="34" charset="0"/>
              </a:rPr>
              <a:t>Sertifikasi tenaga pendidik.</a:t>
            </a:r>
          </a:p>
          <a:p>
            <a:pPr algn="just" eaLnBrk="1" hangingPunct="1">
              <a:lnSpc>
                <a:spcPct val="90000"/>
              </a:lnSpc>
            </a:pPr>
            <a:r>
              <a:rPr lang="en-US" altLang="en-US" sz="2400" smtClean="0">
                <a:latin typeface="Tahoma" pitchFamily="34" charset="0"/>
              </a:rPr>
              <a:t>Diklat-diklat Jabatan Struktural (Diklatpim IV, III dan II).</a:t>
            </a:r>
          </a:p>
          <a:p>
            <a:pPr algn="just" eaLnBrk="1" hangingPunct="1">
              <a:lnSpc>
                <a:spcPct val="90000"/>
              </a:lnSpc>
            </a:pPr>
            <a:r>
              <a:rPr lang="en-US" altLang="en-US" sz="2400" smtClean="0">
                <a:latin typeface="Tahoma" pitchFamily="34" charset="0"/>
              </a:rPr>
              <a:t>Workshop, orientasi, sosialisasi dan Seminar.</a:t>
            </a:r>
          </a:p>
          <a:p>
            <a:pPr eaLnBrk="1" hangingPunct="1">
              <a:lnSpc>
                <a:spcPct val="90000"/>
              </a:lnSpc>
            </a:pPr>
            <a:endParaRPr lang="en-US" altLang="en-US" sz="2400" smtClean="0">
              <a:latin typeface="Tahoma" pitchFamily="34" charset="0"/>
            </a:endParaRPr>
          </a:p>
          <a:p>
            <a:pPr eaLnBrk="1" hangingPunct="1">
              <a:lnSpc>
                <a:spcPct val="90000"/>
              </a:lnSpc>
              <a:buFontTx/>
              <a:buNone/>
            </a:pPr>
            <a:endParaRPr lang="en-US" altLang="en-US" sz="2400" smtClean="0">
              <a:latin typeface="Tahoma"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a:xfrm>
            <a:off x="0" y="609600"/>
            <a:ext cx="7772400" cy="1143000"/>
          </a:xfrm>
        </p:spPr>
        <p:txBody>
          <a:bodyPr/>
          <a:lstStyle/>
          <a:p>
            <a:pPr eaLnBrk="1" hangingPunct="1"/>
            <a:r>
              <a:rPr lang="en-US" altLang="en-US" sz="3200" b="1" smtClean="0">
                <a:latin typeface="Tahoma" pitchFamily="34" charset="0"/>
              </a:rPr>
              <a:t>Perspektif Keuangan</a:t>
            </a:r>
          </a:p>
        </p:txBody>
      </p:sp>
      <p:sp>
        <p:nvSpPr>
          <p:cNvPr id="39939" name="Rectangle 3"/>
          <p:cNvSpPr>
            <a:spLocks noGrp="1" noChangeArrowheads="1"/>
          </p:cNvSpPr>
          <p:nvPr>
            <p:ph type="body" idx="4294967295"/>
          </p:nvPr>
        </p:nvSpPr>
        <p:spPr>
          <a:xfrm>
            <a:off x="0" y="1981200"/>
            <a:ext cx="7772400" cy="4114800"/>
          </a:xfrm>
        </p:spPr>
        <p:txBody>
          <a:bodyPr/>
          <a:lstStyle/>
          <a:p>
            <a:pPr algn="just" eaLnBrk="1" hangingPunct="1">
              <a:lnSpc>
                <a:spcPct val="90000"/>
              </a:lnSpc>
            </a:pPr>
            <a:r>
              <a:rPr lang="id-ID" altLang="en-US" sz="2400" smtClean="0"/>
              <a:t>Perspektif finansial menekankan pentingnya bagaimana memuaskan </a:t>
            </a:r>
            <a:r>
              <a:rPr lang="id-ID" altLang="en-US" sz="2400" b="1" i="1" smtClean="0"/>
              <a:t>Stakeholder</a:t>
            </a:r>
            <a:r>
              <a:rPr lang="en-US" altLang="en-US" sz="2400" b="1" i="1" smtClean="0"/>
              <a:t>s</a:t>
            </a:r>
            <a:r>
              <a:rPr lang="id-ID" altLang="en-US" sz="2400" i="1" smtClean="0"/>
              <a:t> </a:t>
            </a:r>
            <a:r>
              <a:rPr lang="id-ID" altLang="en-US" sz="2400" smtClean="0"/>
              <a:t>dengan pengeluaran biaya yang efektif dan efisien.</a:t>
            </a:r>
            <a:endParaRPr lang="en-US" altLang="en-US" sz="2400" smtClean="0"/>
          </a:p>
          <a:p>
            <a:pPr algn="just" eaLnBrk="1" hangingPunct="1">
              <a:lnSpc>
                <a:spcPct val="90000"/>
              </a:lnSpc>
            </a:pPr>
            <a:r>
              <a:rPr lang="id-ID" altLang="en-US" sz="2400" smtClean="0"/>
              <a:t>Untuk instansi pemerintah yang sifatnya “tidak mencari laba”,  maka perspektif finansialnya berbeda dengan  perusahaan yang bersifat komersial. Untuk  mengukur KINERJA instansi pemerintah, pengukuran finansial hanya bersifat sebagai penunjang. </a:t>
            </a:r>
            <a:endParaRPr lang="en-US" altLang="en-US" sz="2400" smtClean="0"/>
          </a:p>
          <a:p>
            <a:pPr algn="just" eaLnBrk="1" hangingPunct="1">
              <a:lnSpc>
                <a:spcPct val="90000"/>
              </a:lnSpc>
            </a:pPr>
            <a:r>
              <a:rPr lang="en-US" altLang="en-US" sz="2400" smtClean="0"/>
              <a:t>Yang diukur adalah apakah </a:t>
            </a:r>
            <a:r>
              <a:rPr lang="en-US" altLang="en-US" sz="2400" b="1" i="1" smtClean="0"/>
              <a:t>biaya yang dikeluarkan</a:t>
            </a:r>
            <a:r>
              <a:rPr lang="en-US" altLang="en-US" sz="2400" smtClean="0"/>
              <a:t> telah sebanding dengan </a:t>
            </a:r>
            <a:r>
              <a:rPr lang="en-US" altLang="en-US" sz="2400" b="1" i="1" smtClean="0"/>
              <a:t>output/outcome</a:t>
            </a:r>
            <a:r>
              <a:rPr lang="en-US" altLang="en-US" sz="2400" smtClean="0"/>
              <a:t> yang dihasilkan.</a:t>
            </a:r>
            <a:endParaRPr lang="id-ID" altLang="en-US" sz="24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a:xfrm>
            <a:off x="0" y="304800"/>
            <a:ext cx="7772400" cy="1219200"/>
          </a:xfrm>
        </p:spPr>
        <p:txBody>
          <a:bodyPr/>
          <a:lstStyle/>
          <a:p>
            <a:pPr eaLnBrk="1" hangingPunct="1"/>
            <a:r>
              <a:rPr lang="en-US" altLang="en-US" sz="2800" b="1" smtClean="0">
                <a:latin typeface="Tahoma" pitchFamily="34" charset="0"/>
              </a:rPr>
              <a:t>TAHAPAN PENGUKURAN </a:t>
            </a:r>
            <a:r>
              <a:rPr lang="en-US" altLang="en-US" sz="2400" b="1" smtClean="0">
                <a:latin typeface="Tahoma" pitchFamily="34" charset="0"/>
              </a:rPr>
              <a:t>(1)</a:t>
            </a:r>
          </a:p>
        </p:txBody>
      </p:sp>
      <p:sp>
        <p:nvSpPr>
          <p:cNvPr id="40963" name="Rectangle 3"/>
          <p:cNvSpPr>
            <a:spLocks noGrp="1" noChangeArrowheads="1"/>
          </p:cNvSpPr>
          <p:nvPr>
            <p:ph type="body" idx="4294967295"/>
          </p:nvPr>
        </p:nvSpPr>
        <p:spPr>
          <a:xfrm>
            <a:off x="0" y="1143000"/>
            <a:ext cx="7772400" cy="5486400"/>
          </a:xfrm>
        </p:spPr>
        <p:txBody>
          <a:bodyPr/>
          <a:lstStyle/>
          <a:p>
            <a:pPr marL="2209800" lvl="4" indent="-381000" eaLnBrk="1" hangingPunct="1">
              <a:lnSpc>
                <a:spcPct val="90000"/>
              </a:lnSpc>
              <a:buFontTx/>
              <a:buChar char="•"/>
            </a:pPr>
            <a:endParaRPr lang="en-US" altLang="en-US" sz="2400" smtClean="0"/>
          </a:p>
          <a:p>
            <a:pPr marL="2209800" lvl="4" indent="-381000" algn="just" eaLnBrk="1" hangingPunct="1">
              <a:lnSpc>
                <a:spcPct val="90000"/>
              </a:lnSpc>
              <a:buFontTx/>
              <a:buAutoNum type="arabicPeriod"/>
            </a:pPr>
            <a:r>
              <a:rPr lang="en-US" altLang="en-US" sz="2400" smtClean="0"/>
              <a:t>Tetapkan periode anggaran yang akan diaudit .</a:t>
            </a:r>
          </a:p>
          <a:p>
            <a:pPr marL="2209800" lvl="4" indent="-381000" algn="just" eaLnBrk="1" hangingPunct="1">
              <a:lnSpc>
                <a:spcPct val="90000"/>
              </a:lnSpc>
              <a:buFontTx/>
              <a:buAutoNum type="arabicPeriod"/>
            </a:pPr>
            <a:r>
              <a:rPr lang="en-US" altLang="en-US" sz="2400" smtClean="0"/>
              <a:t>Dapatkan DIPA revisi terakhir</a:t>
            </a:r>
          </a:p>
          <a:p>
            <a:pPr marL="2209800" lvl="4" indent="-381000" algn="just" eaLnBrk="1" hangingPunct="1">
              <a:lnSpc>
                <a:spcPct val="90000"/>
              </a:lnSpc>
              <a:buFontTx/>
              <a:buAutoNum type="arabicPeriod"/>
            </a:pPr>
            <a:r>
              <a:rPr lang="en-US" altLang="en-US" sz="2400" smtClean="0"/>
              <a:t>Pilih kegiatan yang </a:t>
            </a:r>
            <a:r>
              <a:rPr lang="en-US" altLang="en-US" sz="2400" b="1" smtClean="0"/>
              <a:t>stratejik</a:t>
            </a:r>
            <a:r>
              <a:rPr lang="en-US" altLang="en-US" sz="2400" smtClean="0"/>
              <a:t> saja yang akan diukur</a:t>
            </a:r>
          </a:p>
          <a:p>
            <a:pPr marL="2209800" lvl="4" indent="-381000" algn="just" eaLnBrk="1" hangingPunct="1">
              <a:lnSpc>
                <a:spcPct val="90000"/>
              </a:lnSpc>
              <a:buFontTx/>
              <a:buAutoNum type="arabicPeriod"/>
            </a:pPr>
            <a:r>
              <a:rPr lang="en-US" altLang="en-US" sz="2400" smtClean="0"/>
              <a:t>Klasifikasikan kegiatan  kepada  4 perspektif BSC.</a:t>
            </a:r>
            <a:r>
              <a:rPr lang="id-ID" altLang="en-US" sz="2400" smtClean="0"/>
              <a:t> </a:t>
            </a:r>
            <a:endParaRPr lang="en-US" altLang="en-US" sz="2400" smtClean="0"/>
          </a:p>
          <a:p>
            <a:pPr marL="2209800" lvl="4" indent="-381000" algn="just" eaLnBrk="1" hangingPunct="1">
              <a:lnSpc>
                <a:spcPct val="90000"/>
              </a:lnSpc>
              <a:buFontTx/>
              <a:buAutoNum type="arabicPeriod"/>
            </a:pPr>
            <a:r>
              <a:rPr lang="id-ID" altLang="en-US" sz="2400" smtClean="0"/>
              <a:t>Beri </a:t>
            </a:r>
            <a:r>
              <a:rPr lang="id-ID" altLang="en-US" sz="2400" i="1" smtClean="0"/>
              <a:t>Score</a:t>
            </a:r>
            <a:r>
              <a:rPr lang="id-ID" altLang="en-US" sz="2400" smtClean="0"/>
              <a:t> pada masing-masing perspektif, dengan total </a:t>
            </a:r>
            <a:r>
              <a:rPr lang="id-ID" altLang="en-US" sz="2400" i="1" smtClean="0"/>
              <a:t>Score</a:t>
            </a:r>
            <a:r>
              <a:rPr lang="id-ID" altLang="en-US" sz="2400" smtClean="0"/>
              <a:t> sebesar 100%.</a:t>
            </a:r>
            <a:endParaRPr lang="en-US" altLang="en-US" sz="2400" smtClean="0"/>
          </a:p>
          <a:p>
            <a:pPr marL="2209800" lvl="4" indent="-381000" algn="just" eaLnBrk="1" hangingPunct="1">
              <a:lnSpc>
                <a:spcPct val="90000"/>
              </a:lnSpc>
              <a:buFontTx/>
              <a:buAutoNum type="arabicPeriod"/>
            </a:pPr>
            <a:r>
              <a:rPr lang="en-US" altLang="en-US" sz="2400" smtClean="0"/>
              <a:t>Pemberian </a:t>
            </a:r>
            <a:r>
              <a:rPr lang="en-US" altLang="en-US" sz="2400" i="1" smtClean="0"/>
              <a:t>Score</a:t>
            </a:r>
            <a:r>
              <a:rPr lang="en-US" altLang="en-US" sz="2400" smtClean="0"/>
              <a:t> diantaranya didasarkan kepada urgensi kegiatan, pengaruh kepada keberhasilan perspektif dan besarnya anggaran (faktor risiko).</a:t>
            </a:r>
            <a:endParaRPr lang="id-ID" altLang="en-US" sz="2400" smtClean="0"/>
          </a:p>
          <a:p>
            <a:pPr marL="609600" indent="-609600" eaLnBrk="1" hangingPunct="1">
              <a:lnSpc>
                <a:spcPct val="90000"/>
              </a:lnSpc>
              <a:buFontTx/>
              <a:buNone/>
            </a:pPr>
            <a:endParaRPr lang="en-US"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152400"/>
            <a:ext cx="7772400" cy="1143000"/>
          </a:xfrm>
        </p:spPr>
        <p:txBody>
          <a:bodyPr/>
          <a:lstStyle/>
          <a:p>
            <a:pPr eaLnBrk="1" hangingPunct="1"/>
            <a:r>
              <a:rPr lang="en-US" altLang="en-US" sz="3200" b="1" smtClean="0">
                <a:solidFill>
                  <a:schemeClr val="accent1"/>
                </a:solidFill>
                <a:latin typeface="Tahoma" pitchFamily="34" charset="0"/>
              </a:rPr>
              <a:t>AUDIT KINERJA </a:t>
            </a:r>
          </a:p>
        </p:txBody>
      </p:sp>
      <p:sp>
        <p:nvSpPr>
          <p:cNvPr id="83971" name="Rectangle 3"/>
          <p:cNvSpPr>
            <a:spLocks noGrp="1" noChangeArrowheads="1"/>
          </p:cNvSpPr>
          <p:nvPr>
            <p:ph idx="1"/>
          </p:nvPr>
        </p:nvSpPr>
        <p:spPr>
          <a:xfrm>
            <a:off x="685800" y="1447800"/>
            <a:ext cx="7772400" cy="4876800"/>
          </a:xfrm>
        </p:spPr>
        <p:txBody>
          <a:bodyPr rtlCol="0">
            <a:normAutofit/>
          </a:bodyPr>
          <a:lstStyle/>
          <a:p>
            <a:pPr eaLnBrk="1" fontAlgn="auto" hangingPunct="1">
              <a:spcAft>
                <a:spcPts val="0"/>
              </a:spcAft>
              <a:buFontTx/>
              <a:buBlip>
                <a:blip r:embed="rId2"/>
              </a:buBlip>
              <a:defRPr/>
            </a:pPr>
            <a:r>
              <a:rPr lang="en-US" sz="2400" b="1" dirty="0" smtClean="0">
                <a:latin typeface="Tahoma" pitchFamily="34" charset="0"/>
              </a:rPr>
              <a:t>PENGERTIAN</a:t>
            </a:r>
          </a:p>
          <a:p>
            <a:pPr eaLnBrk="1" fontAlgn="auto" hangingPunct="1">
              <a:spcAft>
                <a:spcPts val="0"/>
              </a:spcAft>
              <a:buFontTx/>
              <a:buBlip>
                <a:blip r:embed="rId2"/>
              </a:buBlip>
              <a:defRPr/>
            </a:pPr>
            <a:endParaRPr lang="en-US" sz="2400" b="1" dirty="0" smtClean="0">
              <a:latin typeface="Tahoma" pitchFamily="34" charset="0"/>
            </a:endParaRPr>
          </a:p>
          <a:p>
            <a:pPr eaLnBrk="1" fontAlgn="auto" hangingPunct="1">
              <a:spcAft>
                <a:spcPts val="0"/>
              </a:spcAft>
              <a:buFontTx/>
              <a:buBlip>
                <a:blip r:embed="rId2"/>
              </a:buBlip>
              <a:defRPr/>
            </a:pPr>
            <a:r>
              <a:rPr lang="en-US" sz="2400" b="1" dirty="0" smtClean="0">
                <a:latin typeface="Tahoma" pitchFamily="34" charset="0"/>
              </a:rPr>
              <a:t>TUJUAN  AUDIT</a:t>
            </a:r>
          </a:p>
          <a:p>
            <a:pPr eaLnBrk="1" fontAlgn="auto" hangingPunct="1">
              <a:spcAft>
                <a:spcPts val="0"/>
              </a:spcAft>
              <a:buFontTx/>
              <a:buNone/>
              <a:defRPr/>
            </a:pPr>
            <a:endParaRPr lang="en-US" sz="2400" b="1" dirty="0" smtClean="0">
              <a:latin typeface="Tahoma" pitchFamily="34" charset="0"/>
            </a:endParaRPr>
          </a:p>
          <a:p>
            <a:pPr eaLnBrk="1" fontAlgn="auto" hangingPunct="1">
              <a:spcAft>
                <a:spcPts val="0"/>
              </a:spcAft>
              <a:buFontTx/>
              <a:buBlip>
                <a:blip r:embed="rId2"/>
              </a:buBlip>
              <a:defRPr/>
            </a:pPr>
            <a:r>
              <a:rPr lang="en-US" sz="2400" b="1" dirty="0" smtClean="0">
                <a:latin typeface="Tahoma" pitchFamily="34" charset="0"/>
              </a:rPr>
              <a:t>SASARAN AUDIT</a:t>
            </a:r>
          </a:p>
          <a:p>
            <a:pPr eaLnBrk="1" fontAlgn="auto" hangingPunct="1">
              <a:spcAft>
                <a:spcPts val="0"/>
              </a:spcAft>
              <a:buFontTx/>
              <a:buNone/>
              <a:defRPr/>
            </a:pPr>
            <a:endParaRPr lang="en-US" sz="2400" b="1" dirty="0" smtClean="0">
              <a:latin typeface="Tahoma" pitchFamily="34" charset="0"/>
            </a:endParaRPr>
          </a:p>
          <a:p>
            <a:pPr eaLnBrk="1" fontAlgn="auto" hangingPunct="1">
              <a:spcAft>
                <a:spcPts val="0"/>
              </a:spcAft>
              <a:buFontTx/>
              <a:buBlip>
                <a:blip r:embed="rId2"/>
              </a:buBlip>
              <a:defRPr/>
            </a:pPr>
            <a:r>
              <a:rPr lang="en-US" sz="2400" b="1" dirty="0" smtClean="0">
                <a:latin typeface="Tahoma" pitchFamily="34" charset="0"/>
              </a:rPr>
              <a:t>PERIODE AUDIT</a:t>
            </a:r>
          </a:p>
          <a:p>
            <a:pPr eaLnBrk="1" fontAlgn="auto" hangingPunct="1">
              <a:spcAft>
                <a:spcPts val="0"/>
              </a:spcAft>
              <a:buFontTx/>
              <a:buNone/>
              <a:defRPr/>
            </a:pPr>
            <a:endParaRPr lang="en-US" sz="2400" b="1" dirty="0" smtClean="0">
              <a:latin typeface="Tahoma" pitchFamily="34" charset="0"/>
            </a:endParaRPr>
          </a:p>
          <a:p>
            <a:pPr eaLnBrk="1" fontAlgn="auto" hangingPunct="1">
              <a:spcAft>
                <a:spcPts val="0"/>
              </a:spcAft>
              <a:buFontTx/>
              <a:buBlip>
                <a:blip r:embed="rId2"/>
              </a:buBlip>
              <a:defRPr/>
            </a:pPr>
            <a:r>
              <a:rPr lang="en-US" sz="2400" b="1" dirty="0" smtClean="0">
                <a:latin typeface="Tahoma" pitchFamily="34" charset="0"/>
              </a:rPr>
              <a:t>METODOLOGI AUDIT</a:t>
            </a:r>
          </a:p>
          <a:p>
            <a:pPr marL="0" indent="0" eaLnBrk="1" fontAlgn="auto" hangingPunct="1">
              <a:spcAft>
                <a:spcPts val="0"/>
              </a:spcAft>
              <a:buFontTx/>
              <a:buNone/>
              <a:defRPr/>
            </a:pPr>
            <a:endParaRPr lang="en-US" sz="2400" b="1" dirty="0" smtClean="0">
              <a:latin typeface="Tahoma" pitchFamily="34" charset="0"/>
            </a:endParaRPr>
          </a:p>
          <a:p>
            <a:pPr eaLnBrk="1" fontAlgn="auto" hangingPunct="1">
              <a:spcAft>
                <a:spcPts val="0"/>
              </a:spcAft>
              <a:buFontTx/>
              <a:buBlip>
                <a:blip r:embed="rId2"/>
              </a:buBlip>
              <a:defRPr/>
            </a:pPr>
            <a:r>
              <a:rPr lang="en-US" sz="2400" b="1" dirty="0" smtClean="0">
                <a:latin typeface="Tahoma" pitchFamily="34" charset="0"/>
              </a:rPr>
              <a:t>TAHAPAN AUDIT </a:t>
            </a:r>
          </a:p>
          <a:p>
            <a:pPr eaLnBrk="1" fontAlgn="auto" hangingPunct="1">
              <a:spcAft>
                <a:spcPts val="0"/>
              </a:spcAft>
              <a:buFontTx/>
              <a:buBlip>
                <a:blip r:embed="rId2"/>
              </a:buBlip>
              <a:defRPr/>
            </a:pPr>
            <a:endParaRPr lang="en-US" sz="2400" b="1" dirty="0" smtClean="0">
              <a:latin typeface="Tahoma"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0" y="609600"/>
            <a:ext cx="7772400" cy="1143000"/>
          </a:xfrm>
        </p:spPr>
        <p:txBody>
          <a:bodyPr/>
          <a:lstStyle/>
          <a:p>
            <a:pPr eaLnBrk="1" hangingPunct="1"/>
            <a:r>
              <a:rPr lang="en-US" altLang="en-US" sz="2800" b="1" smtClean="0">
                <a:latin typeface="Tahoma" pitchFamily="34" charset="0"/>
              </a:rPr>
              <a:t>TAHAPAN PENGUKURAN (2)</a:t>
            </a:r>
          </a:p>
        </p:txBody>
      </p:sp>
      <p:sp>
        <p:nvSpPr>
          <p:cNvPr id="41987" name="Rectangle 3"/>
          <p:cNvSpPr>
            <a:spLocks noGrp="1" noChangeArrowheads="1"/>
          </p:cNvSpPr>
          <p:nvPr>
            <p:ph type="body" idx="4294967295"/>
          </p:nvPr>
        </p:nvSpPr>
        <p:spPr>
          <a:xfrm>
            <a:off x="0" y="1981200"/>
            <a:ext cx="7772400" cy="4114800"/>
          </a:xfrm>
        </p:spPr>
        <p:txBody>
          <a:bodyPr/>
          <a:lstStyle/>
          <a:p>
            <a:pPr marL="2209800" lvl="4" indent="-381000" algn="just" eaLnBrk="1" hangingPunct="1">
              <a:buFontTx/>
              <a:buAutoNum type="arabicPeriod" startAt="7"/>
            </a:pPr>
            <a:r>
              <a:rPr lang="id-ID" altLang="en-US" sz="2400" b="1" smtClean="0"/>
              <a:t>Tetapkan Indikator Kinerja (KPI)</a:t>
            </a:r>
            <a:r>
              <a:rPr lang="en-US" altLang="en-US" sz="2400" b="1" smtClean="0"/>
              <a:t> </a:t>
            </a:r>
          </a:p>
          <a:p>
            <a:pPr marL="2209800" lvl="4" indent="-381000" algn="just" eaLnBrk="1" hangingPunct="1">
              <a:buFontTx/>
              <a:buAutoNum type="arabicPeriod" startAt="7"/>
            </a:pPr>
            <a:r>
              <a:rPr lang="id-ID" altLang="en-US" sz="2400" b="1" smtClean="0"/>
              <a:t>Beri bobot pada Indikator Kinerja sesuai dengan ranking kepentingan atau kedekatan kepada  capaian keberhasilan tujuan organisasi.</a:t>
            </a:r>
            <a:endParaRPr lang="en-US" altLang="en-US" sz="2400" b="1" smtClean="0"/>
          </a:p>
          <a:p>
            <a:pPr marL="2209800" lvl="4" indent="-381000" algn="just" eaLnBrk="1" hangingPunct="1">
              <a:buFontTx/>
              <a:buAutoNum type="arabicPeriod" startAt="7"/>
            </a:pPr>
            <a:r>
              <a:rPr lang="en-US" altLang="en-US" sz="2400" b="1" smtClean="0"/>
              <a:t>Rumuskan formula KPI</a:t>
            </a:r>
            <a:endParaRPr lang="id-ID" altLang="en-US" sz="2400" b="1" smtClean="0"/>
          </a:p>
          <a:p>
            <a:pPr marL="2209800" lvl="4" indent="-381000" algn="just" eaLnBrk="1" hangingPunct="1">
              <a:buFontTx/>
              <a:buAutoNum type="arabicPeriod" startAt="7"/>
            </a:pPr>
            <a:r>
              <a:rPr lang="id-ID" altLang="en-US" sz="2400" b="1" smtClean="0"/>
              <a:t>Pada akhir pengukuran, lakukan perhitungan hasil akhir perspektif </a:t>
            </a:r>
            <a:r>
              <a:rPr lang="en-US" altLang="en-US" sz="2400" b="1" smtClean="0"/>
              <a:t>yaitu</a:t>
            </a:r>
            <a:r>
              <a:rPr lang="id-ID" altLang="en-US" sz="2400" b="1" smtClean="0"/>
              <a:t> total masing-masing perspektif</a:t>
            </a:r>
            <a:r>
              <a:rPr lang="en-US" altLang="en-US" sz="2400" b="1" smtClean="0"/>
              <a:t>, apabila tercapai seluruhnya nilainya</a:t>
            </a:r>
            <a:r>
              <a:rPr lang="en-US" altLang="en-US" sz="2800" b="1" smtClean="0"/>
              <a:t> 100</a:t>
            </a:r>
            <a:r>
              <a:rPr lang="en-US" altLang="en-US" sz="2400" b="1" smtClean="0"/>
              <a:t>.</a:t>
            </a:r>
          </a:p>
          <a:p>
            <a:pPr marL="609600" indent="-609600" eaLnBrk="1" hangingPunct="1">
              <a:buFontTx/>
              <a:buNone/>
            </a:pPr>
            <a:endParaRPr lang="en-US" altLang="en-US" sz="2400" b="1" smtClean="0"/>
          </a:p>
        </p:txBody>
      </p:sp>
      <p:sp>
        <p:nvSpPr>
          <p:cNvPr id="41988" name="AutoShape 4"/>
          <p:cNvSpPr>
            <a:spLocks noChangeArrowheads="1"/>
          </p:cNvSpPr>
          <p:nvPr/>
        </p:nvSpPr>
        <p:spPr bwMode="auto">
          <a:xfrm>
            <a:off x="381000" y="2819400"/>
            <a:ext cx="1828800" cy="2971800"/>
          </a:xfrm>
          <a:prstGeom prst="wedgeRoundRectCallout">
            <a:avLst>
              <a:gd name="adj1" fmla="val 71440"/>
              <a:gd name="adj2" fmla="val -8065"/>
              <a:gd name="adj3" fmla="val 16667"/>
            </a:avLst>
          </a:prstGeom>
          <a:solidFill>
            <a:srgbClr val="CC3399"/>
          </a:solidFill>
          <a:ln w="12700" cap="sq">
            <a:solidFill>
              <a:schemeClr val="tx1"/>
            </a:solidFill>
            <a:miter lim="800000"/>
            <a:headEnd type="none" w="sm" len="sm"/>
            <a:tailEnd type="none" w="sm" len="sm"/>
          </a:ln>
        </p:spPr>
        <p:txBody>
          <a:bodyPr/>
          <a:lstStyle/>
          <a:p>
            <a:pPr algn="ctr" eaLnBrk="0" hangingPunct="0"/>
            <a:r>
              <a:rPr lang="en-US" altLang="en-US" sz="1800">
                <a:latin typeface="Tahoma" pitchFamily="34" charset="0"/>
              </a:rPr>
              <a:t>Formula:</a:t>
            </a:r>
          </a:p>
          <a:p>
            <a:pPr algn="ctr" eaLnBrk="0" hangingPunct="0"/>
            <a:endParaRPr lang="en-US" altLang="en-US" sz="1800">
              <a:latin typeface="Tahoma" pitchFamily="34" charset="0"/>
            </a:endParaRPr>
          </a:p>
          <a:p>
            <a:pPr algn="ctr" eaLnBrk="0" hangingPunct="0"/>
            <a:r>
              <a:rPr lang="en-US" altLang="en-US" sz="1800">
                <a:latin typeface="Tahoma" pitchFamily="34" charset="0"/>
              </a:rPr>
              <a:t>Realisasi</a:t>
            </a:r>
          </a:p>
          <a:p>
            <a:pPr algn="ctr" eaLnBrk="0" hangingPunct="0"/>
            <a:r>
              <a:rPr lang="en-US" altLang="en-US" sz="1800" u="sng">
                <a:latin typeface="Tahoma" pitchFamily="34" charset="0"/>
              </a:rPr>
              <a:t>kegiatan</a:t>
            </a:r>
          </a:p>
          <a:p>
            <a:pPr algn="ctr" eaLnBrk="0" hangingPunct="0"/>
            <a:endParaRPr lang="en-US" altLang="en-US" sz="1800" u="sng">
              <a:latin typeface="Tahoma" pitchFamily="34" charset="0"/>
            </a:endParaRPr>
          </a:p>
          <a:p>
            <a:pPr algn="ctr" eaLnBrk="0" hangingPunct="0"/>
            <a:r>
              <a:rPr lang="en-US" altLang="en-US" sz="1800">
                <a:latin typeface="Tahoma" pitchFamily="34" charset="0"/>
              </a:rPr>
              <a:t>Rencana kegiatan</a:t>
            </a:r>
          </a:p>
          <a:p>
            <a:pPr algn="ctr" eaLnBrk="0" hangingPunct="0"/>
            <a:r>
              <a:rPr lang="en-US" altLang="en-US" sz="1800">
                <a:latin typeface="Tahoma" pitchFamily="34" charset="0"/>
              </a:rPr>
              <a:t>X</a:t>
            </a:r>
          </a:p>
          <a:p>
            <a:pPr algn="ctr" eaLnBrk="0" hangingPunct="0"/>
            <a:r>
              <a:rPr lang="en-US" altLang="en-US" sz="1800">
                <a:latin typeface="Tahoma" pitchFamily="34" charset="0"/>
              </a:rPr>
              <a:t>Bobot KPI</a:t>
            </a:r>
          </a:p>
          <a:p>
            <a:pPr algn="ctr" eaLnBrk="0" hangingPunct="0"/>
            <a:endParaRPr lang="en-US" altLang="en-US" sz="1800">
              <a:solidFill>
                <a:schemeClr val="bg1"/>
              </a:solidFill>
              <a:latin typeface="Tahoma"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85800" y="381000"/>
            <a:ext cx="7772400" cy="990600"/>
          </a:xfrm>
        </p:spPr>
        <p:txBody>
          <a:bodyPr/>
          <a:lstStyle/>
          <a:p>
            <a:pPr marL="342900" indent="-342900" eaLnBrk="1" hangingPunct="1">
              <a:lnSpc>
                <a:spcPct val="90000"/>
              </a:lnSpc>
            </a:pPr>
            <a:r>
              <a:rPr lang="en-US" altLang="en-US" sz="2800" smtClean="0">
                <a:latin typeface="Arial" charset="0"/>
                <a:cs typeface="Arial" charset="0"/>
              </a:rPr>
              <a:t>CARA MEMILIH KEGIATAN YANG </a:t>
            </a:r>
            <a:r>
              <a:rPr lang="en-US" altLang="en-US" sz="2800" b="1" smtClean="0">
                <a:latin typeface="Arial" charset="0"/>
                <a:cs typeface="Arial" charset="0"/>
              </a:rPr>
              <a:t>STRATEJIK</a:t>
            </a:r>
            <a:r>
              <a:rPr lang="en-US" altLang="en-US" sz="2800" smtClean="0">
                <a:latin typeface="Arial" charset="0"/>
                <a:cs typeface="Arial" charset="0"/>
              </a:rPr>
              <a:t> YANG AKAN DIUKUR</a:t>
            </a:r>
          </a:p>
        </p:txBody>
      </p:sp>
      <p:graphicFrame>
        <p:nvGraphicFramePr>
          <p:cNvPr id="4" name="Content Placeholder 3"/>
          <p:cNvGraphicFramePr>
            <a:graphicFrameLocks noGrp="1"/>
          </p:cNvGraphicFramePr>
          <p:nvPr>
            <p:ph idx="1"/>
          </p:nvPr>
        </p:nvGraphicFramePr>
        <p:xfrm>
          <a:off x="304800" y="1600200"/>
          <a:ext cx="8610600" cy="3764089"/>
        </p:xfrm>
        <a:graphic>
          <a:graphicData uri="http://schemas.openxmlformats.org/drawingml/2006/table">
            <a:tbl>
              <a:tblPr/>
              <a:tblGrid>
                <a:gridCol w="939338"/>
                <a:gridCol w="7671262"/>
              </a:tblGrid>
              <a:tr h="68563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1" i="0" u="none" strike="noStrike" cap="none" normalizeH="0" baseline="0" dirty="0" smtClean="0">
                          <a:ln>
                            <a:noFill/>
                          </a:ln>
                          <a:solidFill>
                            <a:srgbClr val="FFFFFF"/>
                          </a:solidFill>
                          <a:effectLst/>
                          <a:latin typeface="Arial" charset="0"/>
                          <a:cs typeface="Arial" charset="0"/>
                        </a:rPr>
                        <a:t>NO</a:t>
                      </a:r>
                    </a:p>
                  </a:txBody>
                  <a:tcPr marT="45709" marB="4570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FFFFFF"/>
                          </a:solidFill>
                          <a:effectLst/>
                          <a:latin typeface="Arial" charset="0"/>
                          <a:cs typeface="Arial" charset="0"/>
                        </a:rPr>
                        <a:t>HAL-HAL YANG DIPERHATIKAN</a:t>
                      </a:r>
                      <a:endParaRPr kumimoji="0" lang="id-ID" sz="3200" b="1" i="0" u="none" strike="noStrike" cap="none" normalizeH="0" baseline="0" dirty="0" smtClean="0">
                        <a:ln>
                          <a:noFill/>
                        </a:ln>
                        <a:solidFill>
                          <a:srgbClr val="FFFFFF"/>
                        </a:solidFill>
                        <a:effectLst/>
                        <a:latin typeface="Arial" charset="0"/>
                        <a:cs typeface="Arial" charset="0"/>
                      </a:endParaRPr>
                    </a:p>
                  </a:txBody>
                  <a:tcPr marT="45709" marB="4570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07833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rgbClr val="000000"/>
                          </a:solidFill>
                          <a:effectLst/>
                          <a:latin typeface="Arial" charset="0"/>
                          <a:cs typeface="Arial" charset="0"/>
                        </a:rPr>
                        <a:t>1</a:t>
                      </a:r>
                    </a:p>
                    <a:p>
                      <a:pPr marL="0" marR="0" lvl="0" indent="0" algn="ctr"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rgbClr val="000000"/>
                          </a:solidFill>
                          <a:effectLst/>
                          <a:latin typeface="Arial" charset="0"/>
                          <a:cs typeface="Arial" charset="0"/>
                        </a:rPr>
                        <a:t>2</a:t>
                      </a:r>
                    </a:p>
                    <a:p>
                      <a:pPr marL="0" marR="0" lvl="0" indent="0" algn="ctr"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rgbClr val="000000"/>
                          </a:solidFill>
                          <a:effectLst/>
                          <a:latin typeface="Arial" charset="0"/>
                          <a:cs typeface="Arial" charset="0"/>
                        </a:rPr>
                        <a:t>3</a:t>
                      </a:r>
                    </a:p>
                    <a:p>
                      <a:pPr marL="0" marR="0" lvl="0" indent="0" algn="ctr"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rgbClr val="000000"/>
                          </a:solidFill>
                          <a:effectLst/>
                          <a:latin typeface="Arial" charset="0"/>
                          <a:cs typeface="Arial" charset="0"/>
                        </a:rPr>
                        <a:t>4</a:t>
                      </a:r>
                      <a:endParaRPr kumimoji="0" lang="en-US" sz="2800" b="0" i="0" u="none" strike="noStrike" cap="none" normalizeH="0" baseline="0" dirty="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000000"/>
                          </a:solidFill>
                          <a:effectLst/>
                          <a:latin typeface="Arial" charset="0"/>
                          <a:cs typeface="Arial" charset="0"/>
                        </a:rPr>
                        <a:t>5</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000000"/>
                          </a:solidFill>
                          <a:effectLst/>
                          <a:latin typeface="Arial" charset="0"/>
                          <a:cs typeface="Arial" charset="0"/>
                        </a:rPr>
                        <a:t>6</a:t>
                      </a:r>
                      <a:endParaRPr kumimoji="0" lang="id-ID" sz="2800" b="0" i="0" u="none" strike="noStrike" cap="none" normalizeH="0" baseline="0" dirty="0" smtClean="0">
                        <a:ln>
                          <a:noFill/>
                        </a:ln>
                        <a:solidFill>
                          <a:srgbClr val="000000"/>
                        </a:solidFill>
                        <a:effectLst/>
                        <a:latin typeface="Arial" charset="0"/>
                        <a:cs typeface="Arial" charset="0"/>
                      </a:endParaRPr>
                    </a:p>
                  </a:txBody>
                  <a:tcPr marT="45709" marB="4570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rgbClr val="000000"/>
                          </a:solidFill>
                          <a:effectLst/>
                          <a:latin typeface="Arial" charset="0"/>
                          <a:cs typeface="Arial" charset="0"/>
                        </a:rPr>
                        <a:t>Memiliki relevansi kuat terhadap tus</a:t>
                      </a:r>
                      <a:r>
                        <a:rPr kumimoji="0" lang="en-US" sz="2800" b="0" i="0" u="none" strike="noStrike" cap="none" normalizeH="0" baseline="0" dirty="0" err="1" smtClean="0">
                          <a:ln>
                            <a:noFill/>
                          </a:ln>
                          <a:solidFill>
                            <a:srgbClr val="000000"/>
                          </a:solidFill>
                          <a:effectLst/>
                          <a:latin typeface="Arial" charset="0"/>
                          <a:cs typeface="Arial" charset="0"/>
                        </a:rPr>
                        <a:t>i</a:t>
                      </a:r>
                      <a:r>
                        <a:rPr kumimoji="0" lang="en-US" sz="2800" b="0" i="0" u="none" strike="noStrike" cap="none" normalizeH="0" baseline="0" dirty="0" smtClean="0">
                          <a:ln>
                            <a:noFill/>
                          </a:ln>
                          <a:solidFill>
                            <a:srgbClr val="000000"/>
                          </a:solidFill>
                          <a:effectLst/>
                          <a:latin typeface="Arial" charset="0"/>
                          <a:cs typeface="Arial" charset="0"/>
                        </a:rPr>
                        <a:t> </a:t>
                      </a:r>
                      <a:r>
                        <a:rPr kumimoji="0" lang="id-ID" sz="2800" b="0" i="0" u="none" strike="noStrike" cap="none" normalizeH="0" baseline="0" dirty="0" smtClean="0">
                          <a:ln>
                            <a:noFill/>
                          </a:ln>
                          <a:solidFill>
                            <a:srgbClr val="000000"/>
                          </a:solidFill>
                          <a:effectLst/>
                          <a:latin typeface="Arial" charset="0"/>
                          <a:cs typeface="Arial" charset="0"/>
                        </a:rPr>
                        <a:t>satker</a:t>
                      </a:r>
                      <a:endParaRPr kumimoji="0" lang="en-US" sz="2800" b="0" i="0" u="none" strike="noStrike" cap="none" normalizeH="0" baseline="0" dirty="0" smtClean="0">
                        <a:ln>
                          <a:noFill/>
                        </a:ln>
                        <a:solidFill>
                          <a:srgbClr val="000000"/>
                        </a:solidFill>
                        <a:effectLst/>
                        <a:latin typeface="Arial" charset="0"/>
                        <a:cs typeface="Arial"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sv-SE" sz="2800" b="0" i="0" u="none" strike="noStrike" cap="none" normalizeH="0" baseline="0" dirty="0" smtClean="0">
                          <a:ln>
                            <a:noFill/>
                          </a:ln>
                          <a:solidFill>
                            <a:srgbClr val="000000"/>
                          </a:solidFill>
                          <a:effectLst/>
                          <a:latin typeface="Arial" charset="0"/>
                          <a:cs typeface="Arial" charset="0"/>
                        </a:rPr>
                        <a:t>Memiliki nilai strategis dari aspek tusi</a:t>
                      </a:r>
                    </a:p>
                    <a:p>
                      <a:pPr marL="0" marR="0" lvl="0" indent="0" algn="just"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rgbClr val="000000"/>
                          </a:solidFill>
                          <a:effectLst/>
                          <a:latin typeface="Arial" charset="0"/>
                          <a:cs typeface="Arial" charset="0"/>
                        </a:rPr>
                        <a:t>Memiliki nilai potensi eror yang tinggi</a:t>
                      </a:r>
                      <a:endParaRPr kumimoji="0" lang="en-US" sz="2800" b="0" i="0" u="none" strike="noStrike" cap="none" normalizeH="0" baseline="0" dirty="0" smtClean="0">
                        <a:ln>
                          <a:noFill/>
                        </a:ln>
                        <a:solidFill>
                          <a:srgbClr val="000000"/>
                        </a:solidFill>
                        <a:effectLst/>
                        <a:latin typeface="Arial" charset="0"/>
                        <a:cs typeface="Arial"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rgbClr val="000000"/>
                          </a:solidFill>
                          <a:effectLst/>
                          <a:latin typeface="Arial" charset="0"/>
                          <a:cs typeface="Arial" charset="0"/>
                        </a:rPr>
                        <a:t>Memiliki pengaruh d</a:t>
                      </a:r>
                      <a:r>
                        <a:rPr kumimoji="0" lang="en-US" sz="2800" b="0" i="0" u="none" strike="noStrike" cap="none" normalizeH="0" baseline="0" dirty="0" smtClean="0">
                          <a:ln>
                            <a:noFill/>
                          </a:ln>
                          <a:solidFill>
                            <a:srgbClr val="000000"/>
                          </a:solidFill>
                          <a:effectLst/>
                          <a:latin typeface="Arial" charset="0"/>
                          <a:cs typeface="Arial" charset="0"/>
                        </a:rPr>
                        <a:t>g</a:t>
                      </a:r>
                      <a:r>
                        <a:rPr kumimoji="0" lang="id-ID" sz="2800" b="0" i="0" u="none" strike="noStrike" cap="none" normalizeH="0" baseline="0" dirty="0" smtClean="0">
                          <a:ln>
                            <a:noFill/>
                          </a:ln>
                          <a:solidFill>
                            <a:srgbClr val="000000"/>
                          </a:solidFill>
                          <a:effectLst/>
                          <a:latin typeface="Arial" charset="0"/>
                          <a:cs typeface="Arial" charset="0"/>
                        </a:rPr>
                        <a:t> pelayanan masyarakat</a:t>
                      </a:r>
                      <a:endParaRPr kumimoji="0" lang="en-US" sz="2800" b="0" i="0" u="none" strike="noStrike" cap="none" normalizeH="0" baseline="0" dirty="0" smtClean="0">
                        <a:ln>
                          <a:noFill/>
                        </a:ln>
                        <a:solidFill>
                          <a:srgbClr val="000000"/>
                        </a:solidFill>
                        <a:effectLst/>
                        <a:latin typeface="Arial" charset="0"/>
                        <a:cs typeface="Arial"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id-ID" sz="2800" b="0" i="0" u="none" strike="noStrike" cap="none" normalizeH="0" baseline="0" dirty="0" smtClean="0">
                          <a:ln>
                            <a:noFill/>
                          </a:ln>
                          <a:solidFill>
                            <a:srgbClr val="000000"/>
                          </a:solidFill>
                          <a:effectLst/>
                          <a:latin typeface="Arial" charset="0"/>
                          <a:cs typeface="Arial" charset="0"/>
                        </a:rPr>
                        <a:t>Memiliki anggaran yang memadai</a:t>
                      </a:r>
                      <a:endParaRPr kumimoji="0" lang="en-US" sz="2800" b="0" i="0" u="none" strike="noStrike" cap="none" normalizeH="0" baseline="0" dirty="0" smtClean="0">
                        <a:ln>
                          <a:noFill/>
                        </a:ln>
                        <a:solidFill>
                          <a:srgbClr val="000000"/>
                        </a:solidFill>
                        <a:effectLst/>
                        <a:latin typeface="Arial" charset="0"/>
                        <a:cs typeface="Arial"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000000"/>
                          </a:solidFill>
                          <a:effectLst/>
                          <a:latin typeface="Arial" charset="0"/>
                          <a:cs typeface="Arial" charset="0"/>
                        </a:rPr>
                        <a:t>K</a:t>
                      </a:r>
                      <a:r>
                        <a:rPr kumimoji="0" lang="id-ID" sz="2800" b="0" i="0" u="none" strike="noStrike" cap="none" normalizeH="0" baseline="0" dirty="0" smtClean="0">
                          <a:ln>
                            <a:noFill/>
                          </a:ln>
                          <a:solidFill>
                            <a:srgbClr val="000000"/>
                          </a:solidFill>
                          <a:effectLst/>
                          <a:latin typeface="Arial" charset="0"/>
                          <a:cs typeface="Arial" charset="0"/>
                        </a:rPr>
                        <a:t>egiatan yang sejenis dikembalikan pada tusi dari satker yang diaudit</a:t>
                      </a:r>
                      <a:r>
                        <a:rPr kumimoji="0" lang="en-US" sz="2800" b="0" i="0" u="none" strike="noStrike" cap="none" normalizeH="0" baseline="0" dirty="0" smtClean="0">
                          <a:ln>
                            <a:noFill/>
                          </a:ln>
                          <a:solidFill>
                            <a:srgbClr val="000000"/>
                          </a:solidFill>
                          <a:effectLst/>
                          <a:latin typeface="Arial" charset="0"/>
                          <a:cs typeface="Arial" charset="0"/>
                        </a:rPr>
                        <a:t>.</a:t>
                      </a:r>
                      <a:endParaRPr kumimoji="0" lang="id-ID" sz="2800" b="0" i="0" u="none" strike="noStrike" cap="none" normalizeH="0" baseline="0" dirty="0" smtClean="0">
                        <a:ln>
                          <a:noFill/>
                        </a:ln>
                        <a:solidFill>
                          <a:srgbClr val="000000"/>
                        </a:solidFill>
                        <a:effectLst/>
                        <a:latin typeface="Arial" charset="0"/>
                        <a:cs typeface="Arial" charset="0"/>
                      </a:endParaRPr>
                    </a:p>
                  </a:txBody>
                  <a:tcPr marT="45709" marB="4570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143000"/>
          <a:ext cx="8077200" cy="3368675"/>
        </p:xfrm>
        <a:graphic>
          <a:graphicData uri="http://schemas.openxmlformats.org/drawingml/2006/table">
            <a:tbl>
              <a:tblPr/>
              <a:tblGrid>
                <a:gridCol w="914400"/>
                <a:gridCol w="5257800"/>
                <a:gridCol w="1905000"/>
              </a:tblGrid>
              <a:tr h="83835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1" i="0" u="none" strike="noStrike" cap="none" normalizeH="0" baseline="0" dirty="0" smtClean="0">
                          <a:ln>
                            <a:noFill/>
                          </a:ln>
                          <a:solidFill>
                            <a:srgbClr val="FFFFFF"/>
                          </a:solidFill>
                          <a:effectLst/>
                          <a:latin typeface="Arial" charset="0"/>
                          <a:cs typeface="Arial" charset="0"/>
                        </a:rPr>
                        <a:t>NO</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1" i="0" u="none" strike="noStrike" cap="none" normalizeH="0" baseline="0" smtClean="0">
                          <a:ln>
                            <a:noFill/>
                          </a:ln>
                          <a:solidFill>
                            <a:srgbClr val="FFFFFF"/>
                          </a:solidFill>
                          <a:effectLst/>
                          <a:latin typeface="Arial" charset="0"/>
                          <a:cs typeface="Arial" charset="0"/>
                        </a:rPr>
                        <a:t>PERSPEKTIF</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FFFFFF"/>
                          </a:solidFill>
                          <a:effectLst/>
                          <a:latin typeface="Arial" charset="0"/>
                          <a:cs typeface="Arial" charset="0"/>
                        </a:rPr>
                        <a:t>BOBOT</a:t>
                      </a:r>
                      <a:endParaRPr kumimoji="0" lang="id-ID" sz="3200" b="1" i="0" u="none" strike="noStrike" cap="none" normalizeH="0" baseline="0" dirty="0" smtClean="0">
                        <a:ln>
                          <a:noFill/>
                        </a:ln>
                        <a:solidFill>
                          <a:srgbClr val="FFFFFF"/>
                        </a:solidFill>
                        <a:effectLst/>
                        <a:latin typeface="Arial" charset="0"/>
                        <a:cs typeface="Arial" charset="0"/>
                      </a:endParaRP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53031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1</a:t>
                      </a:r>
                    </a:p>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2</a:t>
                      </a:r>
                    </a:p>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3</a:t>
                      </a:r>
                    </a:p>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4</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dirty="0" smtClean="0">
                          <a:ln>
                            <a:noFill/>
                          </a:ln>
                          <a:solidFill>
                            <a:srgbClr val="000000"/>
                          </a:solidFill>
                          <a:effectLst/>
                          <a:latin typeface="Arial" charset="0"/>
                          <a:cs typeface="Arial" charset="0"/>
                        </a:rPr>
                        <a:t>Stakeholders</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dirty="0" smtClean="0">
                          <a:ln>
                            <a:noFill/>
                          </a:ln>
                          <a:solidFill>
                            <a:srgbClr val="000000"/>
                          </a:solidFill>
                          <a:effectLst/>
                          <a:latin typeface="Arial" charset="0"/>
                          <a:cs typeface="Arial" charset="0"/>
                        </a:rPr>
                        <a:t>Internal Proses</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dirty="0" smtClean="0">
                          <a:ln>
                            <a:noFill/>
                          </a:ln>
                          <a:solidFill>
                            <a:srgbClr val="000000"/>
                          </a:solidFill>
                          <a:effectLst/>
                          <a:latin typeface="Arial" charset="0"/>
                          <a:cs typeface="Arial" charset="0"/>
                        </a:rPr>
                        <a:t>Pembelajaran Pertumbuhan</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dirty="0" smtClean="0">
                          <a:ln>
                            <a:noFill/>
                          </a:ln>
                          <a:solidFill>
                            <a:srgbClr val="000000"/>
                          </a:solidFill>
                          <a:effectLst/>
                          <a:latin typeface="Arial" charset="0"/>
                          <a:cs typeface="Arial" charset="0"/>
                        </a:rPr>
                        <a:t>Keuangan</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dirty="0" smtClean="0">
                          <a:ln>
                            <a:noFill/>
                          </a:ln>
                          <a:solidFill>
                            <a:srgbClr val="000000"/>
                          </a:solidFill>
                          <a:effectLst/>
                          <a:latin typeface="Arial" charset="0"/>
                          <a:cs typeface="Arial" charset="0"/>
                        </a:rPr>
                        <a:t>5</a:t>
                      </a:r>
                      <a:r>
                        <a:rPr kumimoji="0" lang="en-US" sz="3200" b="0" i="0" u="none" strike="noStrike" cap="none" normalizeH="0" baseline="0" dirty="0" smtClean="0">
                          <a:ln>
                            <a:noFill/>
                          </a:ln>
                          <a:solidFill>
                            <a:srgbClr val="000000"/>
                          </a:solidFill>
                          <a:effectLst/>
                          <a:latin typeface="Arial" charset="0"/>
                          <a:cs typeface="Arial" charset="0"/>
                        </a:rPr>
                        <a:t>0</a:t>
                      </a:r>
                      <a:endParaRPr kumimoji="0" lang="id-ID" sz="3200" b="0" i="0" u="none" strike="noStrike" cap="none" normalizeH="0" baseline="0" dirty="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dirty="0" smtClean="0">
                          <a:ln>
                            <a:noFill/>
                          </a:ln>
                          <a:solidFill>
                            <a:srgbClr val="000000"/>
                          </a:solidFill>
                          <a:effectLst/>
                          <a:latin typeface="Arial" charset="0"/>
                          <a:cs typeface="Arial" charset="0"/>
                        </a:rPr>
                        <a:t>2</a:t>
                      </a:r>
                      <a:r>
                        <a:rPr kumimoji="0" lang="en-US" sz="3200" b="0" i="0" u="none" strike="noStrike" cap="none" normalizeH="0" baseline="0" dirty="0" smtClean="0">
                          <a:ln>
                            <a:noFill/>
                          </a:ln>
                          <a:solidFill>
                            <a:srgbClr val="000000"/>
                          </a:solidFill>
                          <a:effectLst/>
                          <a:latin typeface="Arial" charset="0"/>
                          <a:cs typeface="Arial" charset="0"/>
                        </a:rPr>
                        <a:t>0</a:t>
                      </a:r>
                      <a:endParaRPr kumimoji="0" lang="id-ID" sz="3200" b="0" i="0" u="none" strike="noStrike" cap="none" normalizeH="0" baseline="0" dirty="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Arial" charset="0"/>
                          <a:cs typeface="Arial" charset="0"/>
                        </a:rPr>
                        <a:t>15</a:t>
                      </a:r>
                      <a:endParaRPr kumimoji="0" lang="id-ID" sz="3200" b="0" i="0" u="none" strike="noStrike" cap="none" normalizeH="0" baseline="0" dirty="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Arial" charset="0"/>
                          <a:cs typeface="Arial" charset="0"/>
                        </a:rPr>
                        <a:t>15</a:t>
                      </a:r>
                      <a:endParaRPr kumimoji="0" lang="id-ID" sz="3200" b="0" i="0" u="none" strike="noStrike" cap="none" normalizeH="0" baseline="0" dirty="0" smtClean="0">
                        <a:ln>
                          <a:noFill/>
                        </a:ln>
                        <a:solidFill>
                          <a:srgbClr val="000000"/>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d-ID" sz="3200" b="0" i="0" u="none" strike="noStrike" cap="none" normalizeH="0" baseline="0" dirty="0" smtClean="0">
                        <a:ln>
                          <a:noFill/>
                        </a:ln>
                        <a:solidFill>
                          <a:srgbClr val="000000"/>
                        </a:solidFill>
                        <a:effectLst/>
                        <a:latin typeface="Arial" charset="0"/>
                        <a:cs typeface="Arial" charset="0"/>
                      </a:endParaRP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bl>
          </a:graphicData>
        </a:graphic>
      </p:graphicFrame>
      <p:graphicFrame>
        <p:nvGraphicFramePr>
          <p:cNvPr id="5" name="Table 4"/>
          <p:cNvGraphicFramePr>
            <a:graphicFrameLocks noGrp="1"/>
          </p:cNvGraphicFramePr>
          <p:nvPr/>
        </p:nvGraphicFramePr>
        <p:xfrm>
          <a:off x="457200" y="4267200"/>
          <a:ext cx="8077200" cy="685800"/>
        </p:xfrm>
        <a:graphic>
          <a:graphicData uri="http://schemas.openxmlformats.org/drawingml/2006/table">
            <a:tbl>
              <a:tblPr/>
              <a:tblGrid>
                <a:gridCol w="762000"/>
                <a:gridCol w="5410200"/>
                <a:gridCol w="1905000"/>
              </a:tblGrid>
              <a:tr h="685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1" i="0" u="none" strike="noStrike" cap="none" normalizeH="0" baseline="0" smtClean="0">
                        <a:ln>
                          <a:noFill/>
                        </a:ln>
                        <a:solidFill>
                          <a:srgbClr val="FFFFFF"/>
                        </a:solidFill>
                        <a:effectLst/>
                        <a:latin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Times New Roman" pitchFamily="18" charset="0"/>
                        </a:rPr>
                        <a:t> </a:t>
                      </a:r>
                      <a:r>
                        <a:rPr kumimoji="0" lang="id-ID" sz="2800" b="1" i="0" u="none" strike="noStrike" cap="none" normalizeH="0" baseline="0" smtClean="0">
                          <a:ln>
                            <a:noFill/>
                          </a:ln>
                          <a:solidFill>
                            <a:srgbClr val="FFFFFF"/>
                          </a:solidFill>
                          <a:effectLst/>
                          <a:latin typeface="Arial" charset="0"/>
                          <a:cs typeface="Arial" charset="0"/>
                        </a:rPr>
                        <a:t>TOTAL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1" i="0" u="none" strike="noStrike" cap="none" normalizeH="0" baseline="0" dirty="0" smtClean="0">
                          <a:ln>
                            <a:noFill/>
                          </a:ln>
                          <a:solidFill>
                            <a:srgbClr val="FFFFFF"/>
                          </a:solidFill>
                          <a:effectLst/>
                          <a:latin typeface="Arial" charset="0"/>
                          <a:cs typeface="Arial"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44058" name="TextBox 1"/>
          <p:cNvSpPr txBox="1">
            <a:spLocks noChangeArrowheads="1"/>
          </p:cNvSpPr>
          <p:nvPr/>
        </p:nvSpPr>
        <p:spPr bwMode="auto">
          <a:xfrm>
            <a:off x="1371600" y="304800"/>
            <a:ext cx="5181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US" altLang="en-US" sz="3200">
                <a:solidFill>
                  <a:schemeClr val="bg1"/>
                </a:solidFill>
                <a:latin typeface="Arial" charset="0"/>
                <a:cs typeface="Arial" charset="0"/>
              </a:rPr>
              <a:t>MODEL PEMBOBOTAN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4"/>
          <p:cNvSpPr>
            <a:spLocks noGrp="1" noChangeArrowheads="1"/>
          </p:cNvSpPr>
          <p:nvPr>
            <p:ph type="title"/>
          </p:nvPr>
        </p:nvSpPr>
        <p:spPr>
          <a:xfrm>
            <a:off x="2590800" y="5410200"/>
            <a:ext cx="3276600" cy="838200"/>
          </a:xfrm>
          <a:prstGeom prst="wedgeRoundRectCallout">
            <a:avLst>
              <a:gd name="adj1" fmla="val 81903"/>
              <a:gd name="adj2" fmla="val -260338"/>
              <a:gd name="adj3" fmla="val 16667"/>
            </a:avLst>
          </a:prstGeom>
          <a:solidFill>
            <a:srgbClr val="CC3399"/>
          </a:solidFill>
          <a:ln w="12700" cap="sq">
            <a:solidFill>
              <a:schemeClr val="tx1"/>
            </a:solidFill>
            <a:miter lim="800000"/>
            <a:headEnd type="none" w="sm" len="sm"/>
            <a:tailEnd type="none" w="sm" len="sm"/>
          </a:ln>
        </p:spPr>
        <p:txBody>
          <a:bodyPr/>
          <a:lstStyle/>
          <a:p>
            <a:pPr eaLnBrk="1" hangingPunct="1"/>
            <a:r>
              <a:rPr lang="id-ID" altLang="en-US" sz="2800" b="1" smtClean="0">
                <a:latin typeface="Tahoma" pitchFamily="34" charset="0"/>
              </a:rPr>
              <a:t>Bisa bervariasi</a:t>
            </a:r>
            <a:endParaRPr lang="en-US" altLang="en-US" sz="2800" b="1" smtClean="0">
              <a:latin typeface="Tahoma" pitchFamily="34" charset="0"/>
            </a:endParaRPr>
          </a:p>
        </p:txBody>
      </p:sp>
      <p:graphicFrame>
        <p:nvGraphicFramePr>
          <p:cNvPr id="4" name="Content Placeholder 3"/>
          <p:cNvGraphicFramePr>
            <a:graphicFrameLocks noGrp="1"/>
          </p:cNvGraphicFramePr>
          <p:nvPr>
            <p:ph idx="1"/>
          </p:nvPr>
        </p:nvGraphicFramePr>
        <p:xfrm>
          <a:off x="457200" y="1143000"/>
          <a:ext cx="8077200" cy="3368675"/>
        </p:xfrm>
        <a:graphic>
          <a:graphicData uri="http://schemas.openxmlformats.org/drawingml/2006/table">
            <a:tbl>
              <a:tblPr/>
              <a:tblGrid>
                <a:gridCol w="914400"/>
                <a:gridCol w="5257800"/>
                <a:gridCol w="1905000"/>
              </a:tblGrid>
              <a:tr h="83835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1" i="0" u="none" strike="noStrike" cap="none" normalizeH="0" baseline="0" dirty="0" smtClean="0">
                          <a:ln>
                            <a:noFill/>
                          </a:ln>
                          <a:solidFill>
                            <a:srgbClr val="FFFFFF"/>
                          </a:solidFill>
                          <a:effectLst/>
                          <a:latin typeface="Arial" charset="0"/>
                          <a:cs typeface="Arial" charset="0"/>
                        </a:rPr>
                        <a:t>NO</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1" i="0" u="none" strike="noStrike" cap="none" normalizeH="0" baseline="0" smtClean="0">
                          <a:ln>
                            <a:noFill/>
                          </a:ln>
                          <a:solidFill>
                            <a:srgbClr val="FFFFFF"/>
                          </a:solidFill>
                          <a:effectLst/>
                          <a:latin typeface="Arial" charset="0"/>
                          <a:cs typeface="Arial" charset="0"/>
                        </a:rPr>
                        <a:t>PERSPEKTIF</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FFFFFF"/>
                          </a:solidFill>
                          <a:effectLst/>
                          <a:latin typeface="Arial" charset="0"/>
                          <a:cs typeface="Arial" charset="0"/>
                        </a:rPr>
                        <a:t>BOBOT</a:t>
                      </a:r>
                      <a:endParaRPr kumimoji="0" lang="id-ID" sz="3200" b="1" i="0" u="none" strike="noStrike" cap="none" normalizeH="0" baseline="0" dirty="0" smtClean="0">
                        <a:ln>
                          <a:noFill/>
                        </a:ln>
                        <a:solidFill>
                          <a:srgbClr val="FFFFFF"/>
                        </a:solidFill>
                        <a:effectLst/>
                        <a:latin typeface="Arial" charset="0"/>
                        <a:cs typeface="Arial" charset="0"/>
                      </a:endParaRP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53031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1</a:t>
                      </a:r>
                    </a:p>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2</a:t>
                      </a:r>
                    </a:p>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3</a:t>
                      </a:r>
                    </a:p>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4</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Stakeholders</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Internal Proses</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Pembelajaran Pertumbuhan</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3200" b="0" i="0" u="none" strike="noStrike" cap="none" normalizeH="0" baseline="0" smtClean="0">
                          <a:ln>
                            <a:noFill/>
                          </a:ln>
                          <a:solidFill>
                            <a:srgbClr val="000000"/>
                          </a:solidFill>
                          <a:effectLst/>
                          <a:latin typeface="Arial" charset="0"/>
                          <a:cs typeface="Arial" charset="0"/>
                        </a:rPr>
                        <a:t>Keuangan</a:t>
                      </a: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Arial" charset="0"/>
                          <a:cs typeface="Arial" charset="0"/>
                        </a:rPr>
                        <a:t>6</a:t>
                      </a:r>
                      <a:r>
                        <a:rPr kumimoji="0" lang="id-ID" sz="3200" b="0" i="0" u="none" strike="noStrike" cap="none" normalizeH="0" baseline="0" dirty="0" smtClean="0">
                          <a:ln>
                            <a:noFill/>
                          </a:ln>
                          <a:solidFill>
                            <a:srgbClr val="000000"/>
                          </a:solidFill>
                          <a:effectLst/>
                          <a:latin typeface="Arial" charset="0"/>
                          <a:cs typeface="Arial" charset="0"/>
                        </a:rPr>
                        <a:t>0</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Arial" charset="0"/>
                          <a:cs typeface="Arial" charset="0"/>
                        </a:rPr>
                        <a:t>20</a:t>
                      </a:r>
                      <a:endParaRPr kumimoji="0" lang="id-ID" sz="3200" b="0" i="0" u="none" strike="noStrike" cap="none" normalizeH="0" baseline="0" dirty="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Arial" charset="0"/>
                          <a:cs typeface="Arial" charset="0"/>
                        </a:rPr>
                        <a:t>1</a:t>
                      </a:r>
                      <a:r>
                        <a:rPr kumimoji="0" lang="id-ID" sz="3200" b="0" i="0" u="none" strike="noStrike" cap="none" normalizeH="0" baseline="0" dirty="0" smtClean="0">
                          <a:ln>
                            <a:noFill/>
                          </a:ln>
                          <a:solidFill>
                            <a:srgbClr val="000000"/>
                          </a:solidFill>
                          <a:effectLst/>
                          <a:latin typeface="Arial" charset="0"/>
                          <a:cs typeface="Arial" charset="0"/>
                        </a:rPr>
                        <a:t>0</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Arial" charset="0"/>
                          <a:cs typeface="Arial" charset="0"/>
                        </a:rPr>
                        <a:t>10</a:t>
                      </a:r>
                      <a:endParaRPr kumimoji="0" lang="id-ID" sz="3200" b="0" i="0" u="none" strike="noStrike" cap="none" normalizeH="0" baseline="0" dirty="0" smtClean="0">
                        <a:ln>
                          <a:noFill/>
                        </a:ln>
                        <a:solidFill>
                          <a:srgbClr val="000000"/>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d-ID" sz="3200" b="0" i="0" u="none" strike="noStrike" cap="none" normalizeH="0" baseline="0" dirty="0" smtClean="0">
                        <a:ln>
                          <a:noFill/>
                        </a:ln>
                        <a:solidFill>
                          <a:srgbClr val="000000"/>
                        </a:solidFill>
                        <a:effectLst/>
                        <a:latin typeface="Arial" charset="0"/>
                        <a:cs typeface="Arial" charset="0"/>
                      </a:endParaRP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bl>
          </a:graphicData>
        </a:graphic>
      </p:graphicFrame>
      <p:graphicFrame>
        <p:nvGraphicFramePr>
          <p:cNvPr id="5" name="Table 4"/>
          <p:cNvGraphicFramePr>
            <a:graphicFrameLocks noGrp="1"/>
          </p:cNvGraphicFramePr>
          <p:nvPr/>
        </p:nvGraphicFramePr>
        <p:xfrm>
          <a:off x="457200" y="4267200"/>
          <a:ext cx="8077200" cy="685800"/>
        </p:xfrm>
        <a:graphic>
          <a:graphicData uri="http://schemas.openxmlformats.org/drawingml/2006/table">
            <a:tbl>
              <a:tblPr/>
              <a:tblGrid>
                <a:gridCol w="762000"/>
                <a:gridCol w="5410200"/>
                <a:gridCol w="1905000"/>
              </a:tblGrid>
              <a:tr h="685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1" i="0" u="none" strike="noStrike" cap="none" normalizeH="0" baseline="0" smtClean="0">
                        <a:ln>
                          <a:noFill/>
                        </a:ln>
                        <a:solidFill>
                          <a:srgbClr val="FFFFFF"/>
                        </a:solidFill>
                        <a:effectLst/>
                        <a:latin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Times New Roman" pitchFamily="18" charset="0"/>
                        </a:rPr>
                        <a:t> </a:t>
                      </a:r>
                      <a:r>
                        <a:rPr kumimoji="0" lang="id-ID" sz="2800" b="1" i="0" u="none" strike="noStrike" cap="none" normalizeH="0" baseline="0" smtClean="0">
                          <a:ln>
                            <a:noFill/>
                          </a:ln>
                          <a:solidFill>
                            <a:srgbClr val="FFFFFF"/>
                          </a:solidFill>
                          <a:effectLst/>
                          <a:latin typeface="Arial" charset="0"/>
                          <a:cs typeface="Arial" charset="0"/>
                        </a:rPr>
                        <a:t>TOTAL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3200" b="1" i="0" u="none" strike="noStrike" cap="none" normalizeH="0" baseline="0" smtClean="0">
                          <a:ln>
                            <a:noFill/>
                          </a:ln>
                          <a:solidFill>
                            <a:srgbClr val="FFFFFF"/>
                          </a:solidFill>
                          <a:effectLst/>
                          <a:latin typeface="Arial" charset="0"/>
                          <a:cs typeface="Arial"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45083" name="TextBox 5"/>
          <p:cNvSpPr txBox="1">
            <a:spLocks noChangeArrowheads="1"/>
          </p:cNvSpPr>
          <p:nvPr/>
        </p:nvSpPr>
        <p:spPr bwMode="auto">
          <a:xfrm>
            <a:off x="1371600" y="304800"/>
            <a:ext cx="5181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US" altLang="en-US" sz="3200">
                <a:solidFill>
                  <a:schemeClr val="bg1"/>
                </a:solidFill>
                <a:latin typeface="Arial" charset="0"/>
                <a:cs typeface="Arial" charset="0"/>
              </a:rPr>
              <a:t>MODEL PEMBOBOTAN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369FBE5-00ED-4245-9B2D-CE0B8AA900DA}" type="slidenum">
              <a:rPr lang="en-US" altLang="en-US" sz="1000" smtClean="0">
                <a:latin typeface="Arial" charset="0"/>
              </a:rPr>
              <a:pPr eaLnBrk="1" hangingPunct="1"/>
              <a:t>44</a:t>
            </a:fld>
            <a:endParaRPr lang="en-US" altLang="en-US" sz="1000" smtClean="0">
              <a:latin typeface="Arial" charset="0"/>
            </a:endParaRPr>
          </a:p>
        </p:txBody>
      </p:sp>
      <p:graphicFrame>
        <p:nvGraphicFramePr>
          <p:cNvPr id="4" name="Table 3"/>
          <p:cNvGraphicFramePr>
            <a:graphicFrameLocks noGrp="1"/>
          </p:cNvGraphicFramePr>
          <p:nvPr/>
        </p:nvGraphicFramePr>
        <p:xfrm>
          <a:off x="838200" y="1884363"/>
          <a:ext cx="7391400" cy="4351338"/>
        </p:xfrm>
        <a:graphic>
          <a:graphicData uri="http://schemas.openxmlformats.org/drawingml/2006/table">
            <a:tbl>
              <a:tblPr/>
              <a:tblGrid>
                <a:gridCol w="745752"/>
                <a:gridCol w="3097775"/>
                <a:gridCol w="3547873"/>
              </a:tblGrid>
              <a:tr h="931717">
                <a:tc>
                  <a:txBody>
                    <a:bodyPr/>
                    <a:lstStyle/>
                    <a:p>
                      <a:pPr algn="ctr">
                        <a:lnSpc>
                          <a:spcPct val="150000"/>
                        </a:lnSpc>
                        <a:spcAft>
                          <a:spcPts val="0"/>
                        </a:spcAft>
                      </a:pPr>
                      <a:r>
                        <a:rPr lang="id-ID" sz="2000" b="1" dirty="0">
                          <a:solidFill>
                            <a:schemeClr val="tx1"/>
                          </a:solidFill>
                          <a:latin typeface="Arial"/>
                          <a:ea typeface="Times New Roman"/>
                          <a:cs typeface="Times New Roman"/>
                        </a:rPr>
                        <a:t>No</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2000" b="1" dirty="0">
                          <a:solidFill>
                            <a:schemeClr val="tx1"/>
                          </a:solidFill>
                          <a:latin typeface="Arial"/>
                          <a:ea typeface="Times New Roman"/>
                          <a:cs typeface="Times New Roman"/>
                        </a:rPr>
                        <a:t>Kategori</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2000" b="1" dirty="0" smtClean="0">
                          <a:solidFill>
                            <a:schemeClr val="tx1"/>
                          </a:solidFill>
                          <a:latin typeface="Arial"/>
                          <a:ea typeface="Times New Roman"/>
                          <a:cs typeface="Times New Roman"/>
                        </a:rPr>
                        <a:t>Skor kinerja</a:t>
                      </a:r>
                      <a:endParaRPr lang="en-US" sz="2000" b="1" dirty="0" smtClean="0">
                        <a:solidFill>
                          <a:schemeClr val="tx1"/>
                        </a:solidFill>
                        <a:latin typeface="Arial"/>
                        <a:ea typeface="Times New Roman"/>
                        <a:cs typeface="Times New Roman"/>
                      </a:endParaRPr>
                    </a:p>
                    <a:p>
                      <a:pPr algn="ctr">
                        <a:lnSpc>
                          <a:spcPct val="150000"/>
                        </a:lnSpc>
                        <a:spcAft>
                          <a:spcPts val="0"/>
                        </a:spcAft>
                      </a:pPr>
                      <a:r>
                        <a:rPr lang="en-US" sz="2000" dirty="0" smtClean="0">
                          <a:solidFill>
                            <a:schemeClr val="tx1"/>
                          </a:solidFill>
                          <a:latin typeface="Times New Roman"/>
                          <a:ea typeface="Times New Roman"/>
                          <a:cs typeface="Times New Roman"/>
                        </a:rPr>
                        <a:t>PMK 249/2011</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9667">
                <a:tc>
                  <a:txBody>
                    <a:bodyPr/>
                    <a:lstStyle/>
                    <a:p>
                      <a:pPr algn="r">
                        <a:lnSpc>
                          <a:spcPct val="150000"/>
                        </a:lnSpc>
                        <a:spcAft>
                          <a:spcPts val="0"/>
                        </a:spcAft>
                      </a:pPr>
                      <a:r>
                        <a:rPr lang="id-ID" sz="2000" dirty="0">
                          <a:solidFill>
                            <a:schemeClr val="tx1"/>
                          </a:solidFill>
                          <a:latin typeface="Arial"/>
                          <a:ea typeface="Times New Roman"/>
                          <a:cs typeface="Times New Roman"/>
                        </a:rPr>
                        <a:t>1.</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af-ZA" sz="2000" i="1" dirty="0">
                          <a:solidFill>
                            <a:schemeClr val="tx1"/>
                          </a:solidFill>
                          <a:latin typeface="Arial"/>
                          <a:ea typeface="Times New Roman"/>
                          <a:cs typeface="Times New Roman"/>
                        </a:rPr>
                        <a:t>Sangat Berhasil</a:t>
                      </a:r>
                      <a:r>
                        <a:rPr lang="af-ZA" sz="2000" dirty="0">
                          <a:solidFill>
                            <a:schemeClr val="tx1"/>
                          </a:solidFill>
                          <a:latin typeface="Arial"/>
                          <a:ea typeface="Times New Roman"/>
                          <a:cs typeface="Times New Roman"/>
                        </a:rPr>
                        <a:t>   </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dirty="0" smtClean="0">
                          <a:solidFill>
                            <a:schemeClr val="tx1"/>
                          </a:solidFill>
                          <a:latin typeface="Times New Roman"/>
                          <a:ea typeface="Times New Roman"/>
                          <a:cs typeface="Times New Roman"/>
                        </a:rPr>
                        <a:t>&gt;</a:t>
                      </a:r>
                      <a:r>
                        <a:rPr lang="en-US" sz="2000" baseline="0" dirty="0" smtClean="0">
                          <a:solidFill>
                            <a:schemeClr val="tx1"/>
                          </a:solidFill>
                          <a:latin typeface="Times New Roman"/>
                          <a:ea typeface="Times New Roman"/>
                          <a:cs typeface="Times New Roman"/>
                        </a:rPr>
                        <a:t> </a:t>
                      </a:r>
                      <a:r>
                        <a:rPr lang="en-US" sz="2000" dirty="0" smtClean="0">
                          <a:solidFill>
                            <a:schemeClr val="tx1"/>
                          </a:solidFill>
                          <a:latin typeface="Times New Roman"/>
                          <a:ea typeface="Times New Roman"/>
                          <a:cs typeface="Times New Roman"/>
                        </a:rPr>
                        <a:t>90 </a:t>
                      </a:r>
                      <a:r>
                        <a:rPr lang="en-US" sz="2000" dirty="0" err="1" smtClean="0">
                          <a:solidFill>
                            <a:schemeClr val="tx1"/>
                          </a:solidFill>
                          <a:latin typeface="Times New Roman"/>
                          <a:ea typeface="Times New Roman"/>
                          <a:cs typeface="Times New Roman"/>
                        </a:rPr>
                        <a:t>s.d.</a:t>
                      </a:r>
                      <a:r>
                        <a:rPr lang="en-US" sz="2000" dirty="0" smtClean="0">
                          <a:solidFill>
                            <a:schemeClr val="tx1"/>
                          </a:solidFill>
                          <a:latin typeface="Times New Roman"/>
                          <a:ea typeface="Times New Roman"/>
                          <a:cs typeface="Times New Roman"/>
                        </a:rPr>
                        <a:t> 100</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4455">
                <a:tc>
                  <a:txBody>
                    <a:bodyPr/>
                    <a:lstStyle/>
                    <a:p>
                      <a:pPr algn="r">
                        <a:lnSpc>
                          <a:spcPct val="150000"/>
                        </a:lnSpc>
                        <a:spcAft>
                          <a:spcPts val="0"/>
                        </a:spcAft>
                      </a:pPr>
                      <a:r>
                        <a:rPr lang="id-ID" sz="2000" dirty="0">
                          <a:solidFill>
                            <a:schemeClr val="tx1"/>
                          </a:solidFill>
                          <a:latin typeface="Arial"/>
                          <a:ea typeface="Times New Roman"/>
                          <a:cs typeface="Times New Roman"/>
                        </a:rPr>
                        <a:t>2.</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af-ZA" sz="2000" i="1">
                          <a:solidFill>
                            <a:schemeClr val="tx1"/>
                          </a:solidFill>
                          <a:latin typeface="Arial"/>
                          <a:ea typeface="Times New Roman"/>
                          <a:cs typeface="Times New Roman"/>
                        </a:rPr>
                        <a:t>Berhasil</a:t>
                      </a:r>
                      <a:r>
                        <a:rPr lang="af-ZA" sz="2000">
                          <a:solidFill>
                            <a:schemeClr val="tx1"/>
                          </a:solidFill>
                          <a:latin typeface="Arial"/>
                          <a:ea typeface="Times New Roman"/>
                          <a:cs typeface="Times New Roman"/>
                        </a:rPr>
                        <a:t>   </a:t>
                      </a:r>
                      <a:endParaRPr lang="id-ID" sz="200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dirty="0" smtClean="0">
                          <a:solidFill>
                            <a:schemeClr val="tx1"/>
                          </a:solidFill>
                          <a:latin typeface="Times New Roman"/>
                          <a:ea typeface="Times New Roman"/>
                          <a:cs typeface="Times New Roman"/>
                        </a:rPr>
                        <a:t>&gt; 80  </a:t>
                      </a:r>
                      <a:r>
                        <a:rPr lang="en-US" sz="2000" dirty="0" err="1" smtClean="0">
                          <a:solidFill>
                            <a:schemeClr val="tx1"/>
                          </a:solidFill>
                          <a:latin typeface="Times New Roman"/>
                          <a:ea typeface="Times New Roman"/>
                          <a:cs typeface="Times New Roman"/>
                        </a:rPr>
                        <a:t>s.d.</a:t>
                      </a:r>
                      <a:r>
                        <a:rPr lang="en-US" sz="2000" dirty="0" smtClean="0">
                          <a:solidFill>
                            <a:schemeClr val="tx1"/>
                          </a:solidFill>
                          <a:latin typeface="Times New Roman"/>
                          <a:ea typeface="Times New Roman"/>
                          <a:cs typeface="Times New Roman"/>
                        </a:rPr>
                        <a:t> 90</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600">
                <a:tc>
                  <a:txBody>
                    <a:bodyPr/>
                    <a:lstStyle/>
                    <a:p>
                      <a:pPr algn="r">
                        <a:lnSpc>
                          <a:spcPct val="150000"/>
                        </a:lnSpc>
                        <a:spcAft>
                          <a:spcPts val="0"/>
                        </a:spcAft>
                      </a:pPr>
                      <a:r>
                        <a:rPr lang="id-ID" sz="2000" dirty="0">
                          <a:solidFill>
                            <a:schemeClr val="tx1"/>
                          </a:solidFill>
                          <a:latin typeface="Arial"/>
                          <a:ea typeface="Times New Roman"/>
                          <a:cs typeface="Times New Roman"/>
                        </a:rPr>
                        <a:t>3.</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af-ZA" sz="2000" i="1">
                          <a:solidFill>
                            <a:schemeClr val="tx1"/>
                          </a:solidFill>
                          <a:latin typeface="Arial"/>
                          <a:ea typeface="Times New Roman"/>
                          <a:cs typeface="Times New Roman"/>
                        </a:rPr>
                        <a:t>Cukup Berhasil</a:t>
                      </a:r>
                      <a:r>
                        <a:rPr lang="af-ZA" sz="2000">
                          <a:solidFill>
                            <a:schemeClr val="tx1"/>
                          </a:solidFill>
                          <a:latin typeface="Arial"/>
                          <a:ea typeface="Times New Roman"/>
                          <a:cs typeface="Times New Roman"/>
                        </a:rPr>
                        <a:t>   </a:t>
                      </a:r>
                      <a:endParaRPr lang="id-ID" sz="200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dirty="0" smtClean="0">
                          <a:solidFill>
                            <a:schemeClr val="tx1"/>
                          </a:solidFill>
                          <a:latin typeface="Times New Roman"/>
                          <a:ea typeface="Times New Roman"/>
                          <a:cs typeface="Times New Roman"/>
                        </a:rPr>
                        <a:t>&gt; 60 </a:t>
                      </a:r>
                      <a:r>
                        <a:rPr lang="en-US" sz="2000" dirty="0" err="1" smtClean="0">
                          <a:solidFill>
                            <a:schemeClr val="tx1"/>
                          </a:solidFill>
                          <a:latin typeface="Times New Roman"/>
                          <a:ea typeface="Times New Roman"/>
                          <a:cs typeface="Times New Roman"/>
                        </a:rPr>
                        <a:t>s.d.</a:t>
                      </a:r>
                      <a:r>
                        <a:rPr lang="en-US" sz="2000" dirty="0" smtClean="0">
                          <a:solidFill>
                            <a:schemeClr val="tx1"/>
                          </a:solidFill>
                          <a:latin typeface="Times New Roman"/>
                          <a:ea typeface="Times New Roman"/>
                          <a:cs typeface="Times New Roman"/>
                        </a:rPr>
                        <a:t>  80</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2052">
                <a:tc>
                  <a:txBody>
                    <a:bodyPr/>
                    <a:lstStyle/>
                    <a:p>
                      <a:pPr algn="r">
                        <a:lnSpc>
                          <a:spcPct val="150000"/>
                        </a:lnSpc>
                        <a:spcAft>
                          <a:spcPts val="0"/>
                        </a:spcAft>
                      </a:pPr>
                      <a:r>
                        <a:rPr lang="id-ID" sz="2000" dirty="0">
                          <a:solidFill>
                            <a:schemeClr val="tx1"/>
                          </a:solidFill>
                          <a:latin typeface="Arial"/>
                          <a:ea typeface="Times New Roman"/>
                          <a:cs typeface="Times New Roman"/>
                        </a:rPr>
                        <a:t>4.</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af-ZA" sz="2000" i="1">
                          <a:solidFill>
                            <a:schemeClr val="tx1"/>
                          </a:solidFill>
                          <a:latin typeface="Arial"/>
                          <a:ea typeface="Times New Roman"/>
                          <a:cs typeface="Times New Roman"/>
                        </a:rPr>
                        <a:t>Kurang Berhasil</a:t>
                      </a:r>
                      <a:r>
                        <a:rPr lang="af-ZA" sz="2000">
                          <a:solidFill>
                            <a:schemeClr val="tx1"/>
                          </a:solidFill>
                          <a:latin typeface="Arial"/>
                          <a:ea typeface="Times New Roman"/>
                          <a:cs typeface="Times New Roman"/>
                        </a:rPr>
                        <a:t>   </a:t>
                      </a:r>
                      <a:endParaRPr lang="id-ID" sz="200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dirty="0" smtClean="0">
                          <a:solidFill>
                            <a:schemeClr val="tx1"/>
                          </a:solidFill>
                          <a:latin typeface="Times New Roman"/>
                          <a:ea typeface="Times New Roman"/>
                          <a:cs typeface="Times New Roman"/>
                        </a:rPr>
                        <a:t>&gt; 50   </a:t>
                      </a:r>
                      <a:r>
                        <a:rPr lang="en-US" sz="2000" dirty="0" err="1" smtClean="0">
                          <a:solidFill>
                            <a:schemeClr val="tx1"/>
                          </a:solidFill>
                          <a:latin typeface="Times New Roman"/>
                          <a:ea typeface="Times New Roman"/>
                          <a:cs typeface="Times New Roman"/>
                        </a:rPr>
                        <a:t>s.d.</a:t>
                      </a:r>
                      <a:r>
                        <a:rPr lang="en-US" sz="2000" dirty="0" smtClean="0">
                          <a:solidFill>
                            <a:schemeClr val="tx1"/>
                          </a:solidFill>
                          <a:latin typeface="Times New Roman"/>
                          <a:ea typeface="Times New Roman"/>
                          <a:cs typeface="Times New Roman"/>
                        </a:rPr>
                        <a:t>  60</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47">
                <a:tc>
                  <a:txBody>
                    <a:bodyPr/>
                    <a:lstStyle/>
                    <a:p>
                      <a:pPr algn="r">
                        <a:lnSpc>
                          <a:spcPct val="150000"/>
                        </a:lnSpc>
                        <a:spcAft>
                          <a:spcPts val="0"/>
                        </a:spcAft>
                      </a:pPr>
                      <a:r>
                        <a:rPr lang="id-ID" sz="2000" dirty="0">
                          <a:solidFill>
                            <a:schemeClr val="tx1"/>
                          </a:solidFill>
                          <a:latin typeface="Arial"/>
                          <a:ea typeface="Times New Roman"/>
                          <a:cs typeface="Times New Roman"/>
                        </a:rPr>
                        <a:t>5.</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af-ZA" sz="2000" i="1" dirty="0">
                          <a:solidFill>
                            <a:schemeClr val="tx1"/>
                          </a:solidFill>
                          <a:latin typeface="Arial"/>
                          <a:ea typeface="Times New Roman"/>
                          <a:cs typeface="Times New Roman"/>
                        </a:rPr>
                        <a:t>Tidak Berhasil</a:t>
                      </a:r>
                      <a:r>
                        <a:rPr lang="af-ZA" sz="2000" dirty="0">
                          <a:solidFill>
                            <a:schemeClr val="tx1"/>
                          </a:solidFill>
                          <a:latin typeface="Arial"/>
                          <a:ea typeface="Times New Roman"/>
                          <a:cs typeface="Times New Roman"/>
                        </a:rPr>
                        <a:t>   </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dirty="0" err="1" smtClean="0">
                          <a:solidFill>
                            <a:schemeClr val="tx1"/>
                          </a:solidFill>
                          <a:latin typeface="Times New Roman"/>
                          <a:ea typeface="Times New Roman"/>
                          <a:cs typeface="Times New Roman"/>
                        </a:rPr>
                        <a:t>Dibawah</a:t>
                      </a:r>
                      <a:r>
                        <a:rPr lang="en-US" sz="2000" dirty="0" smtClean="0">
                          <a:solidFill>
                            <a:schemeClr val="tx1"/>
                          </a:solidFill>
                          <a:latin typeface="Times New Roman"/>
                          <a:ea typeface="Times New Roman"/>
                          <a:cs typeface="Times New Roman"/>
                        </a:rPr>
                        <a:t> 50</a:t>
                      </a:r>
                      <a:endParaRPr lang="id-ID" sz="2000" dirty="0">
                        <a:solidFill>
                          <a:schemeClr val="tx1"/>
                        </a:solidFill>
                        <a:latin typeface="Times New Roman"/>
                        <a:ea typeface="Times New Roman"/>
                        <a:cs typeface="Times New Roman"/>
                      </a:endParaRPr>
                    </a:p>
                  </a:txBody>
                  <a:tcPr marL="63305" marR="6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6113" name="Rectangle 1"/>
          <p:cNvSpPr>
            <a:spLocks noChangeArrowheads="1"/>
          </p:cNvSpPr>
          <p:nvPr/>
        </p:nvSpPr>
        <p:spPr bwMode="auto">
          <a:xfrm>
            <a:off x="0" y="-1588"/>
            <a:ext cx="184150" cy="460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pPr eaLnBrk="0" hangingPunct="0"/>
            <a:endParaRPr lang="id-ID" altLang="en-US"/>
          </a:p>
        </p:txBody>
      </p:sp>
      <p:sp>
        <p:nvSpPr>
          <p:cNvPr id="46114" name="TextBox 5"/>
          <p:cNvSpPr txBox="1">
            <a:spLocks noChangeArrowheads="1"/>
          </p:cNvSpPr>
          <p:nvPr/>
        </p:nvSpPr>
        <p:spPr bwMode="auto">
          <a:xfrm>
            <a:off x="2263775" y="714375"/>
            <a:ext cx="5737225"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id-ID" altLang="en-US" sz="3500">
                <a:solidFill>
                  <a:schemeClr val="bg1"/>
                </a:solidFill>
              </a:rPr>
              <a:t>Penilaian Skor Kinerja</a:t>
            </a:r>
          </a:p>
          <a:p>
            <a:pPr eaLnBrk="1" hangingPunct="1">
              <a:buFont typeface="Wingdings" pitchFamily="2" charset="2"/>
              <a:buNone/>
            </a:pPr>
            <a:endParaRPr lang="id-ID" altLang="en-US" sz="3500">
              <a:solidFill>
                <a:schemeClr val="bg1"/>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57200" y="990600"/>
          <a:ext cx="8153400" cy="5257801"/>
        </p:xfrm>
        <a:graphic>
          <a:graphicData uri="http://schemas.openxmlformats.org/drawingml/2006/table">
            <a:tbl>
              <a:tblPr firstRow="1" bandRow="1">
                <a:tableStyleId>{5C22544A-7EE6-4342-B048-85BDC9FD1C3A}</a:tableStyleId>
              </a:tblPr>
              <a:tblGrid>
                <a:gridCol w="2038350"/>
                <a:gridCol w="2038350"/>
                <a:gridCol w="2038350"/>
                <a:gridCol w="2038350"/>
              </a:tblGrid>
              <a:tr h="822960">
                <a:tc rowSpan="2">
                  <a:txBody>
                    <a:bodyPr/>
                    <a:lstStyle/>
                    <a:p>
                      <a:pPr algn="ctr"/>
                      <a:r>
                        <a:rPr lang="en-US" sz="2400" dirty="0" err="1" smtClean="0">
                          <a:solidFill>
                            <a:schemeClr val="tx1"/>
                          </a:solidFill>
                        </a:rPr>
                        <a:t>Julah</a:t>
                      </a:r>
                      <a:r>
                        <a:rPr lang="en-US" sz="2400" dirty="0" smtClean="0">
                          <a:solidFill>
                            <a:schemeClr val="tx1"/>
                          </a:solidFill>
                        </a:rPr>
                        <a:t> </a:t>
                      </a:r>
                      <a:r>
                        <a:rPr lang="en-US" sz="2400" dirty="0" err="1" smtClean="0">
                          <a:solidFill>
                            <a:schemeClr val="tx1"/>
                          </a:solidFill>
                        </a:rPr>
                        <a:t>Populasi</a:t>
                      </a:r>
                      <a:endParaRPr lang="en-US" sz="2400" dirty="0">
                        <a:solidFill>
                          <a:schemeClr val="tx1"/>
                        </a:solidFill>
                      </a:endParaRPr>
                    </a:p>
                  </a:txBody>
                  <a:tcPr anchor="ctr"/>
                </a:tc>
                <a:tc gridSpan="3">
                  <a:txBody>
                    <a:bodyPr/>
                    <a:lstStyle/>
                    <a:p>
                      <a:pPr algn="ctr"/>
                      <a:r>
                        <a:rPr lang="en-US" sz="2400" dirty="0" err="1" smtClean="0">
                          <a:solidFill>
                            <a:schemeClr val="tx1"/>
                          </a:solidFill>
                        </a:rPr>
                        <a:t>Sampel</a:t>
                      </a:r>
                      <a:r>
                        <a:rPr lang="en-US" sz="2400" dirty="0" smtClean="0">
                          <a:solidFill>
                            <a:schemeClr val="tx1"/>
                          </a:solidFill>
                        </a:rPr>
                        <a:t> </a:t>
                      </a:r>
                      <a:r>
                        <a:rPr lang="en-US" sz="2400" dirty="0" err="1" smtClean="0">
                          <a:solidFill>
                            <a:schemeClr val="tx1"/>
                          </a:solidFill>
                        </a:rPr>
                        <a:t>Akhir</a:t>
                      </a:r>
                      <a:r>
                        <a:rPr lang="en-US" sz="2400" dirty="0" smtClean="0">
                          <a:solidFill>
                            <a:schemeClr val="tx1"/>
                          </a:solidFill>
                        </a:rPr>
                        <a:t> Yang </a:t>
                      </a:r>
                      <a:r>
                        <a:rPr lang="en-US" sz="2400" dirty="0" err="1" smtClean="0">
                          <a:solidFill>
                            <a:schemeClr val="tx1"/>
                          </a:solidFill>
                        </a:rPr>
                        <a:t>Diperoleh</a:t>
                      </a:r>
                      <a:r>
                        <a:rPr lang="en-US" sz="2400" dirty="0" smtClean="0">
                          <a:solidFill>
                            <a:schemeClr val="tx1"/>
                          </a:solidFill>
                        </a:rPr>
                        <a:t> UTK</a:t>
                      </a:r>
                      <a:r>
                        <a:rPr lang="en-US" sz="2400" baseline="0" dirty="0" smtClean="0">
                          <a:solidFill>
                            <a:schemeClr val="tx1"/>
                          </a:solidFill>
                        </a:rPr>
                        <a:t> Tingkat </a:t>
                      </a:r>
                      <a:r>
                        <a:rPr lang="en-US" sz="2400" baseline="0" dirty="0" err="1" smtClean="0">
                          <a:solidFill>
                            <a:schemeClr val="tx1"/>
                          </a:solidFill>
                        </a:rPr>
                        <a:t>Kesalahan</a:t>
                      </a:r>
                      <a:r>
                        <a:rPr lang="en-US" sz="2400" baseline="0" dirty="0" smtClean="0">
                          <a:solidFill>
                            <a:schemeClr val="tx1"/>
                          </a:solidFill>
                        </a:rPr>
                        <a:t> </a:t>
                      </a:r>
                      <a:r>
                        <a:rPr lang="en-US" sz="2400" baseline="0" dirty="0" err="1" smtClean="0">
                          <a:solidFill>
                            <a:schemeClr val="tx1"/>
                          </a:solidFill>
                        </a:rPr>
                        <a:t>Sebesar</a:t>
                      </a:r>
                      <a:endParaRPr lang="en-US" sz="2400" dirty="0">
                        <a:solidFill>
                          <a:schemeClr val="tx1"/>
                        </a:solidFill>
                      </a:endParaRPr>
                    </a:p>
                  </a:txBody>
                  <a:tcPr/>
                </a:tc>
                <a:tc hMerge="1">
                  <a:txBody>
                    <a:bodyPr/>
                    <a:lstStyle/>
                    <a:p>
                      <a:endParaRPr lang="en-US" dirty="0"/>
                    </a:p>
                  </a:txBody>
                  <a:tcPr/>
                </a:tc>
                <a:tc hMerge="1">
                  <a:txBody>
                    <a:bodyPr/>
                    <a:lstStyle/>
                    <a:p>
                      <a:endParaRPr lang="en-US" dirty="0"/>
                    </a:p>
                  </a:txBody>
                  <a:tcPr/>
                </a:tc>
              </a:tr>
              <a:tr h="472441">
                <a:tc vMerge="1">
                  <a:txBody>
                    <a:bodyPr/>
                    <a:lstStyle/>
                    <a:p>
                      <a:endParaRPr lang="en-US" sz="2400" dirty="0"/>
                    </a:p>
                  </a:txBody>
                  <a:tcPr/>
                </a:tc>
                <a:tc>
                  <a:txBody>
                    <a:bodyPr/>
                    <a:lstStyle/>
                    <a:p>
                      <a:r>
                        <a:rPr lang="en-US" sz="2400" dirty="0" smtClean="0"/>
                        <a:t>+/- 3%</a:t>
                      </a:r>
                      <a:endParaRPr lang="en-US" sz="2400" dirty="0"/>
                    </a:p>
                  </a:txBody>
                  <a:tcPr/>
                </a:tc>
                <a:tc>
                  <a:txBody>
                    <a:bodyPr/>
                    <a:lstStyle/>
                    <a:p>
                      <a:r>
                        <a:rPr lang="en-US" sz="2400" dirty="0" smtClean="0"/>
                        <a:t>+/- 5%</a:t>
                      </a:r>
                      <a:endParaRPr lang="en-US" sz="2400" dirty="0"/>
                    </a:p>
                  </a:txBody>
                  <a:tcPr/>
                </a:tc>
                <a:tc>
                  <a:txBody>
                    <a:bodyPr/>
                    <a:lstStyle/>
                    <a:p>
                      <a:r>
                        <a:rPr lang="en-US" sz="2400" dirty="0" smtClean="0"/>
                        <a:t>+/-</a:t>
                      </a:r>
                      <a:r>
                        <a:rPr lang="en-US" sz="2400" baseline="0" dirty="0" smtClean="0"/>
                        <a:t> 10%</a:t>
                      </a:r>
                      <a:endParaRPr lang="en-US" sz="2400" dirty="0"/>
                    </a:p>
                  </a:txBody>
                  <a:tcPr/>
                </a:tc>
              </a:tr>
              <a:tr h="398944">
                <a:tc>
                  <a:txBody>
                    <a:bodyPr/>
                    <a:lstStyle/>
                    <a:p>
                      <a:pPr algn="ctr"/>
                      <a:r>
                        <a:rPr lang="en-US" sz="1800" dirty="0" smtClean="0">
                          <a:solidFill>
                            <a:srgbClr val="002060"/>
                          </a:solidFill>
                        </a:rPr>
                        <a:t>50</a:t>
                      </a:r>
                      <a:endParaRPr lang="en-US" sz="1800" dirty="0">
                        <a:solidFill>
                          <a:srgbClr val="002060"/>
                        </a:solidFill>
                      </a:endParaRPr>
                    </a:p>
                  </a:txBody>
                  <a:tcPr anchor="ctr"/>
                </a:tc>
                <a:tc>
                  <a:txBody>
                    <a:bodyPr/>
                    <a:lstStyle/>
                    <a:p>
                      <a:pPr algn="ctr"/>
                      <a:r>
                        <a:rPr lang="en-US" sz="1800" dirty="0" smtClean="0">
                          <a:solidFill>
                            <a:srgbClr val="002060"/>
                          </a:solidFill>
                        </a:rPr>
                        <a:t>48</a:t>
                      </a:r>
                      <a:endParaRPr lang="en-US" sz="1800" dirty="0">
                        <a:solidFill>
                          <a:srgbClr val="002060"/>
                        </a:solidFill>
                      </a:endParaRPr>
                    </a:p>
                  </a:txBody>
                  <a:tcPr anchor="ctr"/>
                </a:tc>
                <a:tc>
                  <a:txBody>
                    <a:bodyPr/>
                    <a:lstStyle/>
                    <a:p>
                      <a:pPr algn="ctr"/>
                      <a:r>
                        <a:rPr lang="en-US" sz="1800" dirty="0" smtClean="0">
                          <a:solidFill>
                            <a:srgbClr val="002060"/>
                          </a:solidFill>
                        </a:rPr>
                        <a:t>45</a:t>
                      </a:r>
                      <a:endParaRPr lang="en-US" sz="1800" dirty="0">
                        <a:solidFill>
                          <a:srgbClr val="002060"/>
                        </a:solidFill>
                      </a:endParaRPr>
                    </a:p>
                  </a:txBody>
                  <a:tcPr anchor="ctr"/>
                </a:tc>
                <a:tc>
                  <a:txBody>
                    <a:bodyPr/>
                    <a:lstStyle/>
                    <a:p>
                      <a:pPr algn="ctr"/>
                      <a:r>
                        <a:rPr lang="en-US" sz="1800" dirty="0" smtClean="0">
                          <a:solidFill>
                            <a:srgbClr val="002060"/>
                          </a:solidFill>
                        </a:rPr>
                        <a:t>33</a:t>
                      </a:r>
                      <a:endParaRPr lang="en-US" sz="1800" dirty="0">
                        <a:solidFill>
                          <a:srgbClr val="002060"/>
                        </a:solidFill>
                      </a:endParaRPr>
                    </a:p>
                  </a:txBody>
                  <a:tcPr anchor="ctr"/>
                </a:tc>
              </a:tr>
              <a:tr h="439256">
                <a:tc>
                  <a:txBody>
                    <a:bodyPr/>
                    <a:lstStyle/>
                    <a:p>
                      <a:pPr algn="ctr"/>
                      <a:r>
                        <a:rPr lang="en-US" sz="1800" dirty="0" smtClean="0">
                          <a:solidFill>
                            <a:srgbClr val="002060"/>
                          </a:solidFill>
                        </a:rPr>
                        <a:t>100</a:t>
                      </a:r>
                      <a:endParaRPr lang="en-US" sz="1800" dirty="0">
                        <a:solidFill>
                          <a:srgbClr val="002060"/>
                        </a:solidFill>
                      </a:endParaRPr>
                    </a:p>
                  </a:txBody>
                  <a:tcPr anchor="ctr"/>
                </a:tc>
                <a:tc>
                  <a:txBody>
                    <a:bodyPr/>
                    <a:lstStyle/>
                    <a:p>
                      <a:pPr algn="ctr"/>
                      <a:r>
                        <a:rPr lang="en-US" sz="1800" dirty="0" smtClean="0">
                          <a:solidFill>
                            <a:srgbClr val="002060"/>
                          </a:solidFill>
                        </a:rPr>
                        <a:t>92</a:t>
                      </a:r>
                      <a:endParaRPr lang="en-US" sz="1800" dirty="0">
                        <a:solidFill>
                          <a:srgbClr val="002060"/>
                        </a:solidFill>
                      </a:endParaRPr>
                    </a:p>
                  </a:txBody>
                  <a:tcPr anchor="ctr"/>
                </a:tc>
                <a:tc>
                  <a:txBody>
                    <a:bodyPr/>
                    <a:lstStyle/>
                    <a:p>
                      <a:pPr algn="ctr"/>
                      <a:r>
                        <a:rPr lang="en-US" sz="1800" dirty="0" smtClean="0">
                          <a:solidFill>
                            <a:srgbClr val="002060"/>
                          </a:solidFill>
                        </a:rPr>
                        <a:t>80</a:t>
                      </a:r>
                      <a:endParaRPr lang="en-US" sz="1800" dirty="0">
                        <a:solidFill>
                          <a:srgbClr val="002060"/>
                        </a:solidFill>
                      </a:endParaRPr>
                    </a:p>
                  </a:txBody>
                  <a:tcPr anchor="ctr"/>
                </a:tc>
                <a:tc>
                  <a:txBody>
                    <a:bodyPr/>
                    <a:lstStyle/>
                    <a:p>
                      <a:pPr algn="ctr"/>
                      <a:r>
                        <a:rPr lang="en-US" sz="1800" dirty="0" smtClean="0">
                          <a:solidFill>
                            <a:srgbClr val="002060"/>
                          </a:solidFill>
                        </a:rPr>
                        <a:t>49</a:t>
                      </a:r>
                      <a:endParaRPr lang="en-US" sz="1800" dirty="0">
                        <a:solidFill>
                          <a:srgbClr val="002060"/>
                        </a:solidFill>
                      </a:endParaRPr>
                    </a:p>
                  </a:txBody>
                  <a:tcPr anchor="ctr"/>
                </a:tc>
              </a:tr>
              <a:tr h="381000">
                <a:tc>
                  <a:txBody>
                    <a:bodyPr/>
                    <a:lstStyle/>
                    <a:p>
                      <a:pPr algn="ctr"/>
                      <a:r>
                        <a:rPr lang="en-US" sz="1800" dirty="0" smtClean="0">
                          <a:solidFill>
                            <a:srgbClr val="002060"/>
                          </a:solidFill>
                        </a:rPr>
                        <a:t>250</a:t>
                      </a:r>
                      <a:endParaRPr lang="en-US" sz="1800" dirty="0">
                        <a:solidFill>
                          <a:srgbClr val="002060"/>
                        </a:solidFill>
                      </a:endParaRPr>
                    </a:p>
                  </a:txBody>
                  <a:tcPr anchor="ctr"/>
                </a:tc>
                <a:tc>
                  <a:txBody>
                    <a:bodyPr/>
                    <a:lstStyle/>
                    <a:p>
                      <a:pPr algn="ctr"/>
                      <a:r>
                        <a:rPr lang="en-US" sz="1800" dirty="0" smtClean="0">
                          <a:solidFill>
                            <a:srgbClr val="002060"/>
                          </a:solidFill>
                        </a:rPr>
                        <a:t>223</a:t>
                      </a:r>
                      <a:endParaRPr lang="en-US" sz="1800" dirty="0">
                        <a:solidFill>
                          <a:srgbClr val="002060"/>
                        </a:solidFill>
                      </a:endParaRPr>
                    </a:p>
                  </a:txBody>
                  <a:tcPr anchor="ctr"/>
                </a:tc>
                <a:tc>
                  <a:txBody>
                    <a:bodyPr/>
                    <a:lstStyle/>
                    <a:p>
                      <a:pPr algn="ctr"/>
                      <a:r>
                        <a:rPr lang="en-US" sz="1800" dirty="0" smtClean="0">
                          <a:solidFill>
                            <a:srgbClr val="002060"/>
                          </a:solidFill>
                        </a:rPr>
                        <a:t>152</a:t>
                      </a:r>
                      <a:endParaRPr lang="en-US" sz="1800" dirty="0">
                        <a:solidFill>
                          <a:srgbClr val="002060"/>
                        </a:solidFill>
                      </a:endParaRPr>
                    </a:p>
                  </a:txBody>
                  <a:tcPr anchor="ctr"/>
                </a:tc>
                <a:tc>
                  <a:txBody>
                    <a:bodyPr/>
                    <a:lstStyle/>
                    <a:p>
                      <a:pPr algn="ctr"/>
                      <a:r>
                        <a:rPr lang="en-US" sz="1800" dirty="0" smtClean="0">
                          <a:solidFill>
                            <a:srgbClr val="002060"/>
                          </a:solidFill>
                        </a:rPr>
                        <a:t>70</a:t>
                      </a:r>
                      <a:endParaRPr lang="en-US" sz="1800" dirty="0">
                        <a:solidFill>
                          <a:srgbClr val="002060"/>
                        </a:solidFill>
                      </a:endParaRPr>
                    </a:p>
                  </a:txBody>
                  <a:tcPr anchor="ctr"/>
                </a:tc>
              </a:tr>
              <a:tr h="457200">
                <a:tc>
                  <a:txBody>
                    <a:bodyPr/>
                    <a:lstStyle/>
                    <a:p>
                      <a:pPr algn="ctr"/>
                      <a:r>
                        <a:rPr lang="en-US" sz="1800" dirty="0" smtClean="0">
                          <a:solidFill>
                            <a:srgbClr val="002060"/>
                          </a:solidFill>
                        </a:rPr>
                        <a:t>500</a:t>
                      </a:r>
                      <a:endParaRPr lang="en-US" sz="1800" dirty="0">
                        <a:solidFill>
                          <a:srgbClr val="002060"/>
                        </a:solidFill>
                      </a:endParaRPr>
                    </a:p>
                  </a:txBody>
                  <a:tcPr anchor="ctr"/>
                </a:tc>
                <a:tc>
                  <a:txBody>
                    <a:bodyPr/>
                    <a:lstStyle/>
                    <a:p>
                      <a:pPr algn="ctr"/>
                      <a:r>
                        <a:rPr lang="en-US" sz="1800" dirty="0" smtClean="0">
                          <a:solidFill>
                            <a:srgbClr val="002060"/>
                          </a:solidFill>
                        </a:rPr>
                        <a:t>341</a:t>
                      </a:r>
                      <a:endParaRPr lang="en-US" sz="1800" dirty="0">
                        <a:solidFill>
                          <a:srgbClr val="002060"/>
                        </a:solidFill>
                      </a:endParaRPr>
                    </a:p>
                  </a:txBody>
                  <a:tcPr anchor="ctr"/>
                </a:tc>
                <a:tc>
                  <a:txBody>
                    <a:bodyPr/>
                    <a:lstStyle/>
                    <a:p>
                      <a:pPr algn="ctr"/>
                      <a:r>
                        <a:rPr lang="en-US" sz="1800" dirty="0" smtClean="0">
                          <a:solidFill>
                            <a:srgbClr val="002060"/>
                          </a:solidFill>
                        </a:rPr>
                        <a:t>217</a:t>
                      </a:r>
                      <a:endParaRPr lang="en-US" sz="1800" dirty="0">
                        <a:solidFill>
                          <a:srgbClr val="002060"/>
                        </a:solidFill>
                      </a:endParaRPr>
                    </a:p>
                  </a:txBody>
                  <a:tcPr anchor="ctr"/>
                </a:tc>
                <a:tc>
                  <a:txBody>
                    <a:bodyPr/>
                    <a:lstStyle/>
                    <a:p>
                      <a:pPr algn="ctr"/>
                      <a:r>
                        <a:rPr lang="en-US" sz="1800" dirty="0" smtClean="0">
                          <a:solidFill>
                            <a:srgbClr val="002060"/>
                          </a:solidFill>
                        </a:rPr>
                        <a:t>81</a:t>
                      </a:r>
                      <a:endParaRPr lang="en-US" sz="1800" dirty="0">
                        <a:solidFill>
                          <a:srgbClr val="002060"/>
                        </a:solidFill>
                      </a:endParaRPr>
                    </a:p>
                  </a:txBody>
                  <a:tcPr anchor="ctr"/>
                </a:tc>
              </a:tr>
              <a:tr h="381000">
                <a:tc>
                  <a:txBody>
                    <a:bodyPr/>
                    <a:lstStyle/>
                    <a:p>
                      <a:pPr algn="ctr"/>
                      <a:r>
                        <a:rPr lang="en-US" sz="1800" dirty="0" smtClean="0">
                          <a:solidFill>
                            <a:srgbClr val="002060"/>
                          </a:solidFill>
                        </a:rPr>
                        <a:t>750</a:t>
                      </a:r>
                      <a:endParaRPr lang="en-US" sz="1800" dirty="0">
                        <a:solidFill>
                          <a:srgbClr val="002060"/>
                        </a:solidFill>
                      </a:endParaRPr>
                    </a:p>
                  </a:txBody>
                  <a:tcPr anchor="ctr"/>
                </a:tc>
                <a:tc>
                  <a:txBody>
                    <a:bodyPr/>
                    <a:lstStyle/>
                    <a:p>
                      <a:pPr algn="ctr"/>
                      <a:r>
                        <a:rPr lang="en-US" sz="1800" dirty="0" smtClean="0">
                          <a:solidFill>
                            <a:srgbClr val="002060"/>
                          </a:solidFill>
                        </a:rPr>
                        <a:t>441</a:t>
                      </a:r>
                      <a:endParaRPr lang="en-US" sz="1800" dirty="0">
                        <a:solidFill>
                          <a:srgbClr val="002060"/>
                        </a:solidFill>
                      </a:endParaRPr>
                    </a:p>
                  </a:txBody>
                  <a:tcPr anchor="ctr"/>
                </a:tc>
                <a:tc>
                  <a:txBody>
                    <a:bodyPr/>
                    <a:lstStyle/>
                    <a:p>
                      <a:pPr algn="ctr"/>
                      <a:r>
                        <a:rPr lang="en-US" sz="1800" dirty="0" smtClean="0">
                          <a:solidFill>
                            <a:srgbClr val="002060"/>
                          </a:solidFill>
                        </a:rPr>
                        <a:t>254</a:t>
                      </a:r>
                      <a:endParaRPr lang="en-US" sz="1800" dirty="0">
                        <a:solidFill>
                          <a:srgbClr val="002060"/>
                        </a:solidFill>
                      </a:endParaRPr>
                    </a:p>
                  </a:txBody>
                  <a:tcPr anchor="ctr"/>
                </a:tc>
                <a:tc>
                  <a:txBody>
                    <a:bodyPr/>
                    <a:lstStyle/>
                    <a:p>
                      <a:pPr algn="ctr"/>
                      <a:r>
                        <a:rPr lang="en-US" sz="1800" dirty="0" smtClean="0">
                          <a:solidFill>
                            <a:srgbClr val="002060"/>
                          </a:solidFill>
                        </a:rPr>
                        <a:t>85</a:t>
                      </a:r>
                      <a:endParaRPr lang="en-US" sz="1800" dirty="0">
                        <a:solidFill>
                          <a:srgbClr val="002060"/>
                        </a:solidFill>
                      </a:endParaRPr>
                    </a:p>
                  </a:txBody>
                  <a:tcPr anchor="ctr"/>
                </a:tc>
              </a:tr>
              <a:tr h="381000">
                <a:tc>
                  <a:txBody>
                    <a:bodyPr/>
                    <a:lstStyle/>
                    <a:p>
                      <a:pPr algn="ctr"/>
                      <a:r>
                        <a:rPr lang="en-US" sz="1800" dirty="0" smtClean="0">
                          <a:solidFill>
                            <a:srgbClr val="002060"/>
                          </a:solidFill>
                        </a:rPr>
                        <a:t>1.000</a:t>
                      </a:r>
                      <a:endParaRPr lang="en-US" sz="1800" dirty="0">
                        <a:solidFill>
                          <a:srgbClr val="002060"/>
                        </a:solidFill>
                      </a:endParaRPr>
                    </a:p>
                  </a:txBody>
                  <a:tcPr anchor="ctr"/>
                </a:tc>
                <a:tc>
                  <a:txBody>
                    <a:bodyPr/>
                    <a:lstStyle/>
                    <a:p>
                      <a:pPr algn="ctr"/>
                      <a:r>
                        <a:rPr lang="en-US" sz="1800" dirty="0" smtClean="0">
                          <a:solidFill>
                            <a:srgbClr val="002060"/>
                          </a:solidFill>
                        </a:rPr>
                        <a:t>516</a:t>
                      </a:r>
                      <a:endParaRPr lang="en-US" sz="1800" dirty="0">
                        <a:solidFill>
                          <a:srgbClr val="002060"/>
                        </a:solidFill>
                      </a:endParaRPr>
                    </a:p>
                  </a:txBody>
                  <a:tcPr anchor="ctr"/>
                </a:tc>
                <a:tc>
                  <a:txBody>
                    <a:bodyPr/>
                    <a:lstStyle/>
                    <a:p>
                      <a:pPr algn="ctr"/>
                      <a:r>
                        <a:rPr lang="en-US" sz="1800" dirty="0" smtClean="0">
                          <a:solidFill>
                            <a:srgbClr val="002060"/>
                          </a:solidFill>
                        </a:rPr>
                        <a:t>278</a:t>
                      </a:r>
                      <a:endParaRPr lang="en-US" sz="1800" dirty="0">
                        <a:solidFill>
                          <a:srgbClr val="002060"/>
                        </a:solidFill>
                      </a:endParaRPr>
                    </a:p>
                  </a:txBody>
                  <a:tcPr anchor="ctr"/>
                </a:tc>
                <a:tc>
                  <a:txBody>
                    <a:bodyPr/>
                    <a:lstStyle/>
                    <a:p>
                      <a:pPr algn="ctr"/>
                      <a:r>
                        <a:rPr lang="en-US" sz="1800" dirty="0" smtClean="0">
                          <a:solidFill>
                            <a:srgbClr val="002060"/>
                          </a:solidFill>
                        </a:rPr>
                        <a:t>88</a:t>
                      </a:r>
                      <a:endParaRPr lang="en-US" sz="1800" dirty="0">
                        <a:solidFill>
                          <a:srgbClr val="002060"/>
                        </a:solidFill>
                      </a:endParaRPr>
                    </a:p>
                  </a:txBody>
                  <a:tcPr anchor="ctr"/>
                </a:tc>
              </a:tr>
              <a:tr h="381000">
                <a:tc>
                  <a:txBody>
                    <a:bodyPr/>
                    <a:lstStyle/>
                    <a:p>
                      <a:pPr algn="ctr"/>
                      <a:r>
                        <a:rPr lang="en-US" sz="1800" dirty="0" smtClean="0">
                          <a:solidFill>
                            <a:srgbClr val="002060"/>
                          </a:solidFill>
                        </a:rPr>
                        <a:t>2.500</a:t>
                      </a:r>
                      <a:endParaRPr lang="en-US" sz="1800" dirty="0">
                        <a:solidFill>
                          <a:srgbClr val="002060"/>
                        </a:solidFill>
                      </a:endParaRPr>
                    </a:p>
                  </a:txBody>
                  <a:tcPr anchor="ctr"/>
                </a:tc>
                <a:tc>
                  <a:txBody>
                    <a:bodyPr/>
                    <a:lstStyle/>
                    <a:p>
                      <a:pPr algn="ctr"/>
                      <a:r>
                        <a:rPr lang="en-US" sz="1800" dirty="0" smtClean="0">
                          <a:solidFill>
                            <a:srgbClr val="002060"/>
                          </a:solidFill>
                        </a:rPr>
                        <a:t>748</a:t>
                      </a:r>
                      <a:endParaRPr lang="en-US" sz="1800" dirty="0">
                        <a:solidFill>
                          <a:srgbClr val="002060"/>
                        </a:solidFill>
                      </a:endParaRPr>
                    </a:p>
                  </a:txBody>
                  <a:tcPr anchor="ctr"/>
                </a:tc>
                <a:tc>
                  <a:txBody>
                    <a:bodyPr/>
                    <a:lstStyle/>
                    <a:p>
                      <a:pPr algn="ctr"/>
                      <a:r>
                        <a:rPr lang="en-US" sz="1800" dirty="0" smtClean="0">
                          <a:solidFill>
                            <a:srgbClr val="002060"/>
                          </a:solidFill>
                        </a:rPr>
                        <a:t>333</a:t>
                      </a:r>
                      <a:endParaRPr lang="en-US" sz="1800" dirty="0">
                        <a:solidFill>
                          <a:srgbClr val="002060"/>
                        </a:solidFill>
                      </a:endParaRPr>
                    </a:p>
                  </a:txBody>
                  <a:tcPr anchor="ctr"/>
                </a:tc>
                <a:tc>
                  <a:txBody>
                    <a:bodyPr/>
                    <a:lstStyle/>
                    <a:p>
                      <a:pPr algn="ctr"/>
                      <a:r>
                        <a:rPr lang="en-US" sz="1800" dirty="0" smtClean="0">
                          <a:solidFill>
                            <a:srgbClr val="002060"/>
                          </a:solidFill>
                        </a:rPr>
                        <a:t>93</a:t>
                      </a:r>
                      <a:endParaRPr lang="en-US" sz="1800" dirty="0">
                        <a:solidFill>
                          <a:srgbClr val="002060"/>
                        </a:solidFill>
                      </a:endParaRPr>
                    </a:p>
                  </a:txBody>
                  <a:tcPr anchor="ctr"/>
                </a:tc>
              </a:tr>
              <a:tr h="381000">
                <a:tc>
                  <a:txBody>
                    <a:bodyPr/>
                    <a:lstStyle/>
                    <a:p>
                      <a:pPr algn="ctr"/>
                      <a:r>
                        <a:rPr lang="en-US" sz="1800" dirty="0" smtClean="0">
                          <a:solidFill>
                            <a:srgbClr val="002060"/>
                          </a:solidFill>
                        </a:rPr>
                        <a:t>5.000</a:t>
                      </a:r>
                      <a:endParaRPr lang="en-US" sz="1800" dirty="0">
                        <a:solidFill>
                          <a:srgbClr val="002060"/>
                        </a:solidFill>
                      </a:endParaRPr>
                    </a:p>
                  </a:txBody>
                  <a:tcPr anchor="ctr"/>
                </a:tc>
                <a:tc>
                  <a:txBody>
                    <a:bodyPr/>
                    <a:lstStyle/>
                    <a:p>
                      <a:pPr algn="ctr"/>
                      <a:r>
                        <a:rPr lang="en-US" sz="1800" dirty="0" smtClean="0">
                          <a:solidFill>
                            <a:srgbClr val="002060"/>
                          </a:solidFill>
                        </a:rPr>
                        <a:t>880</a:t>
                      </a:r>
                      <a:endParaRPr lang="en-US" sz="1800" dirty="0">
                        <a:solidFill>
                          <a:srgbClr val="002060"/>
                        </a:solidFill>
                      </a:endParaRPr>
                    </a:p>
                  </a:txBody>
                  <a:tcPr anchor="ctr"/>
                </a:tc>
                <a:tc>
                  <a:txBody>
                    <a:bodyPr/>
                    <a:lstStyle/>
                    <a:p>
                      <a:pPr algn="ctr"/>
                      <a:r>
                        <a:rPr lang="en-US" sz="1800" dirty="0" smtClean="0">
                          <a:solidFill>
                            <a:srgbClr val="002060"/>
                          </a:solidFill>
                        </a:rPr>
                        <a:t>357</a:t>
                      </a:r>
                      <a:endParaRPr lang="en-US" sz="1800" dirty="0">
                        <a:solidFill>
                          <a:srgbClr val="002060"/>
                        </a:solidFill>
                      </a:endParaRPr>
                    </a:p>
                  </a:txBody>
                  <a:tcPr anchor="ctr"/>
                </a:tc>
                <a:tc>
                  <a:txBody>
                    <a:bodyPr/>
                    <a:lstStyle/>
                    <a:p>
                      <a:pPr algn="ctr"/>
                      <a:r>
                        <a:rPr lang="en-US" sz="1800" dirty="0" smtClean="0">
                          <a:solidFill>
                            <a:srgbClr val="002060"/>
                          </a:solidFill>
                        </a:rPr>
                        <a:t>94</a:t>
                      </a:r>
                      <a:endParaRPr lang="en-US" sz="1800" dirty="0">
                        <a:solidFill>
                          <a:srgbClr val="002060"/>
                        </a:solidFill>
                      </a:endParaRPr>
                    </a:p>
                  </a:txBody>
                  <a:tcPr anchor="ctr"/>
                </a:tc>
              </a:tr>
              <a:tr h="381000">
                <a:tc>
                  <a:txBody>
                    <a:bodyPr/>
                    <a:lstStyle/>
                    <a:p>
                      <a:pPr algn="ctr"/>
                      <a:r>
                        <a:rPr lang="en-US" sz="1800" dirty="0" smtClean="0">
                          <a:solidFill>
                            <a:srgbClr val="002060"/>
                          </a:solidFill>
                        </a:rPr>
                        <a:t>10.000</a:t>
                      </a:r>
                      <a:endParaRPr lang="en-US" sz="1800" dirty="0">
                        <a:solidFill>
                          <a:srgbClr val="002060"/>
                        </a:solidFill>
                      </a:endParaRPr>
                    </a:p>
                  </a:txBody>
                  <a:tcPr anchor="ctr"/>
                </a:tc>
                <a:tc>
                  <a:txBody>
                    <a:bodyPr/>
                    <a:lstStyle/>
                    <a:p>
                      <a:pPr algn="ctr"/>
                      <a:r>
                        <a:rPr lang="en-US" sz="1800" dirty="0" smtClean="0">
                          <a:solidFill>
                            <a:srgbClr val="002060"/>
                          </a:solidFill>
                        </a:rPr>
                        <a:t>964</a:t>
                      </a:r>
                      <a:endParaRPr lang="en-US" sz="1800" dirty="0">
                        <a:solidFill>
                          <a:srgbClr val="002060"/>
                        </a:solidFill>
                      </a:endParaRPr>
                    </a:p>
                  </a:txBody>
                  <a:tcPr anchor="ctr"/>
                </a:tc>
                <a:tc>
                  <a:txBody>
                    <a:bodyPr/>
                    <a:lstStyle/>
                    <a:p>
                      <a:pPr algn="ctr"/>
                      <a:r>
                        <a:rPr lang="en-US" sz="1800" dirty="0" smtClean="0">
                          <a:solidFill>
                            <a:srgbClr val="002060"/>
                          </a:solidFill>
                        </a:rPr>
                        <a:t>370</a:t>
                      </a:r>
                      <a:endParaRPr lang="en-US" sz="1800" dirty="0">
                        <a:solidFill>
                          <a:srgbClr val="002060"/>
                        </a:solidFill>
                      </a:endParaRPr>
                    </a:p>
                  </a:txBody>
                  <a:tcPr anchor="ctr"/>
                </a:tc>
                <a:tc>
                  <a:txBody>
                    <a:bodyPr/>
                    <a:lstStyle/>
                    <a:p>
                      <a:pPr algn="ctr"/>
                      <a:r>
                        <a:rPr lang="en-US" sz="1800" dirty="0" smtClean="0">
                          <a:solidFill>
                            <a:srgbClr val="002060"/>
                          </a:solidFill>
                        </a:rPr>
                        <a:t>95</a:t>
                      </a:r>
                      <a:endParaRPr lang="en-US" sz="1800" dirty="0">
                        <a:solidFill>
                          <a:srgbClr val="002060"/>
                        </a:solidFill>
                      </a:endParaRPr>
                    </a:p>
                  </a:txBody>
                  <a:tcPr anchor="ctr"/>
                </a:tc>
              </a:tr>
              <a:tr h="381000">
                <a:tc>
                  <a:txBody>
                    <a:bodyPr/>
                    <a:lstStyle/>
                    <a:p>
                      <a:pPr algn="ctr"/>
                      <a:r>
                        <a:rPr lang="en-US" sz="1800" dirty="0" smtClean="0">
                          <a:solidFill>
                            <a:srgbClr val="002060"/>
                          </a:solidFill>
                        </a:rPr>
                        <a:t>25.000</a:t>
                      </a:r>
                      <a:endParaRPr lang="en-US" sz="1800" dirty="0">
                        <a:solidFill>
                          <a:srgbClr val="002060"/>
                        </a:solidFill>
                      </a:endParaRPr>
                    </a:p>
                  </a:txBody>
                  <a:tcPr anchor="ctr"/>
                </a:tc>
                <a:tc>
                  <a:txBody>
                    <a:bodyPr/>
                    <a:lstStyle/>
                    <a:p>
                      <a:pPr algn="ctr"/>
                      <a:r>
                        <a:rPr lang="en-US" sz="1800" dirty="0" smtClean="0">
                          <a:solidFill>
                            <a:srgbClr val="002060"/>
                          </a:solidFill>
                        </a:rPr>
                        <a:t>1.023</a:t>
                      </a:r>
                      <a:endParaRPr lang="en-US" sz="1800" dirty="0">
                        <a:solidFill>
                          <a:srgbClr val="002060"/>
                        </a:solidFill>
                      </a:endParaRPr>
                    </a:p>
                  </a:txBody>
                  <a:tcPr anchor="ctr"/>
                </a:tc>
                <a:tc>
                  <a:txBody>
                    <a:bodyPr/>
                    <a:lstStyle/>
                    <a:p>
                      <a:pPr algn="ctr"/>
                      <a:r>
                        <a:rPr lang="en-US" sz="1800" dirty="0" smtClean="0">
                          <a:solidFill>
                            <a:srgbClr val="002060"/>
                          </a:solidFill>
                        </a:rPr>
                        <a:t>378</a:t>
                      </a:r>
                      <a:endParaRPr lang="en-US" sz="1800" dirty="0">
                        <a:solidFill>
                          <a:srgbClr val="002060"/>
                        </a:solidFill>
                      </a:endParaRPr>
                    </a:p>
                  </a:txBody>
                  <a:tcPr anchor="ctr"/>
                </a:tc>
                <a:tc>
                  <a:txBody>
                    <a:bodyPr/>
                    <a:lstStyle/>
                    <a:p>
                      <a:pPr algn="ctr"/>
                      <a:r>
                        <a:rPr lang="en-US" sz="1800" dirty="0" smtClean="0">
                          <a:solidFill>
                            <a:srgbClr val="002060"/>
                          </a:solidFill>
                        </a:rPr>
                        <a:t>96</a:t>
                      </a:r>
                      <a:endParaRPr lang="en-US" sz="1800" dirty="0">
                        <a:solidFill>
                          <a:srgbClr val="002060"/>
                        </a:solidFill>
                      </a:endParaRPr>
                    </a:p>
                  </a:txBody>
                  <a:tcPr anchor="ctr"/>
                </a:tc>
              </a:tr>
            </a:tbl>
          </a:graphicData>
        </a:graphic>
      </p:graphicFrame>
      <p:sp>
        <p:nvSpPr>
          <p:cNvPr id="47173" name="TextBox 2"/>
          <p:cNvSpPr txBox="1">
            <a:spLocks noChangeArrowheads="1"/>
          </p:cNvSpPr>
          <p:nvPr/>
        </p:nvSpPr>
        <p:spPr bwMode="auto">
          <a:xfrm>
            <a:off x="1828800" y="228600"/>
            <a:ext cx="5410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US" altLang="en-US" sz="2800">
                <a:solidFill>
                  <a:schemeClr val="bg1"/>
                </a:solidFill>
              </a:rPr>
              <a:t>Tabel Ukuran Sampel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81" name="Group 33"/>
          <p:cNvGraphicFramePr>
            <a:graphicFrameLocks noGrp="1"/>
          </p:cNvGraphicFramePr>
          <p:nvPr>
            <p:ph/>
          </p:nvPr>
        </p:nvGraphicFramePr>
        <p:xfrm>
          <a:off x="685800" y="914400"/>
          <a:ext cx="8001000" cy="4572000"/>
        </p:xfrm>
        <a:graphic>
          <a:graphicData uri="http://schemas.openxmlformats.org/drawingml/2006/table">
            <a:tbl>
              <a:tblPr/>
              <a:tblGrid>
                <a:gridCol w="533400"/>
                <a:gridCol w="3200400"/>
                <a:gridCol w="3276600"/>
                <a:gridCol w="990600"/>
              </a:tblGrid>
              <a:tr h="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80910"/>
                          </a:solidFill>
                          <a:effectLst/>
                          <a:latin typeface="Arial" charset="0"/>
                          <a:ea typeface="Times New Roman" pitchFamily="18" charset="0"/>
                          <a:cs typeface="Arial" charset="0"/>
                        </a:rPr>
                        <a:t>NO</a:t>
                      </a:r>
                      <a:endParaRPr kumimoji="0" lang="id-ID" sz="1600" b="1" i="0" u="none" strike="noStrike" cap="none" normalizeH="0" baseline="0" dirty="0" smtClean="0">
                        <a:ln>
                          <a:noFill/>
                        </a:ln>
                        <a:solidFill>
                          <a:srgbClr val="080910"/>
                        </a:solidFill>
                        <a:effectLst/>
                        <a:latin typeface="Arial" charset="0"/>
                        <a:ea typeface="Times New Roman" pitchFamily="18" charset="0"/>
                        <a:cs typeface="Arial"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80910"/>
                          </a:solidFill>
                          <a:effectLst/>
                          <a:latin typeface="Arial" charset="0"/>
                          <a:ea typeface="Times New Roman" pitchFamily="18" charset="0"/>
                          <a:cs typeface="Arial" charset="0"/>
                        </a:rPr>
                        <a:t>KEGIATAN</a:t>
                      </a:r>
                      <a:endParaRPr kumimoji="0" lang="id-ID" sz="1600" b="1" i="0" u="none" strike="noStrike" cap="none" normalizeH="0" baseline="0" dirty="0" smtClean="0">
                        <a:ln>
                          <a:noFill/>
                        </a:ln>
                        <a:solidFill>
                          <a:srgbClr val="080910"/>
                        </a:solidFill>
                        <a:effectLst/>
                        <a:latin typeface="Arial" charset="0"/>
                        <a:ea typeface="Times New Roman" pitchFamily="18" charset="0"/>
                        <a:cs typeface="Arial"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80910"/>
                          </a:solidFill>
                          <a:effectLst/>
                          <a:latin typeface="Arial" charset="0"/>
                          <a:ea typeface="Times New Roman" pitchFamily="18" charset="0"/>
                          <a:cs typeface="Arial" charset="0"/>
                        </a:rPr>
                        <a:t>KRITERIA </a:t>
                      </a:r>
                      <a:r>
                        <a:rPr kumimoji="0" lang="id-ID" sz="1600" b="1" i="0" u="none" strike="noStrike" cap="none" normalizeH="0" baseline="0" dirty="0" smtClean="0">
                          <a:ln>
                            <a:noFill/>
                          </a:ln>
                          <a:solidFill>
                            <a:srgbClr val="080910"/>
                          </a:solidFill>
                          <a:effectLst/>
                          <a:latin typeface="Arial" charset="0"/>
                          <a:ea typeface="Times New Roman" pitchFamily="18" charset="0"/>
                          <a:cs typeface="Arial" charset="0"/>
                        </a:rPr>
                        <a:t>INDIKATOR KINERJA</a:t>
                      </a: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id-ID" sz="1600" b="1" i="0" u="none" strike="noStrike" cap="none" normalizeH="0" baseline="0" smtClean="0">
                          <a:ln>
                            <a:noFill/>
                          </a:ln>
                          <a:solidFill>
                            <a:srgbClr val="080910"/>
                          </a:solidFill>
                          <a:effectLst/>
                          <a:latin typeface="Arial" charset="0"/>
                          <a:ea typeface="Times New Roman" pitchFamily="18" charset="0"/>
                          <a:cs typeface="Arial" charset="0"/>
                        </a:rPr>
                        <a:t>BOBOT</a:t>
                      </a: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r>
              <a:tr h="103632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1.</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Pengadaan</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barang</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dan</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jasa</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(Pembangunan, Rehab,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Pengadaan</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Barang</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Pemeliharaan</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dll</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a:t>
                      </a: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prosedur</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Guna</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Kualitas</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Sasaran</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Jumlah</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Waktu</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30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10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25</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10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15</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10</a:t>
                      </a: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r>
              <a:tr h="83820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2.</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Monitoring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dan</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Evaluasi</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Prosedur</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Guna</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Sasaran</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Waktu</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40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30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20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10</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r>
              <a:tr h="99060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3.</a:t>
                      </a: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lang="af-ZA" sz="1200" b="1" kern="1200" dirty="0" smtClean="0">
                          <a:solidFill>
                            <a:schemeClr val="tx1"/>
                          </a:solidFill>
                          <a:effectLst/>
                          <a:latin typeface="Tahoma" pitchFamily="34" charset="0"/>
                          <a:ea typeface="Tahoma" pitchFamily="34" charset="0"/>
                          <a:cs typeface="Tahoma" pitchFamily="34" charset="0"/>
                        </a:rPr>
                        <a:t>Peningkatan kualitas SDM (Workshop, sosialisasi, orientasi, pembinaan dan FGD)</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Prosedur</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Guna</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Sasaran</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Jumlah</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Waktu</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30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20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20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15</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15</a:t>
                      </a:r>
                      <a:endParaRPr kumimoji="0" lang="id-ID"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r>
              <a:tr h="120396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4.</a:t>
                      </a: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lang="fi-FI" sz="1200" b="1" kern="1200" dirty="0" smtClean="0">
                          <a:solidFill>
                            <a:schemeClr val="tx1"/>
                          </a:solidFill>
                          <a:effectLst/>
                          <a:latin typeface="Tahoma" pitchFamily="34" charset="0"/>
                          <a:ea typeface="Tahoma" pitchFamily="34" charset="0"/>
                          <a:cs typeface="Tahoma" pitchFamily="34" charset="0"/>
                        </a:rPr>
                        <a:t>Penyaluran Bantuan berupa barang atau Fisik lainya</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prosedur</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Guna</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Kualitas</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Sasaran</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Jumlah</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Waktu</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25</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15</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15</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20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15</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10</a:t>
                      </a:r>
                      <a:endParaRPr kumimoji="0" lang="id-ID"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18" marB="4571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r>
            </a:tbl>
          </a:graphicData>
        </a:graphic>
      </p:graphicFrame>
      <p:sp>
        <p:nvSpPr>
          <p:cNvPr id="48162" name="TextBox 2"/>
          <p:cNvSpPr txBox="1">
            <a:spLocks noChangeArrowheads="1"/>
          </p:cNvSpPr>
          <p:nvPr/>
        </p:nvSpPr>
        <p:spPr bwMode="auto">
          <a:xfrm>
            <a:off x="685800" y="0"/>
            <a:ext cx="6629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US" altLang="en-US" sz="2000"/>
              <a:t>KEGIATAN DAN INDIKTOR KINERJA </a:t>
            </a:r>
          </a:p>
          <a:p>
            <a:pPr algn="ctr" eaLnBrk="1" hangingPunct="1"/>
            <a:r>
              <a:rPr lang="en-US" altLang="en-US" sz="2000"/>
              <a:t>YANG DIUKUR/DIAUDIT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81" name="Group 33"/>
          <p:cNvGraphicFramePr>
            <a:graphicFrameLocks noGrp="1"/>
          </p:cNvGraphicFramePr>
          <p:nvPr>
            <p:ph/>
          </p:nvPr>
        </p:nvGraphicFramePr>
        <p:xfrm>
          <a:off x="457200" y="914400"/>
          <a:ext cx="8229600" cy="5486399"/>
        </p:xfrm>
        <a:graphic>
          <a:graphicData uri="http://schemas.openxmlformats.org/drawingml/2006/table">
            <a:tbl>
              <a:tblPr/>
              <a:tblGrid>
                <a:gridCol w="457200"/>
                <a:gridCol w="3048000"/>
                <a:gridCol w="3733800"/>
                <a:gridCol w="990600"/>
              </a:tblGrid>
              <a:tr h="86864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id-ID" sz="1600" b="1" i="0" u="none" strike="noStrike" cap="none" normalizeH="0" baseline="0" dirty="0" smtClean="0">
                          <a:ln>
                            <a:noFill/>
                          </a:ln>
                          <a:solidFill>
                            <a:srgbClr val="080910"/>
                          </a:solidFill>
                          <a:effectLst/>
                          <a:latin typeface="Arial" charset="0"/>
                          <a:ea typeface="Times New Roman" pitchFamily="18" charset="0"/>
                          <a:cs typeface="Arial" charset="0"/>
                        </a:rPr>
                        <a:t>N</a:t>
                      </a:r>
                      <a:r>
                        <a:rPr kumimoji="0" lang="en-US" sz="1600" b="1" i="0" u="none" strike="noStrike" cap="none" normalizeH="0" baseline="0" dirty="0" smtClean="0">
                          <a:ln>
                            <a:noFill/>
                          </a:ln>
                          <a:solidFill>
                            <a:srgbClr val="080910"/>
                          </a:solidFill>
                          <a:effectLst/>
                          <a:latin typeface="Arial" charset="0"/>
                          <a:ea typeface="Times New Roman" pitchFamily="18" charset="0"/>
                          <a:cs typeface="Arial" charset="0"/>
                        </a:rPr>
                        <a:t>O</a:t>
                      </a:r>
                      <a:endParaRPr kumimoji="0" lang="id-ID" sz="1600" b="1" i="0" u="none" strike="noStrike" cap="none" normalizeH="0" baseline="0" dirty="0" smtClean="0">
                        <a:ln>
                          <a:noFill/>
                        </a:ln>
                        <a:solidFill>
                          <a:srgbClr val="080910"/>
                        </a:solidFill>
                        <a:effectLst/>
                        <a:latin typeface="Arial" charset="0"/>
                        <a:ea typeface="Times New Roman" pitchFamily="18" charset="0"/>
                        <a:cs typeface="Arial"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id-ID" sz="1600" b="1" i="0" u="none" strike="noStrike" cap="none" normalizeH="0" baseline="0" dirty="0" smtClean="0">
                          <a:ln>
                            <a:noFill/>
                          </a:ln>
                          <a:solidFill>
                            <a:srgbClr val="080910"/>
                          </a:solidFill>
                          <a:effectLst/>
                          <a:latin typeface="Arial" charset="0"/>
                          <a:ea typeface="Times New Roman" pitchFamily="18" charset="0"/>
                          <a:cs typeface="Arial" charset="0"/>
                        </a:rPr>
                        <a:t> </a:t>
                      </a: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80910"/>
                          </a:solidFill>
                          <a:effectLst/>
                          <a:latin typeface="Arial" charset="0"/>
                          <a:ea typeface="Times New Roman" pitchFamily="18" charset="0"/>
                          <a:cs typeface="Arial" charset="0"/>
                        </a:rPr>
                        <a:t>KRITERIA </a:t>
                      </a:r>
                      <a:r>
                        <a:rPr kumimoji="0" lang="id-ID" sz="1600" b="1" i="0" u="none" strike="noStrike" cap="none" normalizeH="0" baseline="0" dirty="0" smtClean="0">
                          <a:ln>
                            <a:noFill/>
                          </a:ln>
                          <a:solidFill>
                            <a:srgbClr val="080910"/>
                          </a:solidFill>
                          <a:effectLst/>
                          <a:latin typeface="Arial" charset="0"/>
                          <a:ea typeface="Times New Roman" pitchFamily="18" charset="0"/>
                          <a:cs typeface="Arial" charset="0"/>
                        </a:rPr>
                        <a:t>INDIKATOR KINERJA</a:t>
                      </a: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id-ID" sz="1600" b="1" i="0" u="none" strike="noStrike" cap="none" normalizeH="0" baseline="0" dirty="0" smtClean="0">
                          <a:ln>
                            <a:noFill/>
                          </a:ln>
                          <a:solidFill>
                            <a:srgbClr val="080910"/>
                          </a:solidFill>
                          <a:effectLst/>
                          <a:latin typeface="Arial" charset="0"/>
                          <a:ea typeface="Times New Roman" pitchFamily="18" charset="0"/>
                          <a:cs typeface="Arial" charset="0"/>
                        </a:rPr>
                        <a:t>BOBOT</a:t>
                      </a: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r>
              <a:tr h="1508722">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5.</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lang="fi-FI" sz="1200" b="1" kern="1200" dirty="0" smtClean="0">
                          <a:solidFill>
                            <a:schemeClr val="tx1"/>
                          </a:solidFill>
                          <a:effectLst/>
                          <a:latin typeface="Tahoma" pitchFamily="34" charset="0"/>
                          <a:ea typeface="Tahoma" pitchFamily="34" charset="0"/>
                          <a:cs typeface="Tahoma" pitchFamily="34" charset="0"/>
                        </a:rPr>
                        <a:t>Penyaluran Bantuan berupa Uang</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prosedur</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Guna</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Sasaran</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Jumlah</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Waktu</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15</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25</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20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20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20</a:t>
                      </a: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r>
              <a:tr h="96008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6.</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Kedipsilinan</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Pegawai</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Pembayaran</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uang</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makan</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a:t>
                      </a: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prosedur</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Jumlah</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Kehadiran</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Pegawai</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50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50</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r>
              <a:tr h="731475">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7.</a:t>
                      </a: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lang="af-ZA" sz="1200" b="1" kern="1200" dirty="0" smtClean="0">
                          <a:solidFill>
                            <a:schemeClr val="tx1"/>
                          </a:solidFill>
                          <a:effectLst/>
                          <a:latin typeface="Tahoma" pitchFamily="34" charset="0"/>
                          <a:ea typeface="Tahoma" pitchFamily="34" charset="0"/>
                          <a:cs typeface="Tahoma" pitchFamily="34" charset="0"/>
                        </a:rPr>
                        <a:t>Pembayaran Tunjangan Profesi</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Prosedur</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Jumlah</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75</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25</a:t>
                      </a: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r>
              <a:tr h="73171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8.</a:t>
                      </a: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lang="fi-FI" sz="1200" b="1" kern="1200" dirty="0" smtClean="0">
                          <a:solidFill>
                            <a:schemeClr val="tx1"/>
                          </a:solidFill>
                          <a:effectLst/>
                          <a:latin typeface="Tahoma" pitchFamily="34" charset="0"/>
                          <a:ea typeface="Tahoma" pitchFamily="34" charset="0"/>
                          <a:cs typeface="Tahoma" pitchFamily="34" charset="0"/>
                        </a:rPr>
                        <a:t>Penyusunan Juklak dan Juknis</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prosedur</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Isi</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50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50</a:t>
                      </a:r>
                      <a:endParaRPr kumimoji="0" lang="id-ID"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r>
              <a:tr h="68576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9.</a:t>
                      </a: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lang="fi-FI" sz="1200" b="1" kern="1200" dirty="0" smtClean="0">
                          <a:solidFill>
                            <a:schemeClr val="tx1"/>
                          </a:solidFill>
                          <a:effectLst/>
                          <a:latin typeface="Tahoma" pitchFamily="34" charset="0"/>
                          <a:ea typeface="Tahoma" pitchFamily="34" charset="0"/>
                          <a:cs typeface="Tahoma" pitchFamily="34" charset="0"/>
                        </a:rPr>
                        <a:t>Penyusunan </a:t>
                      </a:r>
                      <a:r>
                        <a:rPr lang="fi-FI" sz="1200" b="1" kern="1200" baseline="0" dirty="0" smtClean="0">
                          <a:solidFill>
                            <a:schemeClr val="tx1"/>
                          </a:solidFill>
                          <a:effectLst/>
                          <a:latin typeface="Tahoma" pitchFamily="34" charset="0"/>
                          <a:ea typeface="Tahoma" pitchFamily="34" charset="0"/>
                          <a:cs typeface="Tahoma" pitchFamily="34" charset="0"/>
                        </a:rPr>
                        <a:t> RKA-KL</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a:t>
                      </a: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prosedur</a:t>
                      </a:r>
                      <a:endPar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en-US" sz="1200" b="1" i="0" u="none" strike="noStrike" cap="none" normalizeH="0" baseline="0" dirty="0" err="1" smtClean="0">
                          <a:ln>
                            <a:noFill/>
                          </a:ln>
                          <a:solidFill>
                            <a:srgbClr val="080910"/>
                          </a:solidFill>
                          <a:effectLst/>
                          <a:latin typeface="Tahoma" pitchFamily="34" charset="0"/>
                          <a:ea typeface="Tahoma" pitchFamily="34" charset="0"/>
                          <a:cs typeface="Tahoma" pitchFamily="34" charset="0"/>
                        </a:rPr>
                        <a:t>Tepat</a:t>
                      </a:r>
                      <a:r>
                        <a:rPr kumimoji="0" lang="en-US"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rPr>
                        <a:t> Isi</a:t>
                      </a:r>
                      <a:endParaRPr kumimoji="0" lang="id-ID" sz="1200" b="1"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50</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rPr>
                        <a:t>50</a:t>
                      </a:r>
                      <a:endParaRPr kumimoji="0" lang="id-ID" sz="1200" b="0" i="0" u="none" strike="noStrike" cap="none" normalizeH="0" baseline="0" dirty="0" smtClean="0">
                        <a:ln>
                          <a:noFill/>
                        </a:ln>
                        <a:solidFill>
                          <a:srgbClr val="080910"/>
                        </a:solidFill>
                        <a:effectLst/>
                        <a:latin typeface="Tahoma" pitchFamily="34" charset="0"/>
                        <a:ea typeface="Tahoma" pitchFamily="34" charset="0"/>
                        <a:cs typeface="Tahoma" pitchFamily="34" charset="0"/>
                      </a:endParaRPr>
                    </a:p>
                  </a:txBody>
                  <a:tcPr marT="45708" marB="45708"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chemeClr val="bg1"/>
                    </a:solidFill>
                  </a:tcPr>
                </a:tc>
              </a:tr>
            </a:tbl>
          </a:graphicData>
        </a:graphic>
      </p:graphicFrame>
      <p:sp>
        <p:nvSpPr>
          <p:cNvPr id="49191" name="TextBox 2"/>
          <p:cNvSpPr txBox="1">
            <a:spLocks noChangeArrowheads="1"/>
          </p:cNvSpPr>
          <p:nvPr/>
        </p:nvSpPr>
        <p:spPr bwMode="auto">
          <a:xfrm>
            <a:off x="685800" y="0"/>
            <a:ext cx="6629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US" altLang="en-US"/>
              <a:t>KEGIATAN DAN INDIKTOR KINERJA </a:t>
            </a:r>
          </a:p>
          <a:p>
            <a:pPr algn="ctr" eaLnBrk="1" hangingPunct="1"/>
            <a:r>
              <a:rPr lang="en-US" altLang="en-US"/>
              <a:t>YANG DIUKUR/DIAUDIT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85800" y="0"/>
            <a:ext cx="7772400" cy="609600"/>
          </a:xfrm>
        </p:spPr>
        <p:txBody>
          <a:bodyPr/>
          <a:lstStyle/>
          <a:p>
            <a:pPr eaLnBrk="1" hangingPunct="1"/>
            <a:r>
              <a:rPr lang="en-US" altLang="en-US" sz="2400" b="1" smtClean="0">
                <a:latin typeface="Tahoma" pitchFamily="34" charset="0"/>
              </a:rPr>
              <a:t>       CONTOH PENETAPAN IK DAN REALISASI</a:t>
            </a:r>
          </a:p>
        </p:txBody>
      </p:sp>
      <p:sp>
        <p:nvSpPr>
          <p:cNvPr id="50179" name="Rectangle 3"/>
          <p:cNvSpPr>
            <a:spLocks noGrp="1" noChangeArrowheads="1"/>
          </p:cNvSpPr>
          <p:nvPr>
            <p:ph idx="1"/>
          </p:nvPr>
        </p:nvSpPr>
        <p:spPr>
          <a:xfrm>
            <a:off x="685800" y="457200"/>
            <a:ext cx="8229600" cy="7848600"/>
          </a:xfrm>
        </p:spPr>
        <p:txBody>
          <a:bodyPr/>
          <a:lstStyle/>
          <a:p>
            <a:pPr eaLnBrk="1" hangingPunct="1">
              <a:lnSpc>
                <a:spcPct val="80000"/>
              </a:lnSpc>
              <a:buFontTx/>
              <a:buNone/>
            </a:pPr>
            <a:endParaRPr lang="en-US" altLang="en-US" sz="2000" smtClean="0"/>
          </a:p>
          <a:p>
            <a:pPr eaLnBrk="1" hangingPunct="1">
              <a:lnSpc>
                <a:spcPct val="80000"/>
              </a:lnSpc>
              <a:buFontTx/>
              <a:buNone/>
            </a:pPr>
            <a:r>
              <a:rPr lang="en-US" altLang="en-US" sz="2000" b="1" smtClean="0"/>
              <a:t>Kegiatan:</a:t>
            </a:r>
          </a:p>
          <a:p>
            <a:pPr eaLnBrk="1" hangingPunct="1">
              <a:lnSpc>
                <a:spcPct val="80000"/>
              </a:lnSpc>
              <a:buFontTx/>
              <a:buNone/>
            </a:pPr>
            <a:r>
              <a:rPr lang="en-US" altLang="en-US" sz="2000" smtClean="0"/>
              <a:t>Pemberian Bantuan </a:t>
            </a:r>
            <a:r>
              <a:rPr lang="en-US" altLang="en-US" sz="2400" b="1" smtClean="0"/>
              <a:t>(Bobot  20)</a:t>
            </a:r>
          </a:p>
          <a:p>
            <a:pPr eaLnBrk="1" hangingPunct="1">
              <a:lnSpc>
                <a:spcPct val="80000"/>
              </a:lnSpc>
              <a:buFontTx/>
              <a:buNone/>
            </a:pPr>
            <a:endParaRPr lang="en-US" altLang="en-US" sz="2400" b="1" smtClean="0"/>
          </a:p>
          <a:p>
            <a:pPr eaLnBrk="1" hangingPunct="1">
              <a:lnSpc>
                <a:spcPct val="80000"/>
              </a:lnSpc>
              <a:buFontTx/>
              <a:buNone/>
            </a:pPr>
            <a:r>
              <a:rPr lang="en-US" altLang="en-US" sz="2000" b="1" smtClean="0"/>
              <a:t>Indikator kinerja:      </a:t>
            </a:r>
            <a:r>
              <a:rPr lang="en-US" altLang="en-US" sz="2000" smtClean="0"/>
              <a:t> Tersalurkannya pemberian Bantuan</a:t>
            </a:r>
          </a:p>
          <a:p>
            <a:pPr eaLnBrk="1" hangingPunct="1">
              <a:lnSpc>
                <a:spcPct val="80000"/>
              </a:lnSpc>
              <a:buFontTx/>
              <a:buNone/>
            </a:pPr>
            <a:r>
              <a:rPr lang="en-US" altLang="en-US" sz="2000" smtClean="0"/>
              <a:t>                </a:t>
            </a:r>
          </a:p>
          <a:p>
            <a:pPr eaLnBrk="1" hangingPunct="1">
              <a:lnSpc>
                <a:spcPct val="80000"/>
              </a:lnSpc>
              <a:buFontTx/>
              <a:buNone/>
            </a:pPr>
            <a:r>
              <a:rPr lang="en-US" altLang="en-US" sz="2000" b="1" smtClean="0"/>
              <a:t>Kriteria</a:t>
            </a:r>
            <a:r>
              <a:rPr lang="en-US" altLang="en-US" sz="2000" smtClean="0"/>
              <a:t>: Tepat </a:t>
            </a:r>
            <a:r>
              <a:rPr lang="id-ID" altLang="en-US" sz="2000" smtClean="0"/>
              <a:t>jumlah</a:t>
            </a:r>
            <a:r>
              <a:rPr lang="en-US" altLang="en-US" sz="2000" smtClean="0"/>
              <a:t>,tepat waktu, tepat </a:t>
            </a:r>
            <a:r>
              <a:rPr lang="id-ID" altLang="en-US" sz="2000" smtClean="0"/>
              <a:t> sasaran</a:t>
            </a:r>
            <a:r>
              <a:rPr lang="en-US" altLang="en-US" sz="2000" smtClean="0"/>
              <a:t>, tepat guna</a:t>
            </a:r>
          </a:p>
          <a:p>
            <a:pPr eaLnBrk="1" hangingPunct="1">
              <a:lnSpc>
                <a:spcPct val="80000"/>
              </a:lnSpc>
              <a:buFontTx/>
              <a:buNone/>
            </a:pPr>
            <a:r>
              <a:rPr lang="en-US" altLang="en-US" sz="2000" smtClean="0"/>
              <a:t>                           </a:t>
            </a:r>
            <a:r>
              <a:rPr lang="en-US" altLang="en-US" sz="2000" b="1" smtClean="0"/>
              <a:t>5                   5                 5                  5</a:t>
            </a:r>
          </a:p>
          <a:p>
            <a:pPr eaLnBrk="1" hangingPunct="1">
              <a:lnSpc>
                <a:spcPct val="80000"/>
              </a:lnSpc>
              <a:buFontTx/>
              <a:buNone/>
            </a:pPr>
            <a:endParaRPr lang="id-ID" altLang="en-US" sz="2000" b="1" smtClean="0"/>
          </a:p>
          <a:p>
            <a:pPr eaLnBrk="1" hangingPunct="1">
              <a:lnSpc>
                <a:spcPct val="80000"/>
              </a:lnSpc>
              <a:buFontTx/>
              <a:buNone/>
            </a:pPr>
            <a:r>
              <a:rPr lang="en-US" altLang="en-US" sz="2000" b="1" smtClean="0"/>
              <a:t>Formula Tepat </a:t>
            </a:r>
            <a:r>
              <a:rPr lang="id-ID" altLang="en-US" sz="2000" b="1" smtClean="0"/>
              <a:t> guna</a:t>
            </a:r>
            <a:r>
              <a:rPr lang="en-US" altLang="en-US" sz="2000" b="1" smtClean="0"/>
              <a:t>:</a:t>
            </a:r>
          </a:p>
          <a:p>
            <a:pPr eaLnBrk="1" hangingPunct="1">
              <a:lnSpc>
                <a:spcPct val="80000"/>
              </a:lnSpc>
              <a:buFontTx/>
              <a:buNone/>
            </a:pPr>
            <a:r>
              <a:rPr lang="en-US" altLang="en-US" sz="2000" u="sng" smtClean="0"/>
              <a:t>Realisasi </a:t>
            </a:r>
            <a:r>
              <a:rPr lang="id-ID" altLang="en-US" sz="2000" u="sng" smtClean="0"/>
              <a:t> tepat guna</a:t>
            </a:r>
            <a:r>
              <a:rPr lang="en-US" altLang="en-US" sz="2000" u="sng" smtClean="0"/>
              <a:t> </a:t>
            </a:r>
            <a:r>
              <a:rPr lang="en-US" altLang="en-US" sz="2000" smtClean="0"/>
              <a:t>          x  100%  x  bobot</a:t>
            </a:r>
          </a:p>
          <a:p>
            <a:pPr eaLnBrk="1" hangingPunct="1">
              <a:lnSpc>
                <a:spcPct val="80000"/>
              </a:lnSpc>
              <a:buFontTx/>
              <a:buNone/>
            </a:pPr>
            <a:r>
              <a:rPr lang="en-US" altLang="en-US" sz="2000" smtClean="0"/>
              <a:t>Rencana </a:t>
            </a:r>
            <a:r>
              <a:rPr lang="id-ID" altLang="en-US" sz="2000" smtClean="0"/>
              <a:t>sasaran</a:t>
            </a:r>
            <a:r>
              <a:rPr lang="en-US" altLang="en-US" sz="2000" smtClean="0"/>
              <a:t> yang ditetapkan</a:t>
            </a:r>
          </a:p>
          <a:p>
            <a:pPr eaLnBrk="1" hangingPunct="1">
              <a:lnSpc>
                <a:spcPct val="80000"/>
              </a:lnSpc>
              <a:buFontTx/>
              <a:buNone/>
            </a:pPr>
            <a:endParaRPr lang="en-US" altLang="en-US" sz="2000" smtClean="0"/>
          </a:p>
          <a:p>
            <a:pPr eaLnBrk="1" hangingPunct="1">
              <a:lnSpc>
                <a:spcPct val="80000"/>
              </a:lnSpc>
              <a:buFontTx/>
              <a:buNone/>
            </a:pPr>
            <a:r>
              <a:rPr lang="en-US" altLang="en-US" sz="2000" smtClean="0"/>
              <a:t>Hasil audit ternyata dari target </a:t>
            </a:r>
            <a:r>
              <a:rPr lang="id-ID" altLang="en-US" sz="2000" smtClean="0"/>
              <a:t>20</a:t>
            </a:r>
            <a:r>
              <a:rPr lang="en-US" altLang="en-US" sz="2000" smtClean="0"/>
              <a:t> , </a:t>
            </a:r>
            <a:r>
              <a:rPr lang="id-ID" altLang="en-US" sz="2000" smtClean="0"/>
              <a:t>hanya terpenuhi sebanyak  16</a:t>
            </a:r>
            <a:r>
              <a:rPr lang="en-US" altLang="en-US" sz="2000" smtClean="0"/>
              <a:t> .</a:t>
            </a:r>
          </a:p>
          <a:p>
            <a:pPr eaLnBrk="1" hangingPunct="1">
              <a:lnSpc>
                <a:spcPct val="80000"/>
              </a:lnSpc>
              <a:buFontTx/>
              <a:buNone/>
            </a:pPr>
            <a:endParaRPr lang="en-US" altLang="en-US" sz="2000" smtClean="0"/>
          </a:p>
          <a:p>
            <a:pPr eaLnBrk="1" hangingPunct="1">
              <a:lnSpc>
                <a:spcPct val="80000"/>
              </a:lnSpc>
              <a:buFontTx/>
              <a:buNone/>
            </a:pPr>
            <a:r>
              <a:rPr lang="en-US" altLang="en-US" sz="2000" smtClean="0"/>
              <a:t>                     </a:t>
            </a:r>
            <a:r>
              <a:rPr lang="en-US" altLang="en-US" sz="2000" b="1" smtClean="0"/>
              <a:t>Capaian Kinerja</a:t>
            </a:r>
            <a:r>
              <a:rPr lang="en-US" altLang="en-US" sz="2000" smtClean="0"/>
              <a:t> :  </a:t>
            </a:r>
            <a:r>
              <a:rPr lang="id-ID" altLang="en-US" sz="2000" smtClean="0"/>
              <a:t>16</a:t>
            </a:r>
            <a:r>
              <a:rPr lang="en-US" altLang="en-US" sz="2000" smtClean="0"/>
              <a:t> / </a:t>
            </a:r>
            <a:r>
              <a:rPr lang="id-ID" altLang="en-US" sz="2000" smtClean="0"/>
              <a:t>2</a:t>
            </a:r>
            <a:r>
              <a:rPr lang="en-US" altLang="en-US" sz="2000" smtClean="0"/>
              <a:t>0  x  5 =  </a:t>
            </a:r>
            <a:r>
              <a:rPr lang="en-US" altLang="en-US" b="1" smtClean="0"/>
              <a:t>4</a:t>
            </a:r>
          </a:p>
          <a:p>
            <a:pPr eaLnBrk="1" hangingPunct="1">
              <a:lnSpc>
                <a:spcPct val="80000"/>
              </a:lnSpc>
              <a:buFontTx/>
              <a:buNone/>
            </a:pPr>
            <a:r>
              <a:rPr lang="en-US" altLang="en-US" sz="2000" smtClean="0"/>
              <a:t>Diasumsikan</a:t>
            </a:r>
            <a:r>
              <a:rPr lang="en-US" altLang="en-US" sz="2000" b="1" smtClean="0"/>
              <a:t> yang lainnya tepat</a:t>
            </a:r>
            <a:r>
              <a:rPr lang="en-US" altLang="en-US" sz="2000" smtClean="0"/>
              <a:t> 100% =                      </a:t>
            </a:r>
            <a:r>
              <a:rPr lang="en-US" altLang="en-US" sz="2800" b="1" smtClean="0"/>
              <a:t>15</a:t>
            </a:r>
          </a:p>
          <a:p>
            <a:pPr eaLnBrk="1" hangingPunct="1">
              <a:lnSpc>
                <a:spcPct val="80000"/>
              </a:lnSpc>
              <a:buFontTx/>
              <a:buNone/>
            </a:pPr>
            <a:r>
              <a:rPr lang="en-US" altLang="en-US" sz="2000" smtClean="0"/>
              <a:t>Maka jumlah capaian kinerja Pemberian Bantuan =       </a:t>
            </a:r>
            <a:r>
              <a:rPr lang="en-US" altLang="en-US" sz="2800" b="1" smtClean="0"/>
              <a:t>19</a:t>
            </a:r>
          </a:p>
          <a:p>
            <a:pPr eaLnBrk="1" hangingPunct="1">
              <a:lnSpc>
                <a:spcPct val="80000"/>
              </a:lnSpc>
              <a:buFontTx/>
              <a:buNone/>
            </a:pPr>
            <a:endParaRPr lang="en-US" altLang="en-US" sz="2800" b="1" smtClean="0"/>
          </a:p>
          <a:p>
            <a:pPr eaLnBrk="1" hangingPunct="1">
              <a:lnSpc>
                <a:spcPct val="80000"/>
              </a:lnSpc>
              <a:buFontTx/>
              <a:buNone/>
            </a:pPr>
            <a:endParaRPr lang="en-US" altLang="en-US" smtClean="0"/>
          </a:p>
          <a:p>
            <a:pPr eaLnBrk="1" hangingPunct="1">
              <a:lnSpc>
                <a:spcPct val="80000"/>
              </a:lnSpc>
              <a:buFontTx/>
              <a:buNone/>
            </a:pPr>
            <a:r>
              <a:rPr lang="en-US" altLang="en-US" sz="2000" smtClean="0"/>
              <a:t>                   </a:t>
            </a:r>
          </a:p>
          <a:p>
            <a:pPr eaLnBrk="1" hangingPunct="1">
              <a:lnSpc>
                <a:spcPct val="80000"/>
              </a:lnSpc>
              <a:buFontTx/>
              <a:buNone/>
            </a:pPr>
            <a:endParaRPr lang="en-US" altLang="en-US" sz="200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rtlCol="0">
            <a:normAutofit fontScale="90000"/>
          </a:bodyPr>
          <a:lstStyle/>
          <a:p>
            <a:pPr algn="l" eaLnBrk="1" fontAlgn="auto" hangingPunct="1">
              <a:spcAft>
                <a:spcPts val="0"/>
              </a:spcAft>
              <a:defRPr/>
            </a:pPr>
            <a:r>
              <a:rPr lang="id-ID" altLang="en-US" sz="3200" b="1" smtClean="0">
                <a:latin typeface="Arial" charset="0"/>
                <a:cs typeface="Arial" charset="0"/>
              </a:rPr>
              <a:t>        MATRIKS CAPAIAN KINERJA</a:t>
            </a:r>
            <a:br>
              <a:rPr lang="id-ID" altLang="en-US" sz="3200" b="1" smtClean="0">
                <a:latin typeface="Arial" charset="0"/>
                <a:cs typeface="Arial" charset="0"/>
              </a:rPr>
            </a:br>
            <a:r>
              <a:rPr lang="id-ID" altLang="en-US" sz="2000" b="1" smtClean="0">
                <a:latin typeface="Arial" charset="0"/>
                <a:cs typeface="Arial" charset="0"/>
              </a:rPr>
              <a:t>Kegiatan: Pemberian Bantuan</a:t>
            </a:r>
            <a:br>
              <a:rPr lang="id-ID" altLang="en-US" sz="2000" b="1" smtClean="0">
                <a:latin typeface="Arial" charset="0"/>
                <a:cs typeface="Arial" charset="0"/>
              </a:rPr>
            </a:br>
            <a:r>
              <a:rPr lang="id-ID" altLang="en-US" sz="2000" b="1" smtClean="0">
                <a:latin typeface="Arial" charset="0"/>
                <a:cs typeface="Arial" charset="0"/>
              </a:rPr>
              <a:t>Bobot : 20</a:t>
            </a:r>
          </a:p>
        </p:txBody>
      </p:sp>
      <p:graphicFrame>
        <p:nvGraphicFramePr>
          <p:cNvPr id="4" name="Content Placeholder 3"/>
          <p:cNvGraphicFramePr>
            <a:graphicFrameLocks noGrp="1"/>
          </p:cNvGraphicFramePr>
          <p:nvPr>
            <p:ph idx="1"/>
          </p:nvPr>
        </p:nvGraphicFramePr>
        <p:xfrm>
          <a:off x="457200" y="1600200"/>
          <a:ext cx="8229600" cy="3779840"/>
        </p:xfrm>
        <a:graphic>
          <a:graphicData uri="http://schemas.openxmlformats.org/drawingml/2006/table">
            <a:tbl>
              <a:tblPr/>
              <a:tblGrid>
                <a:gridCol w="726141"/>
                <a:gridCol w="1775012"/>
                <a:gridCol w="1532965"/>
                <a:gridCol w="1936376"/>
                <a:gridCol w="968188"/>
                <a:gridCol w="1290918"/>
              </a:tblGrid>
              <a:tr h="7096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dirty="0" smtClean="0">
                          <a:ln>
                            <a:noFill/>
                          </a:ln>
                          <a:solidFill>
                            <a:srgbClr val="FFFFFF"/>
                          </a:solidFill>
                          <a:effectLst/>
                          <a:latin typeface="Arial" charset="0"/>
                          <a:cs typeface="Arial" charset="0"/>
                        </a:rPr>
                        <a:t>NO</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59595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Arial" charset="0"/>
                          <a:cs typeface="Arial" charset="0"/>
                        </a:rPr>
                        <a:t>KRITERIA I.K</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59595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Arial" charset="0"/>
                          <a:cs typeface="Arial" charset="0"/>
                        </a:rPr>
                        <a:t>TARGET</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59595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Arial" charset="0"/>
                          <a:cs typeface="Arial" charset="0"/>
                        </a:rPr>
                        <a:t>REALISASI</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59595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Arial" charset="0"/>
                          <a:cs typeface="Arial" charset="0"/>
                        </a:rPr>
                        <a:t>NILAI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Arial" charset="0"/>
                          <a:cs typeface="Arial" charset="0"/>
                        </a:rPr>
                        <a:t>  (%)</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59595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FFFFFF"/>
                          </a:solidFill>
                          <a:effectLst/>
                          <a:latin typeface="Arial" charset="0"/>
                          <a:cs typeface="Arial" charset="0"/>
                        </a:rPr>
                        <a:t>CAPAIAN KINERJA</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595959"/>
                    </a:solidFill>
                  </a:tcPr>
                </a:tc>
              </a:tr>
              <a:tr h="7096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1</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Tepat Jumlah</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5</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20/20X100</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80</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5</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r h="636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2</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Tepat Waktu</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5</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20/20X100</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100</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5</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r>
              <a:tr h="7096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3</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Tepat  Sasaran</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5</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dirty="0" smtClean="0">
                          <a:ln>
                            <a:noFill/>
                          </a:ln>
                          <a:solidFill>
                            <a:srgbClr val="000000"/>
                          </a:solidFill>
                          <a:effectLst/>
                          <a:latin typeface="Arial" charset="0"/>
                          <a:cs typeface="Arial" charset="0"/>
                        </a:rPr>
                        <a:t>20/20X100</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100</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4</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r h="557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4</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Tepat Guna</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5</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dirty="0" smtClean="0">
                          <a:ln>
                            <a:noFill/>
                          </a:ln>
                          <a:solidFill>
                            <a:srgbClr val="000000"/>
                          </a:solidFill>
                          <a:effectLst/>
                          <a:latin typeface="Arial" charset="0"/>
                          <a:cs typeface="Arial" charset="0"/>
                        </a:rPr>
                        <a:t>16/20X100</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100</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smtClean="0">
                          <a:ln>
                            <a:noFill/>
                          </a:ln>
                          <a:solidFill>
                            <a:srgbClr val="000000"/>
                          </a:solidFill>
                          <a:effectLst/>
                          <a:latin typeface="Arial" charset="0"/>
                          <a:cs typeface="Arial" charset="0"/>
                        </a:rPr>
                        <a:t>5</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r>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1" i="0" u="none" strike="noStrike" cap="none" normalizeH="0" baseline="0" smtClean="0">
                        <a:ln>
                          <a:noFill/>
                        </a:ln>
                        <a:solidFill>
                          <a:srgbClr val="000000"/>
                        </a:solidFill>
                        <a:effectLst/>
                        <a:latin typeface="Arial" charset="0"/>
                        <a:cs typeface="Arial" charset="0"/>
                      </a:endParaRP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1" i="0" u="none" strike="noStrike" cap="none" normalizeH="0" baseline="0" smtClean="0">
                        <a:ln>
                          <a:noFill/>
                        </a:ln>
                        <a:solidFill>
                          <a:srgbClr val="000000"/>
                        </a:solidFill>
                        <a:effectLst/>
                        <a:latin typeface="Arial" charset="0"/>
                        <a:cs typeface="Arial" charset="0"/>
                      </a:endParaRP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smtClean="0">
                          <a:ln>
                            <a:noFill/>
                          </a:ln>
                          <a:solidFill>
                            <a:srgbClr val="FF0000"/>
                          </a:solidFill>
                          <a:effectLst/>
                          <a:latin typeface="Arial" charset="0"/>
                          <a:cs typeface="Arial" charset="0"/>
                        </a:rPr>
                        <a:t>20</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2400" b="1" i="0" u="none" strike="noStrike" cap="none" normalizeH="0" baseline="0" smtClean="0">
                        <a:ln>
                          <a:noFill/>
                        </a:ln>
                        <a:solidFill>
                          <a:srgbClr val="FF0000"/>
                        </a:solidFill>
                        <a:effectLst/>
                        <a:latin typeface="Arial" charset="0"/>
                        <a:cs typeface="Arial" charset="0"/>
                      </a:endParaRP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2400" b="1" i="0" u="none" strike="noStrike" cap="none" normalizeH="0" baseline="0" smtClean="0">
                        <a:ln>
                          <a:noFill/>
                        </a:ln>
                        <a:solidFill>
                          <a:srgbClr val="FF0000"/>
                        </a:solidFill>
                        <a:effectLst/>
                        <a:latin typeface="Arial" charset="0"/>
                        <a:cs typeface="Arial" charset="0"/>
                      </a:endParaRP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smtClean="0">
                          <a:ln>
                            <a:noFill/>
                          </a:ln>
                          <a:solidFill>
                            <a:srgbClr val="FF0000"/>
                          </a:solidFill>
                          <a:effectLst/>
                          <a:latin typeface="Arial" charset="0"/>
                          <a:cs typeface="Arial" charset="0"/>
                        </a:rPr>
                        <a:t>19</a:t>
                      </a:r>
                    </a:p>
                  </a:txBody>
                  <a:tcPr marL="96819" marR="968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idx="1"/>
          </p:nvPr>
        </p:nvSpPr>
        <p:spPr>
          <a:xfrm>
            <a:off x="685800" y="1524000"/>
            <a:ext cx="8001000" cy="5029200"/>
          </a:xfrm>
        </p:spPr>
        <p:txBody>
          <a:bodyPr/>
          <a:lstStyle/>
          <a:p>
            <a:pPr marL="609600" indent="-609600" algn="just" eaLnBrk="1" hangingPunct="1">
              <a:buFontTx/>
              <a:buNone/>
            </a:pPr>
            <a:r>
              <a:rPr lang="en-US" altLang="en-US" smtClean="0"/>
              <a:t>     </a:t>
            </a:r>
            <a:r>
              <a:rPr lang="en-US" altLang="en-US" b="1" smtClean="0"/>
              <a:t>A</a:t>
            </a:r>
            <a:r>
              <a:rPr lang="id-ID" altLang="en-US" b="1" smtClean="0"/>
              <a:t>udit </a:t>
            </a:r>
            <a:r>
              <a:rPr lang="en-US" altLang="en-US" b="1" smtClean="0"/>
              <a:t>K</a:t>
            </a:r>
            <a:r>
              <a:rPr lang="id-ID" altLang="en-US" b="1" smtClean="0"/>
              <a:t>inerja</a:t>
            </a:r>
            <a:r>
              <a:rPr lang="id-ID" altLang="en-US" smtClean="0"/>
              <a:t> </a:t>
            </a:r>
            <a:r>
              <a:rPr lang="en-US" altLang="en-US" smtClean="0"/>
              <a:t>adalah </a:t>
            </a:r>
            <a:r>
              <a:rPr lang="id-ID" altLang="en-US" smtClean="0"/>
              <a:t> suatu proses yang sistematis untuk menilai </a:t>
            </a:r>
            <a:r>
              <a:rPr lang="id-ID" altLang="en-US" b="1" i="1" smtClean="0"/>
              <a:t>pencapaian kinerja</a:t>
            </a:r>
            <a:r>
              <a:rPr lang="id-ID" altLang="en-US" smtClean="0"/>
              <a:t> </a:t>
            </a:r>
            <a:r>
              <a:rPr lang="en-US" altLang="en-US" smtClean="0"/>
              <a:t>tusi, program atau kegiatan</a:t>
            </a:r>
            <a:r>
              <a:rPr lang="id-ID" altLang="en-US" smtClean="0"/>
              <a:t>  suatu </a:t>
            </a:r>
            <a:r>
              <a:rPr lang="en-US" altLang="en-US" smtClean="0"/>
              <a:t>instansi</a:t>
            </a:r>
            <a:r>
              <a:rPr lang="id-ID" altLang="en-US" smtClean="0"/>
              <a:t> </a:t>
            </a:r>
            <a:r>
              <a:rPr lang="en-US" altLang="en-US" smtClean="0"/>
              <a:t>dengan membandingkan kepada </a:t>
            </a:r>
            <a:r>
              <a:rPr lang="en-US" altLang="en-US" b="1" i="1" smtClean="0"/>
              <a:t>Indikator Kinerja</a:t>
            </a:r>
            <a:r>
              <a:rPr lang="id-ID" altLang="en-US" smtClean="0"/>
              <a:t> yang </a:t>
            </a:r>
            <a:r>
              <a:rPr lang="en-US" altLang="en-US" smtClean="0"/>
              <a:t>telah </a:t>
            </a:r>
            <a:r>
              <a:rPr lang="id-ID" altLang="en-US" smtClean="0"/>
              <a:t>ditetapkan</a:t>
            </a:r>
            <a:r>
              <a:rPr lang="en-US" altLang="en-US" smtClean="0"/>
              <a:t>.</a:t>
            </a:r>
          </a:p>
          <a:p>
            <a:pPr marL="609600" indent="-609600" eaLnBrk="1" hangingPunct="1">
              <a:buFontTx/>
              <a:buNone/>
            </a:pPr>
            <a:endParaRPr lang="en-US" altLang="en-US" smtClean="0"/>
          </a:p>
          <a:p>
            <a:pPr marL="609600" indent="-609600" algn="just" eaLnBrk="1" hangingPunct="1">
              <a:buFontTx/>
              <a:buNone/>
            </a:pPr>
            <a:r>
              <a:rPr lang="en-US" altLang="en-US" smtClean="0"/>
              <a:t>      Indikator Kinerja dianggap tercapai apabila telah memenuhi syarat kriteria- kriteria keberhasilan capaian kinerja</a:t>
            </a:r>
            <a:endParaRPr lang="en-US" altLang="en-US" smtClean="0">
              <a:latin typeface="Tahoma" pitchFamily="34" charset="0"/>
            </a:endParaRPr>
          </a:p>
        </p:txBody>
      </p:sp>
      <p:sp>
        <p:nvSpPr>
          <p:cNvPr id="73747" name="AutoShape 19"/>
          <p:cNvSpPr>
            <a:spLocks noChangeArrowheads="1"/>
          </p:cNvSpPr>
          <p:nvPr/>
        </p:nvSpPr>
        <p:spPr bwMode="auto">
          <a:xfrm>
            <a:off x="1676400" y="533400"/>
            <a:ext cx="5638800" cy="723900"/>
          </a:xfrm>
          <a:prstGeom prst="roundRect">
            <a:avLst>
              <a:gd name="adj" fmla="val 16667"/>
            </a:avLst>
          </a:prstGeom>
          <a:gradFill rotWithShape="1">
            <a:gsLst>
              <a:gs pos="0">
                <a:srgbClr val="00FFFF"/>
              </a:gs>
              <a:gs pos="50000">
                <a:srgbClr val="00FFFF">
                  <a:gamma/>
                  <a:shade val="46275"/>
                  <a:invGamma/>
                </a:srgbClr>
              </a:gs>
              <a:gs pos="100000">
                <a:srgbClr val="00FFFF"/>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p:spPr>
        <p:txBody>
          <a:bodyPr lIns="57607" tIns="28804" rIns="57607" bIns="28804" anchor="ctr">
            <a:flatTx/>
          </a:bodyPr>
          <a:lstStyle/>
          <a:p>
            <a:pPr algn="ctr">
              <a:defRPr/>
            </a:pPr>
            <a:r>
              <a:rPr lang="sv-SE">
                <a:solidFill>
                  <a:srgbClr val="FFFFFF"/>
                </a:solidFill>
                <a:effectLst>
                  <a:outerShdw blurRad="38100" dist="38100" dir="2700000" algn="tl">
                    <a:srgbClr val="000000"/>
                  </a:outerShdw>
                </a:effectLst>
                <a:latin typeface="Tahoma" pitchFamily="34" charset="0"/>
                <a:cs typeface="Arial" charset="0"/>
              </a:rPr>
              <a:t>PENGERTIAN  AUDIT KINERJA</a:t>
            </a:r>
            <a:endParaRPr lang="en-US" sz="2800">
              <a:latin typeface="Tahoma" pitchFamily="34" charset="0"/>
              <a:cs typeface="Arial" charset="0"/>
            </a:endParaRPr>
          </a:p>
        </p:txBody>
      </p:sp>
      <p:sp>
        <p:nvSpPr>
          <p:cNvPr id="6148" name="AutoShape 5"/>
          <p:cNvSpPr>
            <a:spLocks noChangeArrowheads="1"/>
          </p:cNvSpPr>
          <p:nvPr/>
        </p:nvSpPr>
        <p:spPr bwMode="auto">
          <a:xfrm>
            <a:off x="4114800" y="4114800"/>
            <a:ext cx="990600" cy="609600"/>
          </a:xfrm>
          <a:prstGeom prst="downArrow">
            <a:avLst>
              <a:gd name="adj1" fmla="val 50000"/>
              <a:gd name="adj2" fmla="val 25000"/>
            </a:avLst>
          </a:prstGeom>
          <a:solidFill>
            <a:srgbClr val="FF0066"/>
          </a:solidFill>
          <a:ln w="12700" cap="sq">
            <a:solidFill>
              <a:schemeClr val="tx1"/>
            </a:solidFill>
            <a:miter lim="800000"/>
            <a:headEnd type="none" w="sm" len="sm"/>
            <a:tailEnd type="none" w="sm" len="sm"/>
          </a:ln>
        </p:spPr>
        <p:txBody>
          <a:bodyPr wrap="none" anchor="ctr"/>
          <a:lstStyle/>
          <a:p>
            <a:pPr algn="ctr" eaLnBrk="0" hangingPunct="0"/>
            <a:endParaRPr lang="en-US" altLang="en-US" sz="1800" b="0">
              <a:solidFill>
                <a:srgbClr val="FF0066"/>
              </a:solidFill>
              <a:latin typeface="Tahoma"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09600" y="304800"/>
            <a:ext cx="7772400" cy="1752600"/>
          </a:xfrm>
        </p:spPr>
        <p:txBody>
          <a:bodyPr/>
          <a:lstStyle/>
          <a:p>
            <a:pPr marL="609600" indent="-609600" eaLnBrk="1" hangingPunct="1">
              <a:lnSpc>
                <a:spcPct val="80000"/>
              </a:lnSpc>
            </a:pPr>
            <a:r>
              <a:rPr lang="id-ID" altLang="en-US" sz="3200" b="1" smtClean="0">
                <a:solidFill>
                  <a:srgbClr val="FF99FF"/>
                </a:solidFill>
                <a:latin typeface="Tahoma" pitchFamily="34" charset="0"/>
              </a:rPr>
              <a:t>1). </a:t>
            </a:r>
            <a:r>
              <a:rPr lang="en-US" altLang="en-US" sz="3200" b="1" smtClean="0">
                <a:solidFill>
                  <a:srgbClr val="FF99FF"/>
                </a:solidFill>
                <a:latin typeface="Tahoma" pitchFamily="34" charset="0"/>
              </a:rPr>
              <a:t>Mengukur perspektif </a:t>
            </a:r>
            <a:br>
              <a:rPr lang="en-US" altLang="en-US" sz="3200" b="1" smtClean="0">
                <a:solidFill>
                  <a:srgbClr val="FF99FF"/>
                </a:solidFill>
                <a:latin typeface="Tahoma" pitchFamily="34" charset="0"/>
              </a:rPr>
            </a:br>
            <a:r>
              <a:rPr lang="en-US" altLang="en-US" sz="3200" b="1" smtClean="0">
                <a:solidFill>
                  <a:srgbClr val="FF99FF"/>
                </a:solidFill>
                <a:latin typeface="Tahoma" pitchFamily="34" charset="0"/>
              </a:rPr>
              <a:t>      </a:t>
            </a:r>
            <a:r>
              <a:rPr lang="en-US" altLang="en-US" sz="3200" b="1" i="1" smtClean="0">
                <a:solidFill>
                  <a:srgbClr val="FF99FF"/>
                </a:solidFill>
                <a:latin typeface="Tahoma" pitchFamily="34" charset="0"/>
              </a:rPr>
              <a:t>Stakeholders</a:t>
            </a:r>
            <a:br>
              <a:rPr lang="en-US" altLang="en-US" sz="3200" b="1" i="1" smtClean="0">
                <a:solidFill>
                  <a:srgbClr val="FF99FF"/>
                </a:solidFill>
                <a:latin typeface="Tahoma" pitchFamily="34" charset="0"/>
              </a:rPr>
            </a:br>
            <a:endParaRPr lang="en-US" altLang="en-US" sz="3200" b="1" i="1" smtClean="0">
              <a:solidFill>
                <a:srgbClr val="66FFFF"/>
              </a:solidFill>
              <a:latin typeface="Tahoma" pitchFamily="34" charset="0"/>
            </a:endParaRPr>
          </a:p>
        </p:txBody>
      </p:sp>
      <p:sp>
        <p:nvSpPr>
          <p:cNvPr id="52227" name="Rectangle 3"/>
          <p:cNvSpPr>
            <a:spLocks noGrp="1" noChangeArrowheads="1"/>
          </p:cNvSpPr>
          <p:nvPr>
            <p:ph idx="1"/>
          </p:nvPr>
        </p:nvSpPr>
        <p:spPr>
          <a:xfrm>
            <a:off x="685800" y="1752600"/>
            <a:ext cx="7772400" cy="4343400"/>
          </a:xfrm>
        </p:spPr>
        <p:txBody>
          <a:bodyPr/>
          <a:lstStyle/>
          <a:p>
            <a:pPr marL="609600" indent="-609600" eaLnBrk="1" hangingPunct="1">
              <a:lnSpc>
                <a:spcPct val="80000"/>
              </a:lnSpc>
            </a:pPr>
            <a:r>
              <a:rPr lang="en-US" altLang="en-US" sz="2400" smtClean="0"/>
              <a:t>Kualitas jasa/pelayanan tepat waktu</a:t>
            </a:r>
          </a:p>
          <a:p>
            <a:pPr marL="609600" indent="-609600" eaLnBrk="1" hangingPunct="1">
              <a:lnSpc>
                <a:spcPct val="80000"/>
              </a:lnSpc>
            </a:pPr>
            <a:r>
              <a:rPr lang="id-ID" altLang="en-US" sz="2400" smtClean="0"/>
              <a:t>Pembayaran sesuai dengan ketentuan</a:t>
            </a:r>
            <a:endParaRPr lang="en-US" altLang="en-US" sz="2400" smtClean="0"/>
          </a:p>
          <a:p>
            <a:pPr marL="609600" indent="-609600" eaLnBrk="1" hangingPunct="1">
              <a:lnSpc>
                <a:spcPct val="80000"/>
              </a:lnSpc>
            </a:pPr>
            <a:r>
              <a:rPr lang="en-US" altLang="en-US" sz="2400" smtClean="0"/>
              <a:t>K</a:t>
            </a:r>
            <a:r>
              <a:rPr lang="id-ID" altLang="en-US" sz="2400" smtClean="0"/>
              <a:t>uantitas pelayanan</a:t>
            </a:r>
            <a:endParaRPr lang="en-US" altLang="en-US" sz="2400" smtClean="0"/>
          </a:p>
          <a:p>
            <a:pPr marL="609600" indent="-609600" eaLnBrk="1" hangingPunct="1">
              <a:lnSpc>
                <a:spcPct val="80000"/>
              </a:lnSpc>
            </a:pPr>
            <a:r>
              <a:rPr lang="en-US" altLang="en-US" sz="2400" smtClean="0"/>
              <a:t>Ketepatan Pemberian Bantuan</a:t>
            </a:r>
          </a:p>
          <a:p>
            <a:pPr marL="609600" indent="-609600" eaLnBrk="1" hangingPunct="1">
              <a:lnSpc>
                <a:spcPct val="80000"/>
              </a:lnSpc>
              <a:buFont typeface="Arial" charset="0"/>
              <a:buNone/>
            </a:pPr>
            <a:endParaRPr lang="en-US" altLang="en-US" sz="2400" smtClean="0"/>
          </a:p>
          <a:p>
            <a:pPr marL="609600" indent="-609600" eaLnBrk="1" hangingPunct="1">
              <a:lnSpc>
                <a:spcPct val="80000"/>
              </a:lnSpc>
            </a:pPr>
            <a:endParaRPr lang="en-US" altLang="en-US" smtClean="0"/>
          </a:p>
          <a:p>
            <a:pPr marL="609600" indent="-609600" eaLnBrk="1" hangingPunct="1">
              <a:lnSpc>
                <a:spcPct val="80000"/>
              </a:lnSpc>
            </a:pPr>
            <a:endParaRPr lang="en-US" altLang="en-US" smtClean="0"/>
          </a:p>
          <a:p>
            <a:pPr marL="609600" indent="-609600" eaLnBrk="1" hangingPunct="1">
              <a:lnSpc>
                <a:spcPct val="80000"/>
              </a:lnSpc>
            </a:pPr>
            <a:endParaRPr lang="en-US" altLang="en-US" smtClean="0"/>
          </a:p>
          <a:p>
            <a:pPr marL="609600" indent="-609600" eaLnBrk="1" hangingPunct="1">
              <a:lnSpc>
                <a:spcPct val="80000"/>
              </a:lnSpc>
            </a:pPr>
            <a:endParaRPr lang="en-US" altLang="en-US" smtClean="0"/>
          </a:p>
          <a:p>
            <a:pPr marL="609600" indent="-609600" eaLnBrk="1" hangingPunct="1">
              <a:lnSpc>
                <a:spcPct val="80000"/>
              </a:lnSpc>
            </a:pPr>
            <a:endParaRPr lang="en-US" altLang="en-US" smtClean="0"/>
          </a:p>
          <a:p>
            <a:pPr marL="609600" indent="-609600" eaLnBrk="1" hangingPunct="1">
              <a:lnSpc>
                <a:spcPct val="80000"/>
              </a:lnSpc>
            </a:pPr>
            <a:endParaRPr lang="en-US" altLang="en-US" smtClean="0"/>
          </a:p>
          <a:p>
            <a:pPr marL="609600" indent="-609600" eaLnBrk="1" hangingPunct="1">
              <a:lnSpc>
                <a:spcPct val="80000"/>
              </a:lnSpc>
            </a:pPr>
            <a:endParaRPr lang="en-US" altLang="en-US" smtClean="0"/>
          </a:p>
          <a:p>
            <a:pPr marL="609600" indent="-609600" eaLnBrk="1" hangingPunct="1">
              <a:lnSpc>
                <a:spcPct val="80000"/>
              </a:lnSpc>
            </a:pPr>
            <a:endParaRPr lang="en-US" altLang="en-US" smtClean="0"/>
          </a:p>
          <a:p>
            <a:pPr marL="609600" indent="-609600" eaLnBrk="1" hangingPunct="1">
              <a:lnSpc>
                <a:spcPct val="80000"/>
              </a:lnSpc>
              <a:buFontTx/>
              <a:buNone/>
            </a:pPr>
            <a:endParaRPr lang="en-US" altLang="en-US" smtClean="0"/>
          </a:p>
        </p:txBody>
      </p:sp>
      <p:sp>
        <p:nvSpPr>
          <p:cNvPr id="52228" name="AutoShape 4"/>
          <p:cNvSpPr>
            <a:spLocks noChangeArrowheads="1"/>
          </p:cNvSpPr>
          <p:nvPr/>
        </p:nvSpPr>
        <p:spPr bwMode="auto">
          <a:xfrm>
            <a:off x="5638800" y="2057400"/>
            <a:ext cx="3505200" cy="990600"/>
          </a:xfrm>
          <a:prstGeom prst="wedgeRoundRectCallout">
            <a:avLst>
              <a:gd name="adj1" fmla="val -49231"/>
              <a:gd name="adj2" fmla="val 120194"/>
              <a:gd name="adj3" fmla="val 16667"/>
            </a:avLst>
          </a:prstGeom>
          <a:gradFill rotWithShape="1">
            <a:gsLst>
              <a:gs pos="0">
                <a:srgbClr val="004700"/>
              </a:gs>
              <a:gs pos="50000">
                <a:srgbClr val="009900"/>
              </a:gs>
              <a:gs pos="100000">
                <a:srgbClr val="004700"/>
              </a:gs>
            </a:gsLst>
            <a:lin ang="5400000" scaled="1"/>
          </a:gradFill>
          <a:ln w="12700" cap="sq">
            <a:solidFill>
              <a:schemeClr val="tx1"/>
            </a:solidFill>
            <a:miter lim="800000"/>
            <a:headEnd type="none" w="sm" len="sm"/>
            <a:tailEnd type="none" w="sm" len="sm"/>
          </a:ln>
        </p:spPr>
        <p:txBody>
          <a:bodyPr/>
          <a:lstStyle/>
          <a:p>
            <a:pPr algn="ctr" eaLnBrk="0" hangingPunct="0"/>
            <a:r>
              <a:rPr lang="en-US" altLang="en-US">
                <a:solidFill>
                  <a:schemeClr val="bg1"/>
                </a:solidFill>
                <a:latin typeface="Tahoma" pitchFamily="34" charset="0"/>
              </a:rPr>
              <a:t>Apa yang</a:t>
            </a:r>
          </a:p>
          <a:p>
            <a:pPr algn="ctr" eaLnBrk="0" hangingPunct="0"/>
            <a:r>
              <a:rPr lang="en-US" altLang="en-US">
                <a:solidFill>
                  <a:schemeClr val="bg1"/>
                </a:solidFill>
                <a:latin typeface="Tahoma" pitchFamily="34" charset="0"/>
              </a:rPr>
              <a:t>Diukur ?</a:t>
            </a:r>
          </a:p>
        </p:txBody>
      </p:sp>
      <p:sp>
        <p:nvSpPr>
          <p:cNvPr id="52229" name="AutoShape 4"/>
          <p:cNvSpPr>
            <a:spLocks noChangeArrowheads="1"/>
          </p:cNvSpPr>
          <p:nvPr/>
        </p:nvSpPr>
        <p:spPr bwMode="auto">
          <a:xfrm>
            <a:off x="3200400" y="5029200"/>
            <a:ext cx="3505200" cy="1295400"/>
          </a:xfrm>
          <a:prstGeom prst="wedgeRoundRectCallout">
            <a:avLst>
              <a:gd name="adj1" fmla="val -40398"/>
              <a:gd name="adj2" fmla="val -100120"/>
              <a:gd name="adj3" fmla="val 16667"/>
            </a:avLst>
          </a:prstGeom>
          <a:solidFill>
            <a:srgbClr val="003399"/>
          </a:solidFill>
          <a:ln w="12700" cap="sq">
            <a:solidFill>
              <a:schemeClr val="tx1"/>
            </a:solidFill>
            <a:miter lim="800000"/>
            <a:headEnd type="none" w="sm" len="sm"/>
            <a:tailEnd type="none" w="sm" len="sm"/>
          </a:ln>
        </p:spPr>
        <p:txBody>
          <a:bodyPr/>
          <a:lstStyle/>
          <a:p>
            <a:pPr algn="ctr" eaLnBrk="0" hangingPunct="0"/>
            <a:r>
              <a:rPr lang="en-US" altLang="en-US" sz="2000">
                <a:solidFill>
                  <a:schemeClr val="bg1"/>
                </a:solidFill>
                <a:latin typeface="Tahoma" pitchFamily="34" charset="0"/>
              </a:rPr>
              <a:t>Yang berkaitan dengan pelayanan instansi dan kepuasan </a:t>
            </a:r>
            <a:r>
              <a:rPr lang="en-US" altLang="en-US" sz="2000" i="1">
                <a:solidFill>
                  <a:schemeClr val="bg1"/>
                </a:solidFill>
                <a:latin typeface="Tahoma" pitchFamily="34" charset="0"/>
              </a:rPr>
              <a:t>stakeholders</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idx="1"/>
          </p:nvPr>
        </p:nvSpPr>
        <p:spPr>
          <a:xfrm>
            <a:off x="685800" y="990600"/>
            <a:ext cx="8458200" cy="5105400"/>
          </a:xfrm>
        </p:spPr>
        <p:txBody>
          <a:bodyPr/>
          <a:lstStyle/>
          <a:p>
            <a:pPr eaLnBrk="1" hangingPunct="1">
              <a:buFontTx/>
              <a:buNone/>
            </a:pPr>
            <a:r>
              <a:rPr lang="en-US" altLang="en-US" b="1" smtClean="0">
                <a:solidFill>
                  <a:srgbClr val="FF99FF"/>
                </a:solidFill>
                <a:latin typeface="Tahoma" pitchFamily="34" charset="0"/>
              </a:rPr>
              <a:t>2. Mengukur perspektif Internal Proses</a:t>
            </a:r>
          </a:p>
          <a:p>
            <a:pPr eaLnBrk="1" hangingPunct="1"/>
            <a:endParaRPr lang="en-US" altLang="en-US" smtClean="0"/>
          </a:p>
          <a:p>
            <a:pPr eaLnBrk="1" hangingPunct="1"/>
            <a:r>
              <a:rPr lang="en-US" altLang="en-US" sz="2800" smtClean="0"/>
              <a:t>Pelaksanaan sistem dan prosedur Adm.Keu</a:t>
            </a:r>
          </a:p>
          <a:p>
            <a:pPr eaLnBrk="1" hangingPunct="1"/>
            <a:r>
              <a:rPr lang="en-US" altLang="en-US" sz="2800" smtClean="0"/>
              <a:t>Pelaksanaan sistem dan prosedur Pelayanan</a:t>
            </a:r>
          </a:p>
          <a:p>
            <a:pPr eaLnBrk="1" hangingPunct="1">
              <a:buFont typeface="Arial" charset="0"/>
              <a:buNone/>
            </a:pPr>
            <a:endParaRPr lang="en-US" altLang="en-US" sz="2800" smtClean="0"/>
          </a:p>
          <a:p>
            <a:pPr eaLnBrk="1" hangingPunct="1">
              <a:buFontTx/>
              <a:buNone/>
            </a:pPr>
            <a:r>
              <a:rPr lang="en-US" altLang="en-US" sz="2800" smtClean="0"/>
              <a:t>                            </a:t>
            </a:r>
          </a:p>
          <a:p>
            <a:pPr eaLnBrk="1" hangingPunct="1">
              <a:buFontTx/>
              <a:buNone/>
            </a:pPr>
            <a:r>
              <a:rPr lang="en-US" altLang="en-US" sz="2800" smtClean="0"/>
              <a:t>              </a:t>
            </a:r>
            <a:r>
              <a:rPr lang="en-US" altLang="en-US" sz="2400" b="1" smtClean="0">
                <a:latin typeface="Tahoma" pitchFamily="34" charset="0"/>
              </a:rPr>
              <a:t>Internal Proses</a:t>
            </a:r>
            <a:r>
              <a:rPr lang="en-US" altLang="en-US" sz="2800" smtClean="0"/>
              <a:t> </a:t>
            </a:r>
            <a:r>
              <a:rPr lang="en-US" altLang="en-US" sz="2400" b="1" smtClean="0">
                <a:latin typeface="Tahoma" pitchFamily="34" charset="0"/>
              </a:rPr>
              <a:t>menghubungkan</a:t>
            </a:r>
            <a:endParaRPr lang="en-US" altLang="en-US" sz="3600" smtClean="0"/>
          </a:p>
          <a:p>
            <a:pPr eaLnBrk="1" hangingPunct="1"/>
            <a:endParaRPr lang="en-US" altLang="en-US" sz="3600" smtClean="0"/>
          </a:p>
          <a:p>
            <a:pPr eaLnBrk="1" hangingPunct="1"/>
            <a:endParaRPr lang="en-US" altLang="en-US" sz="3600" smtClean="0"/>
          </a:p>
          <a:p>
            <a:pPr eaLnBrk="1" hangingPunct="1"/>
            <a:endParaRPr lang="en-US" altLang="en-US" sz="3600" smtClean="0"/>
          </a:p>
          <a:p>
            <a:pPr eaLnBrk="1" hangingPunct="1"/>
            <a:endParaRPr lang="en-US" altLang="en-US" sz="3600" smtClean="0"/>
          </a:p>
          <a:p>
            <a:pPr eaLnBrk="1" hangingPunct="1">
              <a:buFontTx/>
              <a:buNone/>
            </a:pPr>
            <a:endParaRPr lang="en-US" altLang="en-US" sz="3600" smtClean="0"/>
          </a:p>
        </p:txBody>
      </p:sp>
      <p:sp>
        <p:nvSpPr>
          <p:cNvPr id="53251" name="AutoShape 6"/>
          <p:cNvSpPr>
            <a:spLocks noChangeArrowheads="1"/>
          </p:cNvSpPr>
          <p:nvPr/>
        </p:nvSpPr>
        <p:spPr bwMode="auto">
          <a:xfrm>
            <a:off x="5562600" y="5562600"/>
            <a:ext cx="3352800" cy="914400"/>
          </a:xfrm>
          <a:prstGeom prst="wedgeRoundRectCallout">
            <a:avLst>
              <a:gd name="adj1" fmla="val -44269"/>
              <a:gd name="adj2" fmla="val -58162"/>
              <a:gd name="adj3" fmla="val 16667"/>
            </a:avLst>
          </a:prstGeom>
          <a:gradFill rotWithShape="1">
            <a:gsLst>
              <a:gs pos="0">
                <a:srgbClr val="CC0099"/>
              </a:gs>
              <a:gs pos="50000">
                <a:srgbClr val="5E0047"/>
              </a:gs>
              <a:gs pos="100000">
                <a:srgbClr val="CC0099"/>
              </a:gs>
            </a:gsLst>
            <a:lin ang="5400000" scaled="1"/>
          </a:gradFill>
          <a:ln w="12700" cap="sq">
            <a:solidFill>
              <a:schemeClr val="tx1"/>
            </a:solidFill>
            <a:miter lim="800000"/>
            <a:headEnd type="none" w="sm" len="sm"/>
            <a:tailEnd type="none" w="sm" len="sm"/>
          </a:ln>
        </p:spPr>
        <p:txBody>
          <a:bodyPr/>
          <a:lstStyle/>
          <a:p>
            <a:pPr algn="ctr" eaLnBrk="0" hangingPunct="0"/>
            <a:r>
              <a:rPr lang="en-US" altLang="en-US" sz="2000">
                <a:solidFill>
                  <a:schemeClr val="bg1"/>
                </a:solidFill>
                <a:latin typeface="Tahoma" pitchFamily="34" charset="0"/>
              </a:rPr>
              <a:t>Kepuasan dan harapan </a:t>
            </a:r>
            <a:r>
              <a:rPr lang="en-US" altLang="en-US" sz="2000" i="1">
                <a:solidFill>
                  <a:schemeClr val="bg1"/>
                </a:solidFill>
                <a:latin typeface="Tahoma" pitchFamily="34" charset="0"/>
              </a:rPr>
              <a:t>Stakeholders</a:t>
            </a:r>
          </a:p>
        </p:txBody>
      </p:sp>
      <p:sp>
        <p:nvSpPr>
          <p:cNvPr id="53252" name="AutoShape 7"/>
          <p:cNvSpPr>
            <a:spLocks noChangeArrowheads="1"/>
          </p:cNvSpPr>
          <p:nvPr/>
        </p:nvSpPr>
        <p:spPr bwMode="auto">
          <a:xfrm>
            <a:off x="457200" y="5486400"/>
            <a:ext cx="3505200" cy="914400"/>
          </a:xfrm>
          <a:prstGeom prst="wedgeRoundRectCallout">
            <a:avLst>
              <a:gd name="adj1" fmla="val -41032"/>
              <a:gd name="adj2" fmla="val -39755"/>
              <a:gd name="adj3" fmla="val 16667"/>
            </a:avLst>
          </a:prstGeom>
          <a:gradFill rotWithShape="1">
            <a:gsLst>
              <a:gs pos="0">
                <a:srgbClr val="761800"/>
              </a:gs>
              <a:gs pos="50000">
                <a:srgbClr val="FF3300"/>
              </a:gs>
              <a:gs pos="100000">
                <a:srgbClr val="761800"/>
              </a:gs>
            </a:gsLst>
            <a:lin ang="5400000" scaled="1"/>
          </a:gradFill>
          <a:ln w="12700" cap="sq">
            <a:solidFill>
              <a:schemeClr val="tx1"/>
            </a:solidFill>
            <a:miter lim="800000"/>
            <a:headEnd type="none" w="sm" len="sm"/>
            <a:tailEnd type="none" w="sm" len="sm"/>
          </a:ln>
        </p:spPr>
        <p:txBody>
          <a:bodyPr/>
          <a:lstStyle/>
          <a:p>
            <a:pPr algn="ctr" eaLnBrk="0" hangingPunct="0"/>
            <a:r>
              <a:rPr lang="en-US" altLang="en-US">
                <a:solidFill>
                  <a:schemeClr val="bg1"/>
                </a:solidFill>
                <a:latin typeface="Tahoma" pitchFamily="34" charset="0"/>
              </a:rPr>
              <a:t>Mekanisme kerja</a:t>
            </a:r>
          </a:p>
        </p:txBody>
      </p:sp>
      <p:sp>
        <p:nvSpPr>
          <p:cNvPr id="53253" name="AutoShape 8"/>
          <p:cNvSpPr>
            <a:spLocks noChangeArrowheads="1"/>
          </p:cNvSpPr>
          <p:nvPr/>
        </p:nvSpPr>
        <p:spPr bwMode="auto">
          <a:xfrm>
            <a:off x="4114800" y="5486400"/>
            <a:ext cx="1371600" cy="914400"/>
          </a:xfrm>
          <a:prstGeom prst="leftRightArrow">
            <a:avLst>
              <a:gd name="adj1" fmla="val 50000"/>
              <a:gd name="adj2" fmla="val 30000"/>
            </a:avLst>
          </a:prstGeom>
          <a:gradFill rotWithShape="1">
            <a:gsLst>
              <a:gs pos="0">
                <a:srgbClr val="0000FF"/>
              </a:gs>
              <a:gs pos="100000">
                <a:srgbClr val="000076"/>
              </a:gs>
            </a:gsLst>
            <a:lin ang="5400000" scaled="1"/>
          </a:gradFill>
          <a:ln w="9525">
            <a:solidFill>
              <a:schemeClr val="tx1"/>
            </a:solidFill>
            <a:miter lim="800000"/>
            <a:headEnd/>
            <a:tailEnd/>
          </a:ln>
        </p:spPr>
        <p:txBody>
          <a:bodyPr wrap="none" anchor="ctr"/>
          <a:lstStyle/>
          <a:p>
            <a:endParaRPr lang="id-ID" alt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idx="1"/>
          </p:nvPr>
        </p:nvSpPr>
        <p:spPr>
          <a:xfrm>
            <a:off x="685800" y="685800"/>
            <a:ext cx="7772400" cy="4343400"/>
          </a:xfrm>
        </p:spPr>
        <p:txBody>
          <a:bodyPr/>
          <a:lstStyle/>
          <a:p>
            <a:pPr eaLnBrk="1" hangingPunct="1">
              <a:buFontTx/>
              <a:buNone/>
            </a:pPr>
            <a:r>
              <a:rPr lang="en-US" altLang="en-US" sz="3600" b="1" smtClean="0">
                <a:solidFill>
                  <a:srgbClr val="FF99FF"/>
                </a:solidFill>
                <a:latin typeface="Tahoma" pitchFamily="34" charset="0"/>
              </a:rPr>
              <a:t>3. </a:t>
            </a:r>
            <a:r>
              <a:rPr lang="en-US" altLang="en-US" b="1" smtClean="0">
                <a:solidFill>
                  <a:srgbClr val="FF99FF"/>
                </a:solidFill>
                <a:latin typeface="Tahoma" pitchFamily="34" charset="0"/>
              </a:rPr>
              <a:t>Mengukur perspektif Pembelajaran Pertumbuhan</a:t>
            </a:r>
          </a:p>
          <a:p>
            <a:pPr eaLnBrk="1" hangingPunct="1">
              <a:buFontTx/>
              <a:buNone/>
            </a:pPr>
            <a:r>
              <a:rPr lang="en-US" altLang="en-US" b="1" smtClean="0">
                <a:solidFill>
                  <a:srgbClr val="FF99FF"/>
                </a:solidFill>
                <a:latin typeface="Tahoma" pitchFamily="34" charset="0"/>
              </a:rPr>
              <a:t>    </a:t>
            </a:r>
          </a:p>
          <a:p>
            <a:pPr eaLnBrk="1" hangingPunct="1"/>
            <a:endParaRPr lang="en-US" altLang="en-US" smtClean="0"/>
          </a:p>
          <a:p>
            <a:pPr eaLnBrk="1" hangingPunct="1"/>
            <a:r>
              <a:rPr lang="en-US" altLang="en-US" smtClean="0"/>
              <a:t>Peningkatan kualitas SDM</a:t>
            </a:r>
          </a:p>
          <a:p>
            <a:pPr eaLnBrk="1" hangingPunct="1"/>
            <a:r>
              <a:rPr lang="en-US" altLang="en-US" smtClean="0"/>
              <a:t>Peningkatan Motivasi/Inovasi SDM</a:t>
            </a:r>
          </a:p>
          <a:p>
            <a:pPr eaLnBrk="1" hangingPunct="1">
              <a:buFontTx/>
              <a:buNone/>
            </a:pPr>
            <a:endParaRPr lang="en-US" altLang="en-US" sz="4000" smtClean="0"/>
          </a:p>
          <a:p>
            <a:pPr eaLnBrk="1" hangingPunct="1"/>
            <a:endParaRPr lang="en-US" altLang="en-US" sz="4000" smtClean="0"/>
          </a:p>
          <a:p>
            <a:pPr eaLnBrk="1" hangingPunct="1"/>
            <a:endParaRPr lang="en-US" altLang="en-US" sz="4000" smtClean="0"/>
          </a:p>
          <a:p>
            <a:pPr eaLnBrk="1" hangingPunct="1"/>
            <a:endParaRPr lang="en-US" altLang="en-US" sz="4000" smtClean="0"/>
          </a:p>
          <a:p>
            <a:pPr eaLnBrk="1" hangingPunct="1"/>
            <a:endParaRPr lang="en-US" altLang="en-US" sz="4000" smtClean="0"/>
          </a:p>
          <a:p>
            <a:pPr eaLnBrk="1" hangingPunct="1"/>
            <a:endParaRPr lang="en-US" altLang="en-US" sz="4000" smtClean="0"/>
          </a:p>
          <a:p>
            <a:pPr eaLnBrk="1" hangingPunct="1"/>
            <a:endParaRPr lang="en-US" altLang="en-US" sz="4000" smtClean="0"/>
          </a:p>
          <a:p>
            <a:pPr eaLnBrk="1" hangingPunct="1"/>
            <a:endParaRPr lang="en-US" altLang="en-US" sz="4000" smtClean="0"/>
          </a:p>
          <a:p>
            <a:pPr eaLnBrk="1" hangingPunct="1">
              <a:buFontTx/>
              <a:buNone/>
            </a:pPr>
            <a:endParaRPr lang="en-US" altLang="en-US" sz="4000" smtClean="0"/>
          </a:p>
        </p:txBody>
      </p:sp>
      <p:sp>
        <p:nvSpPr>
          <p:cNvPr id="54275" name="AutoShape 5"/>
          <p:cNvSpPr>
            <a:spLocks noChangeArrowheads="1"/>
          </p:cNvSpPr>
          <p:nvPr/>
        </p:nvSpPr>
        <p:spPr bwMode="auto">
          <a:xfrm>
            <a:off x="838200" y="5105400"/>
            <a:ext cx="4419600" cy="1143000"/>
          </a:xfrm>
          <a:prstGeom prst="wedgeRoundRectCallout">
            <a:avLst>
              <a:gd name="adj1" fmla="val 34338"/>
              <a:gd name="adj2" fmla="val -91944"/>
              <a:gd name="adj3" fmla="val 16667"/>
            </a:avLst>
          </a:prstGeom>
          <a:gradFill rotWithShape="1">
            <a:gsLst>
              <a:gs pos="0">
                <a:srgbClr val="FF3300"/>
              </a:gs>
              <a:gs pos="50000">
                <a:srgbClr val="761800"/>
              </a:gs>
              <a:gs pos="100000">
                <a:srgbClr val="FF3300"/>
              </a:gs>
            </a:gsLst>
            <a:lin ang="5400000" scaled="1"/>
          </a:gradFill>
          <a:ln w="12700" cap="sq">
            <a:solidFill>
              <a:schemeClr val="tx1"/>
            </a:solidFill>
            <a:miter lim="800000"/>
            <a:headEnd type="none" w="sm" len="sm"/>
            <a:tailEnd type="none" w="sm" len="sm"/>
          </a:ln>
        </p:spPr>
        <p:txBody>
          <a:bodyPr/>
          <a:lstStyle/>
          <a:p>
            <a:pPr algn="ctr" eaLnBrk="0" hangingPunct="0"/>
            <a:r>
              <a:rPr lang="en-US" altLang="en-US" sz="2000">
                <a:solidFill>
                  <a:schemeClr val="bg1"/>
                </a:solidFill>
                <a:latin typeface="Tahoma" pitchFamily="34" charset="0"/>
              </a:rPr>
              <a:t>Ada inovasi/ ide2  baru ?</a:t>
            </a:r>
          </a:p>
          <a:p>
            <a:pPr algn="ctr" eaLnBrk="0" hangingPunct="0"/>
            <a:r>
              <a:rPr lang="en-US" altLang="en-US" sz="2000">
                <a:solidFill>
                  <a:schemeClr val="bg1"/>
                </a:solidFill>
                <a:latin typeface="Tahoma" pitchFamily="34" charset="0"/>
              </a:rPr>
              <a:t>Ada peningkatan SDM ?</a:t>
            </a:r>
          </a:p>
          <a:p>
            <a:pPr algn="ctr" eaLnBrk="0" hangingPunct="0"/>
            <a:endParaRPr lang="en-US" altLang="en-US" sz="2000">
              <a:solidFill>
                <a:schemeClr val="bg1"/>
              </a:solidFill>
              <a:latin typeface="Tahoma"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type="body" idx="4294967295"/>
          </p:nvPr>
        </p:nvSpPr>
        <p:spPr>
          <a:xfrm>
            <a:off x="0" y="1143000"/>
            <a:ext cx="7772400" cy="4953000"/>
          </a:xfrm>
        </p:spPr>
        <p:txBody>
          <a:bodyPr/>
          <a:lstStyle/>
          <a:p>
            <a:pPr eaLnBrk="1" hangingPunct="1">
              <a:buFontTx/>
              <a:buNone/>
            </a:pPr>
            <a:r>
              <a:rPr lang="en-US" altLang="en-US" b="1" smtClean="0">
                <a:solidFill>
                  <a:srgbClr val="FF99FF"/>
                </a:solidFill>
                <a:latin typeface="Tahoma" pitchFamily="34" charset="0"/>
              </a:rPr>
              <a:t>4. Mengukur perspektif Keuangan</a:t>
            </a:r>
          </a:p>
          <a:p>
            <a:pPr eaLnBrk="1" hangingPunct="1"/>
            <a:endParaRPr lang="en-US" altLang="en-US" smtClean="0"/>
          </a:p>
          <a:p>
            <a:pPr eaLnBrk="1" hangingPunct="1"/>
            <a:r>
              <a:rPr lang="en-US" altLang="en-US" sz="2800" smtClean="0"/>
              <a:t>Y</a:t>
            </a:r>
            <a:r>
              <a:rPr lang="id-ID" altLang="en-US" sz="2800" smtClean="0"/>
              <a:t>ang diukur adalah rasio keuangan yang terserap dibandingkan dengan rasio output yang terealisasi.</a:t>
            </a:r>
            <a:endParaRPr lang="en-US" altLang="en-US" sz="3600" smtClean="0"/>
          </a:p>
          <a:p>
            <a:pPr eaLnBrk="1" hangingPunct="1"/>
            <a:endParaRPr lang="en-US" altLang="en-US" sz="3600" smtClean="0"/>
          </a:p>
          <a:p>
            <a:pPr eaLnBrk="1" hangingPunct="1"/>
            <a:endParaRPr lang="en-US" altLang="en-US" sz="3600" smtClean="0"/>
          </a:p>
          <a:p>
            <a:pPr eaLnBrk="1" hangingPunct="1"/>
            <a:endParaRPr lang="en-US" altLang="en-US" sz="3600" smtClean="0"/>
          </a:p>
          <a:p>
            <a:pPr eaLnBrk="1" hangingPunct="1"/>
            <a:endParaRPr lang="en-US" altLang="en-US" sz="3600" smtClean="0"/>
          </a:p>
          <a:p>
            <a:pPr eaLnBrk="1" hangingPunct="1"/>
            <a:endParaRPr lang="en-US" altLang="en-US" sz="3600" smtClean="0"/>
          </a:p>
          <a:p>
            <a:pPr eaLnBrk="1" hangingPunct="1"/>
            <a:endParaRPr lang="en-US" altLang="en-US" sz="3600" smtClean="0"/>
          </a:p>
          <a:p>
            <a:pPr eaLnBrk="1" hangingPunct="1"/>
            <a:endParaRPr lang="en-US" altLang="en-US" sz="3600" smtClean="0"/>
          </a:p>
          <a:p>
            <a:pPr eaLnBrk="1" hangingPunct="1">
              <a:buFontTx/>
              <a:buNone/>
            </a:pPr>
            <a:r>
              <a:rPr lang="id-ID" altLang="en-US" sz="3600" smtClean="0"/>
              <a:t>``</a:t>
            </a:r>
            <a:endParaRPr lang="en-US" altLang="en-US" sz="3600" smtClean="0"/>
          </a:p>
        </p:txBody>
      </p:sp>
      <p:sp>
        <p:nvSpPr>
          <p:cNvPr id="55299" name="AutoShape 5"/>
          <p:cNvSpPr>
            <a:spLocks noChangeArrowheads="1"/>
          </p:cNvSpPr>
          <p:nvPr/>
        </p:nvSpPr>
        <p:spPr bwMode="auto">
          <a:xfrm>
            <a:off x="990600" y="4800600"/>
            <a:ext cx="3505200" cy="990600"/>
          </a:xfrm>
          <a:prstGeom prst="wedgeRoundRectCallout">
            <a:avLst>
              <a:gd name="adj1" fmla="val 50093"/>
              <a:gd name="adj2" fmla="val -112662"/>
              <a:gd name="adj3" fmla="val 16667"/>
            </a:avLst>
          </a:prstGeom>
          <a:gradFill rotWithShape="1">
            <a:gsLst>
              <a:gs pos="0">
                <a:srgbClr val="761800"/>
              </a:gs>
              <a:gs pos="50000">
                <a:srgbClr val="FF3300"/>
              </a:gs>
              <a:gs pos="100000">
                <a:srgbClr val="761800"/>
              </a:gs>
            </a:gsLst>
            <a:lin ang="5400000" scaled="1"/>
          </a:gradFill>
          <a:ln w="12700" cap="sq">
            <a:solidFill>
              <a:schemeClr val="tx1"/>
            </a:solidFill>
            <a:miter lim="800000"/>
            <a:headEnd type="none" w="sm" len="sm"/>
            <a:tailEnd type="none" w="sm" len="sm"/>
          </a:ln>
        </p:spPr>
        <p:txBody>
          <a:bodyPr/>
          <a:lstStyle/>
          <a:p>
            <a:pPr algn="ctr" eaLnBrk="0" hangingPunct="0"/>
            <a:r>
              <a:rPr lang="en-US" altLang="en-US">
                <a:solidFill>
                  <a:schemeClr val="bg1"/>
                </a:solidFill>
                <a:latin typeface="Tahoma" pitchFamily="34" charset="0"/>
              </a:rPr>
              <a:t>Efektifkah ?</a:t>
            </a:r>
          </a:p>
          <a:p>
            <a:pPr algn="ctr" eaLnBrk="0" hangingPunct="0"/>
            <a:r>
              <a:rPr lang="en-US" altLang="en-US">
                <a:solidFill>
                  <a:schemeClr val="bg1"/>
                </a:solidFill>
                <a:latin typeface="Tahoma" pitchFamily="34" charset="0"/>
              </a:rPr>
              <a:t>Efisienkah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1"/>
          <p:cNvSpPr>
            <a:spLocks noGrp="1"/>
          </p:cNvSpPr>
          <p:nvPr>
            <p:ph/>
          </p:nvPr>
        </p:nvSpPr>
        <p:spPr/>
        <p:txBody>
          <a:bodyPr/>
          <a:lstStyle/>
          <a:p>
            <a:pPr eaLnBrk="1" hangingPunct="1">
              <a:buFont typeface="Arial" charset="0"/>
              <a:buNone/>
            </a:pPr>
            <a:endParaRPr lang="id-ID" altLang="en-US" smtClean="0">
              <a:solidFill>
                <a:srgbClr val="8AEEEE"/>
              </a:solidFill>
              <a:latin typeface="Bradley Hand ITC" pitchFamily="66" charset="0"/>
            </a:endParaRPr>
          </a:p>
          <a:p>
            <a:pPr eaLnBrk="1" hangingPunct="1">
              <a:buFont typeface="Arial" charset="0"/>
              <a:buNone/>
            </a:pPr>
            <a:endParaRPr lang="id-ID" altLang="en-US" smtClean="0">
              <a:solidFill>
                <a:srgbClr val="8AEEEE"/>
              </a:solidFill>
              <a:latin typeface="Bradley Hand ITC" pitchFamily="66" charset="0"/>
            </a:endParaRPr>
          </a:p>
          <a:p>
            <a:pPr eaLnBrk="1" hangingPunct="1">
              <a:buFont typeface="Arial" charset="0"/>
              <a:buNone/>
            </a:pPr>
            <a:endParaRPr lang="id-ID" altLang="en-US" smtClean="0">
              <a:solidFill>
                <a:srgbClr val="8AEEEE"/>
              </a:solidFill>
              <a:latin typeface="Bradley Hand ITC" pitchFamily="66" charset="0"/>
            </a:endParaRPr>
          </a:p>
          <a:p>
            <a:pPr algn="ctr" eaLnBrk="1" hangingPunct="1">
              <a:buFont typeface="Arial" charset="0"/>
              <a:buNone/>
            </a:pPr>
            <a:r>
              <a:rPr lang="en-US" altLang="en-US" sz="4800" i="1" smtClean="0">
                <a:latin typeface="Times New Roman" pitchFamily="18" charset="0"/>
                <a:cs typeface="Times New Roman" pitchFamily="18" charset="0"/>
              </a:rPr>
              <a:t>TERIMA KASIH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p:cNvSpPr txBox="1"/>
          <p:nvPr/>
        </p:nvSpPr>
        <p:spPr>
          <a:xfrm>
            <a:off x="417513" y="762000"/>
            <a:ext cx="8308975" cy="6416675"/>
          </a:xfrm>
          <a:prstGeom prst="rect">
            <a:avLst/>
          </a:prstGeom>
          <a:noFill/>
        </p:spPr>
        <p:txBody>
          <a:bodyPr>
            <a:spAutoFit/>
          </a:bodyPr>
          <a:lstStyle/>
          <a:p>
            <a:pPr marL="457200" indent="-457200" algn="just">
              <a:buFont typeface="+mj-lt"/>
              <a:buAutoNum type="arabicPeriod"/>
              <a:defRPr/>
            </a:pPr>
            <a:r>
              <a:rPr lang="id-ID" sz="3200" dirty="0"/>
              <a:t>UU. 15 Tahun 2004 Tentang  Pemeriksaan Pengelolaan dan TanggungJawab Keuangan Negara Pasal 4 ayat (1) menyatakan bahwa pemeriksaan terdiri atas pemeriksaan keuangan, pemeriksaan kinerja dan pemeriksaan dengan tujuan tertentu. Ayat (3) menyebutkan bahwa pemeriksaan kinerja adalah pemeriksaan atas pengelolaan keuangan negara yang terdiri atas pemeriksaan aspek ekonomi dan efisiensi serta pemeriksaan aspek efektifitas.</a:t>
            </a:r>
          </a:p>
          <a:p>
            <a:pPr>
              <a:defRPr/>
            </a:pPr>
            <a:endParaRPr lang="id-ID" sz="2700" dirty="0"/>
          </a:p>
        </p:txBody>
      </p:sp>
      <p:sp>
        <p:nvSpPr>
          <p:cNvPr id="7171" name="TextBox 3"/>
          <p:cNvSpPr txBox="1">
            <a:spLocks noChangeArrowheads="1"/>
          </p:cNvSpPr>
          <p:nvPr/>
        </p:nvSpPr>
        <p:spPr bwMode="auto">
          <a:xfrm>
            <a:off x="981075" y="152400"/>
            <a:ext cx="6791325"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id-ID" altLang="en-US" sz="3500">
                <a:solidFill>
                  <a:srgbClr val="009900"/>
                </a:solidFill>
                <a:latin typeface="Arial" charset="0"/>
                <a:cs typeface="Arial" charset="0"/>
              </a:rPr>
              <a:t>Pe</a:t>
            </a:r>
            <a:r>
              <a:rPr lang="en-US" altLang="en-US" sz="3500">
                <a:solidFill>
                  <a:srgbClr val="009900"/>
                </a:solidFill>
                <a:latin typeface="Arial" charset="0"/>
                <a:cs typeface="Arial" charset="0"/>
              </a:rPr>
              <a:t>ngertian</a:t>
            </a:r>
            <a:r>
              <a:rPr lang="id-ID" altLang="en-US" sz="3500">
                <a:solidFill>
                  <a:srgbClr val="009900"/>
                </a:solidFill>
                <a:latin typeface="Arial" charset="0"/>
                <a:cs typeface="Arial" charset="0"/>
              </a:rPr>
              <a:t> Audit Kinerja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8194" name="TextBox 2"/>
          <p:cNvSpPr txBox="1">
            <a:spLocks noChangeArrowheads="1"/>
          </p:cNvSpPr>
          <p:nvPr/>
        </p:nvSpPr>
        <p:spPr bwMode="auto">
          <a:xfrm>
            <a:off x="381000" y="914400"/>
            <a:ext cx="8345488"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just" eaLnBrk="1" hangingPunct="1"/>
            <a:r>
              <a:rPr lang="id-ID" altLang="en-US" sz="4000"/>
              <a:t>PP No. 60 Tahun 2008 tentang S</a:t>
            </a:r>
            <a:r>
              <a:rPr lang="en-US" altLang="en-US" sz="4000"/>
              <a:t>PIP Pasal 48  Ayat (1) APIP melakukan pengawasan intern melalui:</a:t>
            </a:r>
          </a:p>
          <a:p>
            <a:pPr algn="just" eaLnBrk="1" hangingPunct="1"/>
            <a:r>
              <a:rPr lang="en-US" altLang="en-US" sz="4000"/>
              <a:t>a. audit;</a:t>
            </a:r>
          </a:p>
          <a:p>
            <a:pPr algn="just" eaLnBrk="1" hangingPunct="1"/>
            <a:r>
              <a:rPr lang="en-US" altLang="en-US" sz="4000"/>
              <a:t>b. reviu;</a:t>
            </a:r>
          </a:p>
          <a:p>
            <a:pPr algn="just" eaLnBrk="1" hangingPunct="1"/>
            <a:r>
              <a:rPr lang="en-US" altLang="en-US" sz="4000"/>
              <a:t>c. evaluasi;</a:t>
            </a:r>
          </a:p>
          <a:p>
            <a:pPr algn="just" eaLnBrk="1" hangingPunct="1"/>
            <a:r>
              <a:rPr lang="en-US" altLang="en-US" sz="4000"/>
              <a:t>d. pemantauan; dan</a:t>
            </a:r>
          </a:p>
          <a:p>
            <a:pPr algn="just" eaLnBrk="1" hangingPunct="1"/>
            <a:r>
              <a:rPr lang="en-US" altLang="en-US" sz="4000"/>
              <a:t>e. kegiatan pengawasan lainnya.</a:t>
            </a:r>
          </a:p>
        </p:txBody>
      </p:sp>
      <p:sp>
        <p:nvSpPr>
          <p:cNvPr id="8195" name="TextBox 3"/>
          <p:cNvSpPr txBox="1">
            <a:spLocks noChangeArrowheads="1"/>
          </p:cNvSpPr>
          <p:nvPr/>
        </p:nvSpPr>
        <p:spPr bwMode="auto">
          <a:xfrm>
            <a:off x="981075" y="152400"/>
            <a:ext cx="6791325"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id-ID" altLang="en-US" sz="3500">
                <a:latin typeface="Arial" charset="0"/>
                <a:cs typeface="Arial" charset="0"/>
              </a:rPr>
              <a:t>Pe</a:t>
            </a:r>
            <a:r>
              <a:rPr lang="en-US" altLang="en-US" sz="3500">
                <a:latin typeface="Arial" charset="0"/>
                <a:cs typeface="Arial" charset="0"/>
              </a:rPr>
              <a:t>ngertian</a:t>
            </a:r>
            <a:r>
              <a:rPr lang="id-ID" altLang="en-US" sz="3500">
                <a:latin typeface="Arial" charset="0"/>
                <a:cs typeface="Arial" charset="0"/>
              </a:rPr>
              <a:t> Audit Kinerja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9218" name="TextBox 2"/>
          <p:cNvSpPr txBox="1">
            <a:spLocks noChangeArrowheads="1"/>
          </p:cNvSpPr>
          <p:nvPr/>
        </p:nvSpPr>
        <p:spPr bwMode="auto">
          <a:xfrm>
            <a:off x="381000" y="914400"/>
            <a:ext cx="8345488" cy="346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just" eaLnBrk="1" hangingPunct="1"/>
            <a:r>
              <a:rPr lang="id-ID" altLang="en-US" sz="4000"/>
              <a:t>PP No. 60 Tahun 2008 tentang S</a:t>
            </a:r>
            <a:r>
              <a:rPr lang="en-US" altLang="en-US" sz="4000"/>
              <a:t>PIP </a:t>
            </a:r>
            <a:r>
              <a:rPr lang="id-ID" altLang="en-US" sz="4000"/>
              <a:t>Pasal 50 ayat (2) </a:t>
            </a:r>
            <a:r>
              <a:rPr lang="id-ID" altLang="en-US" sz="2800"/>
              <a:t>menyatakan bahwa audit kinerja adalah audit atas pengelolaan keuangan negara dan pelaksanaan tugas dan fungsi Instansi Pemerintah yang terdiri atas aspek kehematan, efisiensi dan efektifitas.</a:t>
            </a:r>
          </a:p>
          <a:p>
            <a:pPr algn="just" eaLnBrk="1" hangingPunct="1"/>
            <a:endParaRPr lang="id-ID" altLang="en-US" sz="2700">
              <a:solidFill>
                <a:schemeClr val="bg1"/>
              </a:solidFill>
            </a:endParaRPr>
          </a:p>
        </p:txBody>
      </p:sp>
      <p:sp>
        <p:nvSpPr>
          <p:cNvPr id="9219" name="TextBox 3"/>
          <p:cNvSpPr txBox="1">
            <a:spLocks noChangeArrowheads="1"/>
          </p:cNvSpPr>
          <p:nvPr/>
        </p:nvSpPr>
        <p:spPr bwMode="auto">
          <a:xfrm>
            <a:off x="981075" y="152400"/>
            <a:ext cx="6791325"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buFont typeface="Wingdings" pitchFamily="2" charset="2"/>
              <a:buNone/>
            </a:pPr>
            <a:r>
              <a:rPr lang="id-ID" altLang="en-US" sz="3500">
                <a:latin typeface="Arial" charset="0"/>
                <a:cs typeface="Arial" charset="0"/>
              </a:rPr>
              <a:t>Pe</a:t>
            </a:r>
            <a:r>
              <a:rPr lang="en-US" altLang="en-US" sz="3500">
                <a:latin typeface="Arial" charset="0"/>
                <a:cs typeface="Arial" charset="0"/>
              </a:rPr>
              <a:t>ngertian</a:t>
            </a:r>
            <a:r>
              <a:rPr lang="id-ID" altLang="en-US" sz="3500">
                <a:latin typeface="Arial" charset="0"/>
                <a:cs typeface="Arial" charset="0"/>
              </a:rPr>
              <a:t> Audit Kinerja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685800" y="1524000"/>
            <a:ext cx="8001000" cy="4572000"/>
          </a:xfrm>
        </p:spPr>
        <p:txBody>
          <a:bodyPr rtlCol="0">
            <a:normAutofit lnSpcReduction="10000"/>
          </a:bodyPr>
          <a:lstStyle/>
          <a:p>
            <a:pPr marL="444500" indent="-358775" algn="just" eaLnBrk="1" fontAlgn="auto" hangingPunct="1">
              <a:spcAft>
                <a:spcPts val="0"/>
              </a:spcAft>
              <a:buFont typeface="Times New Roman" pitchFamily="18" charset="0"/>
              <a:buAutoNum type="arabicPeriod"/>
              <a:defRPr/>
            </a:pPr>
            <a:r>
              <a:rPr lang="af-ZA" altLang="en-US" smtClean="0"/>
              <a:t>Menilai keberhasilan pelaksanaan tugas dan fungsi Auditi dengan membandingkan antara pencapaian di lapangan dengan target yang direncanakan semula</a:t>
            </a:r>
            <a:endParaRPr lang="id-ID" altLang="en-US" smtClean="0"/>
          </a:p>
          <a:p>
            <a:pPr marL="444500" indent="-358775" algn="just" eaLnBrk="1" fontAlgn="auto" hangingPunct="1">
              <a:spcAft>
                <a:spcPts val="0"/>
              </a:spcAft>
              <a:buFont typeface="Times New Roman" pitchFamily="18" charset="0"/>
              <a:buAutoNum type="arabicPeriod"/>
              <a:defRPr/>
            </a:pPr>
            <a:r>
              <a:rPr lang="af-ZA" altLang="en-US" smtClean="0"/>
              <a:t>Memberikan informasi kepada pihak-pihak yang berkepentingan sebagai bahan dalam pengambilan keputusan.</a:t>
            </a:r>
            <a:endParaRPr lang="id-ID" altLang="en-US" smtClean="0"/>
          </a:p>
          <a:p>
            <a:pPr marL="444500" indent="-358775" algn="just" eaLnBrk="1" fontAlgn="auto" hangingPunct="1">
              <a:spcAft>
                <a:spcPts val="0"/>
              </a:spcAft>
              <a:buFont typeface="Times New Roman" pitchFamily="18" charset="0"/>
              <a:buAutoNum type="arabicPeriod"/>
              <a:defRPr/>
            </a:pPr>
            <a:r>
              <a:rPr lang="af-ZA" altLang="en-US" smtClean="0"/>
              <a:t>Memberikan rekomendasi</a:t>
            </a:r>
            <a:r>
              <a:rPr lang="id-ID" altLang="en-US" smtClean="0"/>
              <a:t> untuk </a:t>
            </a:r>
            <a:r>
              <a:rPr lang="af-ZA" altLang="en-US" smtClean="0"/>
              <a:t>perbaikan kinerja.</a:t>
            </a:r>
            <a:endParaRPr lang="id-ID" altLang="en-US" smtClean="0"/>
          </a:p>
        </p:txBody>
      </p:sp>
      <p:sp>
        <p:nvSpPr>
          <p:cNvPr id="73747" name="AutoShape 19"/>
          <p:cNvSpPr>
            <a:spLocks noChangeArrowheads="1"/>
          </p:cNvSpPr>
          <p:nvPr/>
        </p:nvSpPr>
        <p:spPr bwMode="auto">
          <a:xfrm>
            <a:off x="1676400" y="533400"/>
            <a:ext cx="5638800" cy="723900"/>
          </a:xfrm>
          <a:prstGeom prst="roundRect">
            <a:avLst>
              <a:gd name="adj" fmla="val 16667"/>
            </a:avLst>
          </a:prstGeom>
          <a:gradFill rotWithShape="1">
            <a:gsLst>
              <a:gs pos="0">
                <a:srgbClr val="00FFFF"/>
              </a:gs>
              <a:gs pos="50000">
                <a:srgbClr val="00FFFF">
                  <a:gamma/>
                  <a:shade val="46275"/>
                  <a:invGamma/>
                </a:srgbClr>
              </a:gs>
              <a:gs pos="100000">
                <a:srgbClr val="00FFFF"/>
              </a:gs>
            </a:gsLst>
            <a:lin ang="5400000" scaled="1"/>
          </a:gradFill>
          <a:ln w="9525">
            <a:round/>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p:spPr>
        <p:txBody>
          <a:bodyPr lIns="57607" tIns="28804" rIns="57607" bIns="28804" anchor="ctr">
            <a:flatTx/>
          </a:bodyPr>
          <a:lstStyle/>
          <a:p>
            <a:pPr algn="ctr">
              <a:defRPr/>
            </a:pPr>
            <a:r>
              <a:rPr lang="sv-SE">
                <a:solidFill>
                  <a:srgbClr val="FFFFFF"/>
                </a:solidFill>
                <a:effectLst>
                  <a:outerShdw blurRad="38100" dist="38100" dir="2700000" algn="tl">
                    <a:srgbClr val="000000"/>
                  </a:outerShdw>
                </a:effectLst>
                <a:latin typeface="Tahoma" pitchFamily="34" charset="0"/>
                <a:cs typeface="Arial" charset="0"/>
              </a:rPr>
              <a:t>TUJUAN AUDIT KINERJA</a:t>
            </a:r>
            <a:endParaRPr lang="en-US" sz="2800">
              <a:latin typeface="Tahoma" pitchFamily="34" charset="0"/>
              <a:cs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3544</TotalTime>
  <Words>2331</Words>
  <Application>Microsoft Office PowerPoint</Application>
  <PresentationFormat>On-screen Show (4:3)</PresentationFormat>
  <Paragraphs>618</Paragraphs>
  <Slides>54</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54</vt:i4>
      </vt:variant>
    </vt:vector>
  </HeadingPairs>
  <TitlesOfParts>
    <vt:vector size="63" baseType="lpstr">
      <vt:lpstr>Times New Roman</vt:lpstr>
      <vt:lpstr>Arial</vt:lpstr>
      <vt:lpstr>Calibri</vt:lpstr>
      <vt:lpstr>Copperplate Gothic Bold</vt:lpstr>
      <vt:lpstr>Verdana</vt:lpstr>
      <vt:lpstr>Tahoma</vt:lpstr>
      <vt:lpstr>Wingdings</vt:lpstr>
      <vt:lpstr>Bradley Hand ITC</vt:lpstr>
      <vt:lpstr>Office Theme</vt:lpstr>
      <vt:lpstr>AUDIT  KINERJA dengan menggunakan </vt:lpstr>
      <vt:lpstr>PowerPoint Presentation</vt:lpstr>
      <vt:lpstr>BEBERAPA METODE  PENGUKURAN KINERJA</vt:lpstr>
      <vt:lpstr>AUDIT KINERJA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PENGERTIAN  BALANCED SCORECARD</vt:lpstr>
      <vt:lpstr>TUJUAN BALANCED SCORECARD</vt:lpstr>
      <vt:lpstr>PowerPoint Presentation</vt:lpstr>
      <vt:lpstr>Perspektif Stakeholders</vt:lpstr>
      <vt:lpstr>Karakteristik Perspektif Stakeholders</vt:lpstr>
      <vt:lpstr>1. Contoh Perspektif Stakeholders</vt:lpstr>
      <vt:lpstr>2. Contoh Perspektif Stakeholders</vt:lpstr>
      <vt:lpstr>Perspektif Internal Proses</vt:lpstr>
      <vt:lpstr>Karakteristik Perspektif Internal Proses</vt:lpstr>
      <vt:lpstr>Contoh Perspektif Internal Proses</vt:lpstr>
      <vt:lpstr>Perspektif Pembelajaran dan Pertumbuhan</vt:lpstr>
      <vt:lpstr>Karakteristik Perspektif  Pembelajaran dan Pertumbuhan</vt:lpstr>
      <vt:lpstr>Contoh Perspektif  Pembelajaran dan Pertumbuhan</vt:lpstr>
      <vt:lpstr>Perspektif Keuangan</vt:lpstr>
      <vt:lpstr>TAHAPAN PENGUKURAN (1)</vt:lpstr>
      <vt:lpstr>TAHAPAN PENGUKURAN (2)</vt:lpstr>
      <vt:lpstr>CARA MEMILIH KEGIATAN YANG STRATEJIK YANG AKAN DIUKUR</vt:lpstr>
      <vt:lpstr>PowerPoint Presentation</vt:lpstr>
      <vt:lpstr>Bisa bervariasi</vt:lpstr>
      <vt:lpstr>PowerPoint Presentation</vt:lpstr>
      <vt:lpstr>PowerPoint Presentation</vt:lpstr>
      <vt:lpstr>PowerPoint Presentation</vt:lpstr>
      <vt:lpstr>PowerPoint Presentation</vt:lpstr>
      <vt:lpstr>       CONTOH PENETAPAN IK DAN REALISASI</vt:lpstr>
      <vt:lpstr>        MATRIKS CAPAIAN KINERJA Kegiatan: Pemberian Bantuan Bobot : 20</vt:lpstr>
      <vt:lpstr>1). Mengukur perspektif        Stakeholders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 Time</dc:title>
  <dc:creator>D15</dc:creator>
  <cp:lastModifiedBy>ULP UIN Malang</cp:lastModifiedBy>
  <cp:revision>199</cp:revision>
  <cp:lastPrinted>2016-03-11T03:48:25Z</cp:lastPrinted>
  <dcterms:created xsi:type="dcterms:W3CDTF">2007-09-06T23:10:10Z</dcterms:created>
  <dcterms:modified xsi:type="dcterms:W3CDTF">2016-03-11T04:18:36Z</dcterms:modified>
</cp:coreProperties>
</file>