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8.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9" r:id="rId1"/>
  </p:sldMasterIdLst>
  <p:notesMasterIdLst>
    <p:notesMasterId r:id="rId81"/>
  </p:notesMasterIdLst>
  <p:handoutMasterIdLst>
    <p:handoutMasterId r:id="rId82"/>
  </p:handoutMasterIdLst>
  <p:sldIdLst>
    <p:sldId id="256" r:id="rId2"/>
    <p:sldId id="291" r:id="rId3"/>
    <p:sldId id="347" r:id="rId4"/>
    <p:sldId id="419" r:id="rId5"/>
    <p:sldId id="294" r:id="rId6"/>
    <p:sldId id="393" r:id="rId7"/>
    <p:sldId id="353" r:id="rId8"/>
    <p:sldId id="354" r:id="rId9"/>
    <p:sldId id="374" r:id="rId10"/>
    <p:sldId id="375" r:id="rId11"/>
    <p:sldId id="376" r:id="rId12"/>
    <p:sldId id="377" r:id="rId13"/>
    <p:sldId id="379" r:id="rId14"/>
    <p:sldId id="357" r:id="rId15"/>
    <p:sldId id="358" r:id="rId16"/>
    <p:sldId id="359" r:id="rId17"/>
    <p:sldId id="360" r:id="rId18"/>
    <p:sldId id="361" r:id="rId19"/>
    <p:sldId id="362" r:id="rId20"/>
    <p:sldId id="394" r:id="rId21"/>
    <p:sldId id="396" r:id="rId22"/>
    <p:sldId id="401" r:id="rId23"/>
    <p:sldId id="403" r:id="rId24"/>
    <p:sldId id="421" r:id="rId25"/>
    <p:sldId id="407" r:id="rId26"/>
    <p:sldId id="404" r:id="rId27"/>
    <p:sldId id="408" r:id="rId28"/>
    <p:sldId id="405" r:id="rId29"/>
    <p:sldId id="415" r:id="rId30"/>
    <p:sldId id="416" r:id="rId31"/>
    <p:sldId id="409" r:id="rId32"/>
    <p:sldId id="417" r:id="rId33"/>
    <p:sldId id="400" r:id="rId34"/>
    <p:sldId id="410" r:id="rId35"/>
    <p:sldId id="399" r:id="rId36"/>
    <p:sldId id="412" r:id="rId37"/>
    <p:sldId id="420" r:id="rId38"/>
    <p:sldId id="413" r:id="rId39"/>
    <p:sldId id="414" r:id="rId40"/>
    <p:sldId id="330" r:id="rId41"/>
    <p:sldId id="295" r:id="rId42"/>
    <p:sldId id="349" r:id="rId43"/>
    <p:sldId id="278" r:id="rId44"/>
    <p:sldId id="350" r:id="rId45"/>
    <p:sldId id="351" r:id="rId46"/>
    <p:sldId id="352" r:id="rId47"/>
    <p:sldId id="268" r:id="rId48"/>
    <p:sldId id="269" r:id="rId49"/>
    <p:sldId id="286" r:id="rId50"/>
    <p:sldId id="311" r:id="rId51"/>
    <p:sldId id="314" r:id="rId52"/>
    <p:sldId id="315" r:id="rId53"/>
    <p:sldId id="316" r:id="rId54"/>
    <p:sldId id="317" r:id="rId55"/>
    <p:sldId id="318" r:id="rId56"/>
    <p:sldId id="319" r:id="rId57"/>
    <p:sldId id="418" r:id="rId58"/>
    <p:sldId id="336" r:id="rId59"/>
    <p:sldId id="338" r:id="rId60"/>
    <p:sldId id="339" r:id="rId61"/>
    <p:sldId id="340" r:id="rId62"/>
    <p:sldId id="341" r:id="rId63"/>
    <p:sldId id="342" r:id="rId64"/>
    <p:sldId id="343" r:id="rId65"/>
    <p:sldId id="344" r:id="rId66"/>
    <p:sldId id="345" r:id="rId67"/>
    <p:sldId id="346" r:id="rId68"/>
    <p:sldId id="380" r:id="rId69"/>
    <p:sldId id="381" r:id="rId70"/>
    <p:sldId id="382" r:id="rId71"/>
    <p:sldId id="383" r:id="rId72"/>
    <p:sldId id="384" r:id="rId73"/>
    <p:sldId id="385" r:id="rId74"/>
    <p:sldId id="386" r:id="rId75"/>
    <p:sldId id="387" r:id="rId76"/>
    <p:sldId id="388" r:id="rId77"/>
    <p:sldId id="389" r:id="rId78"/>
    <p:sldId id="390" r:id="rId79"/>
    <p:sldId id="287" r:id="rId8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handoutMaster" Target="handoutMasters/handoutMaster1.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notesMaster" Target="notesMasters/notesMaster1.xml"/><Relationship Id="rId86"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F84EC6D-C80A-457A-BA0B-13C2A091B4F3}" type="doc">
      <dgm:prSet loTypeId="urn:microsoft.com/office/officeart/2005/8/layout/process2" loCatId="process" qsTypeId="urn:microsoft.com/office/officeart/2005/8/quickstyle/simple4" qsCatId="simple" csTypeId="urn:microsoft.com/office/officeart/2005/8/colors/colorful4" csCatId="colorful" phldr="1"/>
      <dgm:spPr/>
    </dgm:pt>
    <dgm:pt modelId="{4F233E94-6891-4AD9-B9C7-59BFFA6BB4A9}">
      <dgm:prSet phldrT="[Text]" custT="1"/>
      <dgm:spPr>
        <a:gradFill rotWithShape="0">
          <a:gsLst>
            <a:gs pos="0">
              <a:srgbClr val="FFEFD1"/>
            </a:gs>
            <a:gs pos="64999">
              <a:srgbClr val="F0EBD5"/>
            </a:gs>
            <a:gs pos="100000">
              <a:srgbClr val="D1C39F"/>
            </a:gs>
          </a:gsLst>
          <a:lin ang="5400000" scaled="0"/>
        </a:gradFill>
      </dgm:spPr>
      <dgm:t>
        <a:bodyPr/>
        <a:lstStyle/>
        <a:p>
          <a:r>
            <a:rPr lang="en-US" sz="1500" b="1" dirty="0">
              <a:solidFill>
                <a:srgbClr val="FF0000"/>
              </a:solidFill>
              <a:latin typeface="Arial Rounded MT Bold" pitchFamily="34" charset="0"/>
            </a:rPr>
            <a:t>RPJMN 2010-2014</a:t>
          </a:r>
        </a:p>
      </dgm:t>
    </dgm:pt>
    <dgm:pt modelId="{23753A34-82CF-47CC-B318-B3671AD5DF68}" type="parTrans" cxnId="{FF00E256-5817-47C5-85A2-034DC4E04F17}">
      <dgm:prSet/>
      <dgm:spPr/>
      <dgm:t>
        <a:bodyPr/>
        <a:lstStyle/>
        <a:p>
          <a:endParaRPr lang="en-US" sz="1500" b="1">
            <a:latin typeface="Arial Rounded MT Bold" pitchFamily="34" charset="0"/>
          </a:endParaRPr>
        </a:p>
      </dgm:t>
    </dgm:pt>
    <dgm:pt modelId="{32FC5DE4-44CC-4C42-90A5-8BC90C2BE719}" type="sibTrans" cxnId="{FF00E256-5817-47C5-85A2-034DC4E04F17}">
      <dgm:prSet custT="1"/>
      <dgm:spPr/>
      <dgm:t>
        <a:bodyPr/>
        <a:lstStyle/>
        <a:p>
          <a:endParaRPr lang="en-US" sz="1500" b="1">
            <a:latin typeface="Arial Rounded MT Bold" pitchFamily="34" charset="0"/>
          </a:endParaRPr>
        </a:p>
      </dgm:t>
    </dgm:pt>
    <dgm:pt modelId="{25082F06-21F1-494D-ADD5-203E23218417}">
      <dgm:prSet phldrT="[Text]" custT="1"/>
      <dgm:spPr>
        <a:gradFill rotWithShape="0">
          <a:gsLst>
            <a:gs pos="0">
              <a:srgbClr val="FFEFD1"/>
            </a:gs>
            <a:gs pos="64999">
              <a:srgbClr val="F0EBD5"/>
            </a:gs>
            <a:gs pos="100000">
              <a:srgbClr val="D1C39F"/>
            </a:gs>
          </a:gsLst>
          <a:lin ang="5400000" scaled="0"/>
        </a:gradFill>
      </dgm:spPr>
      <dgm:t>
        <a:bodyPr/>
        <a:lstStyle/>
        <a:p>
          <a:r>
            <a:rPr lang="en-US" sz="1500" b="1" dirty="0">
              <a:solidFill>
                <a:srgbClr val="FF0000"/>
              </a:solidFill>
              <a:latin typeface="Arial Rounded MT Bold" pitchFamily="34" charset="0"/>
            </a:rPr>
            <a:t>VISI, </a:t>
          </a:r>
          <a:r>
            <a:rPr lang="en-US" sz="1500" b="1" dirty="0" smtClean="0">
              <a:solidFill>
                <a:srgbClr val="FF0000"/>
              </a:solidFill>
              <a:latin typeface="Arial Rounded MT Bold" pitchFamily="34" charset="0"/>
            </a:rPr>
            <a:t>MISI </a:t>
          </a:r>
          <a:r>
            <a:rPr lang="en-US" sz="1500" b="1" dirty="0">
              <a:solidFill>
                <a:srgbClr val="FF0000"/>
              </a:solidFill>
              <a:latin typeface="Arial Rounded MT Bold" pitchFamily="34" charset="0"/>
            </a:rPr>
            <a:t>&amp;</a:t>
          </a:r>
          <a:r>
            <a:rPr lang="en-US" sz="1500" b="1" dirty="0" smtClean="0">
              <a:solidFill>
                <a:srgbClr val="FF0000"/>
              </a:solidFill>
              <a:latin typeface="Arial Rounded MT Bold" pitchFamily="34" charset="0"/>
            </a:rPr>
            <a:t>TUJUAN KEMENTERIAN AGAMA</a:t>
          </a:r>
          <a:endParaRPr lang="en-US" sz="1500" b="1" dirty="0">
            <a:solidFill>
              <a:srgbClr val="FF0000"/>
            </a:solidFill>
            <a:latin typeface="Arial Rounded MT Bold" pitchFamily="34" charset="0"/>
          </a:endParaRPr>
        </a:p>
      </dgm:t>
    </dgm:pt>
    <dgm:pt modelId="{1EF39F1B-F478-4BC1-A0E0-9BB6E4805142}" type="parTrans" cxnId="{0794FB03-D6FD-426B-BA59-EED3D1A36E03}">
      <dgm:prSet/>
      <dgm:spPr/>
      <dgm:t>
        <a:bodyPr/>
        <a:lstStyle/>
        <a:p>
          <a:endParaRPr lang="en-US" sz="1500" b="1">
            <a:latin typeface="Arial Rounded MT Bold" pitchFamily="34" charset="0"/>
          </a:endParaRPr>
        </a:p>
      </dgm:t>
    </dgm:pt>
    <dgm:pt modelId="{C3EFB86C-0ADF-4870-8760-0B4D0CA3DF14}" type="sibTrans" cxnId="{0794FB03-D6FD-426B-BA59-EED3D1A36E03}">
      <dgm:prSet custT="1"/>
      <dgm:spPr/>
      <dgm:t>
        <a:bodyPr/>
        <a:lstStyle/>
        <a:p>
          <a:endParaRPr lang="en-US" sz="1500" b="1">
            <a:latin typeface="Arial Rounded MT Bold" pitchFamily="34" charset="0"/>
          </a:endParaRPr>
        </a:p>
      </dgm:t>
    </dgm:pt>
    <dgm:pt modelId="{CB0EC67A-28D5-45CB-A923-D13EE4000300}">
      <dgm:prSet phldrT="[Text]" custT="1"/>
      <dgm:spPr>
        <a:gradFill rotWithShape="0">
          <a:gsLst>
            <a:gs pos="0">
              <a:srgbClr val="FFEFD1"/>
            </a:gs>
            <a:gs pos="64999">
              <a:srgbClr val="F0EBD5"/>
            </a:gs>
            <a:gs pos="100000">
              <a:srgbClr val="D1C39F"/>
            </a:gs>
          </a:gsLst>
          <a:lin ang="5400000" scaled="0"/>
        </a:gradFill>
      </dgm:spPr>
      <dgm:t>
        <a:bodyPr/>
        <a:lstStyle/>
        <a:p>
          <a:r>
            <a:rPr lang="en-US" sz="1500" b="1" dirty="0">
              <a:solidFill>
                <a:srgbClr val="FF0000"/>
              </a:solidFill>
              <a:latin typeface="Arial Rounded MT Bold" pitchFamily="34" charset="0"/>
            </a:rPr>
            <a:t>SASARAN </a:t>
          </a:r>
          <a:r>
            <a:rPr lang="en-US" sz="1500" b="1" dirty="0" smtClean="0">
              <a:solidFill>
                <a:srgbClr val="FF0000"/>
              </a:solidFill>
              <a:latin typeface="Arial Rounded MT Bold" pitchFamily="34" charset="0"/>
            </a:rPr>
            <a:t>STRATEGI </a:t>
          </a:r>
          <a:r>
            <a:rPr lang="en-US" sz="1500" b="1" dirty="0">
              <a:solidFill>
                <a:srgbClr val="FF0000"/>
              </a:solidFill>
              <a:latin typeface="Arial Rounded MT Bold" pitchFamily="34" charset="0"/>
            </a:rPr>
            <a:t>NASIONAL</a:t>
          </a:r>
        </a:p>
      </dgm:t>
    </dgm:pt>
    <dgm:pt modelId="{7C34EDCD-195E-4F9F-B8F2-27E2EAFB87CB}" type="parTrans" cxnId="{79398BCF-4A86-4D1F-8B9E-24D83756578D}">
      <dgm:prSet/>
      <dgm:spPr/>
      <dgm:t>
        <a:bodyPr/>
        <a:lstStyle/>
        <a:p>
          <a:endParaRPr lang="en-US" sz="1500" b="1">
            <a:latin typeface="Arial Rounded MT Bold" pitchFamily="34" charset="0"/>
          </a:endParaRPr>
        </a:p>
      </dgm:t>
    </dgm:pt>
    <dgm:pt modelId="{6818A8D8-A97D-4F96-AC4D-638D081D77BF}" type="sibTrans" cxnId="{79398BCF-4A86-4D1F-8B9E-24D83756578D}">
      <dgm:prSet custT="1"/>
      <dgm:spPr/>
      <dgm:t>
        <a:bodyPr/>
        <a:lstStyle/>
        <a:p>
          <a:endParaRPr lang="en-US" sz="1500" b="1">
            <a:latin typeface="Arial Rounded MT Bold" pitchFamily="34" charset="0"/>
          </a:endParaRPr>
        </a:p>
      </dgm:t>
    </dgm:pt>
    <dgm:pt modelId="{E27AAE89-03E2-4CBE-A360-FFEF59D91F40}">
      <dgm:prSet custT="1"/>
      <dgm:spPr>
        <a:gradFill rotWithShape="0">
          <a:gsLst>
            <a:gs pos="0">
              <a:srgbClr val="FFEFD1"/>
            </a:gs>
            <a:gs pos="64999">
              <a:srgbClr val="F0EBD5"/>
            </a:gs>
            <a:gs pos="100000">
              <a:srgbClr val="D1C39F"/>
            </a:gs>
          </a:gsLst>
          <a:lin ang="5400000" scaled="0"/>
        </a:gradFill>
      </dgm:spPr>
      <dgm:t>
        <a:bodyPr/>
        <a:lstStyle/>
        <a:p>
          <a:r>
            <a:rPr lang="en-US" sz="1500" b="1" dirty="0">
              <a:solidFill>
                <a:srgbClr val="FF0000"/>
              </a:solidFill>
              <a:latin typeface="Arial Rounded MT Bold" pitchFamily="34" charset="0"/>
            </a:rPr>
            <a:t>11 PROGRAM KEMENTERIAN AGAMA</a:t>
          </a:r>
        </a:p>
      </dgm:t>
    </dgm:pt>
    <dgm:pt modelId="{A3E1C591-CC3B-4557-9434-BE6D83BA8ECF}" type="parTrans" cxnId="{CD3E82F4-2A2C-4B5C-A9F5-916335CD4D04}">
      <dgm:prSet/>
      <dgm:spPr/>
      <dgm:t>
        <a:bodyPr/>
        <a:lstStyle/>
        <a:p>
          <a:endParaRPr lang="en-US" sz="1500" b="1">
            <a:latin typeface="Arial Rounded MT Bold" pitchFamily="34" charset="0"/>
          </a:endParaRPr>
        </a:p>
      </dgm:t>
    </dgm:pt>
    <dgm:pt modelId="{B0E4BF98-BA3B-4AB9-A1B1-92B8728B9D48}" type="sibTrans" cxnId="{CD3E82F4-2A2C-4B5C-A9F5-916335CD4D04}">
      <dgm:prSet custT="1"/>
      <dgm:spPr/>
      <dgm:t>
        <a:bodyPr/>
        <a:lstStyle/>
        <a:p>
          <a:endParaRPr lang="en-US" sz="1500" b="1">
            <a:latin typeface="Arial Rounded MT Bold" pitchFamily="34" charset="0"/>
          </a:endParaRPr>
        </a:p>
      </dgm:t>
    </dgm:pt>
    <dgm:pt modelId="{2C7ADE14-CA19-490A-ACDA-A37636092D3C}">
      <dgm:prSet custT="1"/>
      <dgm:spPr>
        <a:gradFill rotWithShape="0">
          <a:gsLst>
            <a:gs pos="0">
              <a:srgbClr val="FFEFD1"/>
            </a:gs>
            <a:gs pos="64999">
              <a:srgbClr val="F0EBD5"/>
            </a:gs>
            <a:gs pos="100000">
              <a:srgbClr val="D1C39F"/>
            </a:gs>
          </a:gsLst>
          <a:lin ang="5400000" scaled="0"/>
        </a:gradFill>
      </dgm:spPr>
      <dgm:t>
        <a:bodyPr/>
        <a:lstStyle/>
        <a:p>
          <a:r>
            <a:rPr lang="en-US" sz="1500" b="1" dirty="0">
              <a:solidFill>
                <a:srgbClr val="FF0000"/>
              </a:solidFill>
              <a:latin typeface="Arial Rounded MT Bold" pitchFamily="34" charset="0"/>
            </a:rPr>
            <a:t>KEGIATAN PRIORITAS</a:t>
          </a:r>
        </a:p>
      </dgm:t>
    </dgm:pt>
    <dgm:pt modelId="{9665FFA4-AF9D-4C1E-8F2A-6DE5F0267061}" type="parTrans" cxnId="{64326EDD-183E-4210-99F8-4AB18FEBFF26}">
      <dgm:prSet/>
      <dgm:spPr/>
      <dgm:t>
        <a:bodyPr/>
        <a:lstStyle/>
        <a:p>
          <a:endParaRPr lang="en-US" sz="1500" b="1">
            <a:latin typeface="Arial Rounded MT Bold" pitchFamily="34" charset="0"/>
          </a:endParaRPr>
        </a:p>
      </dgm:t>
    </dgm:pt>
    <dgm:pt modelId="{E9CBD1AA-24A2-4B9B-8226-07959E62E893}" type="sibTrans" cxnId="{64326EDD-183E-4210-99F8-4AB18FEBFF26}">
      <dgm:prSet custT="1"/>
      <dgm:spPr/>
      <dgm:t>
        <a:bodyPr/>
        <a:lstStyle/>
        <a:p>
          <a:endParaRPr lang="en-US" sz="1500" b="1">
            <a:latin typeface="Arial Rounded MT Bold" pitchFamily="34" charset="0"/>
          </a:endParaRPr>
        </a:p>
      </dgm:t>
    </dgm:pt>
    <dgm:pt modelId="{B249FE01-C84A-43BE-8BFF-FE3CBC675CCF}">
      <dgm:prSet custT="1"/>
      <dgm:spPr>
        <a:gradFill rotWithShape="0">
          <a:gsLst>
            <a:gs pos="0">
              <a:srgbClr val="FFEFD1"/>
            </a:gs>
            <a:gs pos="64999">
              <a:srgbClr val="F0EBD5"/>
            </a:gs>
            <a:gs pos="100000">
              <a:srgbClr val="D1C39F"/>
            </a:gs>
          </a:gsLst>
          <a:lin ang="5400000" scaled="0"/>
        </a:gradFill>
      </dgm:spPr>
      <dgm:t>
        <a:bodyPr/>
        <a:lstStyle/>
        <a:p>
          <a:r>
            <a:rPr lang="en-US" sz="1500" b="1" dirty="0">
              <a:solidFill>
                <a:srgbClr val="FF0000"/>
              </a:solidFill>
              <a:latin typeface="Arial Rounded MT Bold" pitchFamily="34" charset="0"/>
            </a:rPr>
            <a:t>INDIKATOR </a:t>
          </a:r>
          <a:r>
            <a:rPr lang="en-US" sz="1500" b="1" dirty="0" smtClean="0">
              <a:solidFill>
                <a:srgbClr val="FF0000"/>
              </a:solidFill>
              <a:latin typeface="Arial Rounded MT Bold" pitchFamily="34" charset="0"/>
            </a:rPr>
            <a:t>KINERJA </a:t>
          </a:r>
          <a:r>
            <a:rPr lang="id-ID" sz="1500" b="1" dirty="0" smtClean="0">
              <a:solidFill>
                <a:srgbClr val="FF0000"/>
              </a:solidFill>
              <a:latin typeface="Arial Rounded MT Bold" pitchFamily="34" charset="0"/>
            </a:rPr>
            <a:t>UTAMA </a:t>
          </a:r>
          <a:r>
            <a:rPr lang="en-US" sz="1500" b="1" dirty="0" smtClean="0">
              <a:solidFill>
                <a:srgbClr val="FF0000"/>
              </a:solidFill>
              <a:latin typeface="Arial Rounded MT Bold" pitchFamily="34" charset="0"/>
            </a:rPr>
            <a:t>(IK</a:t>
          </a:r>
          <a:r>
            <a:rPr lang="id-ID" sz="1500" b="1" dirty="0" smtClean="0">
              <a:solidFill>
                <a:srgbClr val="FF0000"/>
              </a:solidFill>
              <a:latin typeface="Arial Rounded MT Bold" pitchFamily="34" charset="0"/>
            </a:rPr>
            <a:t>U</a:t>
          </a:r>
          <a:r>
            <a:rPr lang="en-US" sz="1500" b="1" dirty="0" smtClean="0">
              <a:solidFill>
                <a:srgbClr val="FF0000"/>
              </a:solidFill>
              <a:latin typeface="Arial Rounded MT Bold" pitchFamily="34" charset="0"/>
            </a:rPr>
            <a:t>)</a:t>
          </a:r>
          <a:endParaRPr lang="en-US" sz="1500" b="1" dirty="0">
            <a:solidFill>
              <a:srgbClr val="FF0000"/>
            </a:solidFill>
            <a:latin typeface="Arial Rounded MT Bold" pitchFamily="34" charset="0"/>
          </a:endParaRPr>
        </a:p>
      </dgm:t>
    </dgm:pt>
    <dgm:pt modelId="{C89665E8-0367-41AB-8ED5-EF8A30DCCE62}" type="parTrans" cxnId="{F27B0461-8CAD-4CA6-8302-851FEE6BCA27}">
      <dgm:prSet/>
      <dgm:spPr/>
      <dgm:t>
        <a:bodyPr/>
        <a:lstStyle/>
        <a:p>
          <a:endParaRPr lang="en-US" sz="1500" b="1">
            <a:latin typeface="Arial Rounded MT Bold" pitchFamily="34" charset="0"/>
          </a:endParaRPr>
        </a:p>
      </dgm:t>
    </dgm:pt>
    <dgm:pt modelId="{5E1E1309-6C3D-4EB5-A4D9-9432BB350E23}" type="sibTrans" cxnId="{F27B0461-8CAD-4CA6-8302-851FEE6BCA27}">
      <dgm:prSet/>
      <dgm:spPr/>
      <dgm:t>
        <a:bodyPr/>
        <a:lstStyle/>
        <a:p>
          <a:endParaRPr lang="en-US" sz="1500" b="1">
            <a:latin typeface="Arial Rounded MT Bold" pitchFamily="34" charset="0"/>
          </a:endParaRPr>
        </a:p>
      </dgm:t>
    </dgm:pt>
    <dgm:pt modelId="{5F48393D-0F13-443C-A49F-6BB665B418CF}" type="pres">
      <dgm:prSet presAssocID="{9F84EC6D-C80A-457A-BA0B-13C2A091B4F3}" presName="linearFlow" presStyleCnt="0">
        <dgm:presLayoutVars>
          <dgm:resizeHandles val="exact"/>
        </dgm:presLayoutVars>
      </dgm:prSet>
      <dgm:spPr/>
    </dgm:pt>
    <dgm:pt modelId="{AF2337D1-CFB9-4F8F-BD96-B77D9C55F775}" type="pres">
      <dgm:prSet presAssocID="{4F233E94-6891-4AD9-B9C7-59BFFA6BB4A9}" presName="node" presStyleLbl="node1" presStyleIdx="0" presStyleCnt="6" custScaleX="345587" custLinFactNeighborX="-4074" custLinFactNeighborY="-71888">
        <dgm:presLayoutVars>
          <dgm:bulletEnabled val="1"/>
        </dgm:presLayoutVars>
      </dgm:prSet>
      <dgm:spPr/>
      <dgm:t>
        <a:bodyPr/>
        <a:lstStyle/>
        <a:p>
          <a:endParaRPr lang="en-US"/>
        </a:p>
      </dgm:t>
    </dgm:pt>
    <dgm:pt modelId="{80ADC545-FD86-4E05-BA1E-D9D63C9CB221}" type="pres">
      <dgm:prSet presAssocID="{32FC5DE4-44CC-4C42-90A5-8BC90C2BE719}" presName="sibTrans" presStyleLbl="sibTrans2D1" presStyleIdx="0" presStyleCnt="5"/>
      <dgm:spPr/>
      <dgm:t>
        <a:bodyPr/>
        <a:lstStyle/>
        <a:p>
          <a:endParaRPr lang="en-US"/>
        </a:p>
      </dgm:t>
    </dgm:pt>
    <dgm:pt modelId="{D19608AD-232B-4B3B-9901-5C5C5924F279}" type="pres">
      <dgm:prSet presAssocID="{32FC5DE4-44CC-4C42-90A5-8BC90C2BE719}" presName="connectorText" presStyleLbl="sibTrans2D1" presStyleIdx="0" presStyleCnt="5"/>
      <dgm:spPr/>
      <dgm:t>
        <a:bodyPr/>
        <a:lstStyle/>
        <a:p>
          <a:endParaRPr lang="en-US"/>
        </a:p>
      </dgm:t>
    </dgm:pt>
    <dgm:pt modelId="{0E171EFE-C347-474D-A0F7-50C2C3DB096D}" type="pres">
      <dgm:prSet presAssocID="{25082F06-21F1-494D-ADD5-203E23218417}" presName="node" presStyleLbl="node1" presStyleIdx="1" presStyleCnt="6" custScaleX="345587">
        <dgm:presLayoutVars>
          <dgm:bulletEnabled val="1"/>
        </dgm:presLayoutVars>
      </dgm:prSet>
      <dgm:spPr/>
      <dgm:t>
        <a:bodyPr/>
        <a:lstStyle/>
        <a:p>
          <a:endParaRPr lang="en-US"/>
        </a:p>
      </dgm:t>
    </dgm:pt>
    <dgm:pt modelId="{CC38486C-4966-470F-B7BD-C028513B3B09}" type="pres">
      <dgm:prSet presAssocID="{C3EFB86C-0ADF-4870-8760-0B4D0CA3DF14}" presName="sibTrans" presStyleLbl="sibTrans2D1" presStyleIdx="1" presStyleCnt="5"/>
      <dgm:spPr/>
      <dgm:t>
        <a:bodyPr/>
        <a:lstStyle/>
        <a:p>
          <a:endParaRPr lang="en-US"/>
        </a:p>
      </dgm:t>
    </dgm:pt>
    <dgm:pt modelId="{5721F34E-D5BA-4CCF-89E0-81201FC0C70C}" type="pres">
      <dgm:prSet presAssocID="{C3EFB86C-0ADF-4870-8760-0B4D0CA3DF14}" presName="connectorText" presStyleLbl="sibTrans2D1" presStyleIdx="1" presStyleCnt="5"/>
      <dgm:spPr/>
      <dgm:t>
        <a:bodyPr/>
        <a:lstStyle/>
        <a:p>
          <a:endParaRPr lang="en-US"/>
        </a:p>
      </dgm:t>
    </dgm:pt>
    <dgm:pt modelId="{762EA06C-0803-4C3D-B706-68F4BB3B29C6}" type="pres">
      <dgm:prSet presAssocID="{CB0EC67A-28D5-45CB-A923-D13EE4000300}" presName="node" presStyleLbl="node1" presStyleIdx="2" presStyleCnt="6" custScaleX="345587">
        <dgm:presLayoutVars>
          <dgm:bulletEnabled val="1"/>
        </dgm:presLayoutVars>
      </dgm:prSet>
      <dgm:spPr/>
      <dgm:t>
        <a:bodyPr/>
        <a:lstStyle/>
        <a:p>
          <a:endParaRPr lang="en-US"/>
        </a:p>
      </dgm:t>
    </dgm:pt>
    <dgm:pt modelId="{8503D2D9-9828-4BC5-9F59-9FA3799404D4}" type="pres">
      <dgm:prSet presAssocID="{6818A8D8-A97D-4F96-AC4D-638D081D77BF}" presName="sibTrans" presStyleLbl="sibTrans2D1" presStyleIdx="2" presStyleCnt="5"/>
      <dgm:spPr/>
      <dgm:t>
        <a:bodyPr/>
        <a:lstStyle/>
        <a:p>
          <a:endParaRPr lang="en-US"/>
        </a:p>
      </dgm:t>
    </dgm:pt>
    <dgm:pt modelId="{C88CECE8-F018-4BB7-BFB8-695C6C668674}" type="pres">
      <dgm:prSet presAssocID="{6818A8D8-A97D-4F96-AC4D-638D081D77BF}" presName="connectorText" presStyleLbl="sibTrans2D1" presStyleIdx="2" presStyleCnt="5"/>
      <dgm:spPr/>
      <dgm:t>
        <a:bodyPr/>
        <a:lstStyle/>
        <a:p>
          <a:endParaRPr lang="en-US"/>
        </a:p>
      </dgm:t>
    </dgm:pt>
    <dgm:pt modelId="{CE373CED-20CD-48B2-8C52-9261CF9987FF}" type="pres">
      <dgm:prSet presAssocID="{E27AAE89-03E2-4CBE-A360-FFEF59D91F40}" presName="node" presStyleLbl="node1" presStyleIdx="3" presStyleCnt="6" custScaleX="345587">
        <dgm:presLayoutVars>
          <dgm:bulletEnabled val="1"/>
        </dgm:presLayoutVars>
      </dgm:prSet>
      <dgm:spPr/>
      <dgm:t>
        <a:bodyPr/>
        <a:lstStyle/>
        <a:p>
          <a:endParaRPr lang="en-US"/>
        </a:p>
      </dgm:t>
    </dgm:pt>
    <dgm:pt modelId="{FE0FE7D9-A9F8-4A99-8076-A6017626CEB0}" type="pres">
      <dgm:prSet presAssocID="{B0E4BF98-BA3B-4AB9-A1B1-92B8728B9D48}" presName="sibTrans" presStyleLbl="sibTrans2D1" presStyleIdx="3" presStyleCnt="5"/>
      <dgm:spPr/>
      <dgm:t>
        <a:bodyPr/>
        <a:lstStyle/>
        <a:p>
          <a:endParaRPr lang="en-US"/>
        </a:p>
      </dgm:t>
    </dgm:pt>
    <dgm:pt modelId="{C6945FAB-80C1-4798-A78C-1EF6F5E760C7}" type="pres">
      <dgm:prSet presAssocID="{B0E4BF98-BA3B-4AB9-A1B1-92B8728B9D48}" presName="connectorText" presStyleLbl="sibTrans2D1" presStyleIdx="3" presStyleCnt="5"/>
      <dgm:spPr/>
      <dgm:t>
        <a:bodyPr/>
        <a:lstStyle/>
        <a:p>
          <a:endParaRPr lang="en-US"/>
        </a:p>
      </dgm:t>
    </dgm:pt>
    <dgm:pt modelId="{E63A934E-DCA7-4CB6-8A13-7FB989E6AC8D}" type="pres">
      <dgm:prSet presAssocID="{2C7ADE14-CA19-490A-ACDA-A37636092D3C}" presName="node" presStyleLbl="node1" presStyleIdx="4" presStyleCnt="6" custScaleX="345587">
        <dgm:presLayoutVars>
          <dgm:bulletEnabled val="1"/>
        </dgm:presLayoutVars>
      </dgm:prSet>
      <dgm:spPr/>
      <dgm:t>
        <a:bodyPr/>
        <a:lstStyle/>
        <a:p>
          <a:endParaRPr lang="en-US"/>
        </a:p>
      </dgm:t>
    </dgm:pt>
    <dgm:pt modelId="{3A1A6BB8-62BB-423C-B980-57A0874A9C58}" type="pres">
      <dgm:prSet presAssocID="{E9CBD1AA-24A2-4B9B-8226-07959E62E893}" presName="sibTrans" presStyleLbl="sibTrans2D1" presStyleIdx="4" presStyleCnt="5"/>
      <dgm:spPr/>
      <dgm:t>
        <a:bodyPr/>
        <a:lstStyle/>
        <a:p>
          <a:endParaRPr lang="en-US"/>
        </a:p>
      </dgm:t>
    </dgm:pt>
    <dgm:pt modelId="{295A772A-52E1-479D-91FE-BBD501E169E7}" type="pres">
      <dgm:prSet presAssocID="{E9CBD1AA-24A2-4B9B-8226-07959E62E893}" presName="connectorText" presStyleLbl="sibTrans2D1" presStyleIdx="4" presStyleCnt="5"/>
      <dgm:spPr/>
      <dgm:t>
        <a:bodyPr/>
        <a:lstStyle/>
        <a:p>
          <a:endParaRPr lang="en-US"/>
        </a:p>
      </dgm:t>
    </dgm:pt>
    <dgm:pt modelId="{70506371-D88E-45AA-929B-ED703CF63289}" type="pres">
      <dgm:prSet presAssocID="{B249FE01-C84A-43BE-8BFF-FE3CBC675CCF}" presName="node" presStyleLbl="node1" presStyleIdx="5" presStyleCnt="6" custScaleX="345587">
        <dgm:presLayoutVars>
          <dgm:bulletEnabled val="1"/>
        </dgm:presLayoutVars>
      </dgm:prSet>
      <dgm:spPr/>
      <dgm:t>
        <a:bodyPr/>
        <a:lstStyle/>
        <a:p>
          <a:endParaRPr lang="en-US"/>
        </a:p>
      </dgm:t>
    </dgm:pt>
  </dgm:ptLst>
  <dgm:cxnLst>
    <dgm:cxn modelId="{FF00E256-5817-47C5-85A2-034DC4E04F17}" srcId="{9F84EC6D-C80A-457A-BA0B-13C2A091B4F3}" destId="{4F233E94-6891-4AD9-B9C7-59BFFA6BB4A9}" srcOrd="0" destOrd="0" parTransId="{23753A34-82CF-47CC-B318-B3671AD5DF68}" sibTransId="{32FC5DE4-44CC-4C42-90A5-8BC90C2BE719}"/>
    <dgm:cxn modelId="{64326EDD-183E-4210-99F8-4AB18FEBFF26}" srcId="{9F84EC6D-C80A-457A-BA0B-13C2A091B4F3}" destId="{2C7ADE14-CA19-490A-ACDA-A37636092D3C}" srcOrd="4" destOrd="0" parTransId="{9665FFA4-AF9D-4C1E-8F2A-6DE5F0267061}" sibTransId="{E9CBD1AA-24A2-4B9B-8226-07959E62E893}"/>
    <dgm:cxn modelId="{79398BCF-4A86-4D1F-8B9E-24D83756578D}" srcId="{9F84EC6D-C80A-457A-BA0B-13C2A091B4F3}" destId="{CB0EC67A-28D5-45CB-A923-D13EE4000300}" srcOrd="2" destOrd="0" parTransId="{7C34EDCD-195E-4F9F-B8F2-27E2EAFB87CB}" sibTransId="{6818A8D8-A97D-4F96-AC4D-638D081D77BF}"/>
    <dgm:cxn modelId="{5205C88F-7E42-46A2-A0FA-751B36D14B91}" type="presOf" srcId="{B0E4BF98-BA3B-4AB9-A1B1-92B8728B9D48}" destId="{C6945FAB-80C1-4798-A78C-1EF6F5E760C7}" srcOrd="1" destOrd="0" presId="urn:microsoft.com/office/officeart/2005/8/layout/process2"/>
    <dgm:cxn modelId="{A8D95B98-8336-498F-9A3C-E6B9DC45E4CF}" type="presOf" srcId="{B249FE01-C84A-43BE-8BFF-FE3CBC675CCF}" destId="{70506371-D88E-45AA-929B-ED703CF63289}" srcOrd="0" destOrd="0" presId="urn:microsoft.com/office/officeart/2005/8/layout/process2"/>
    <dgm:cxn modelId="{CD3E82F4-2A2C-4B5C-A9F5-916335CD4D04}" srcId="{9F84EC6D-C80A-457A-BA0B-13C2A091B4F3}" destId="{E27AAE89-03E2-4CBE-A360-FFEF59D91F40}" srcOrd="3" destOrd="0" parTransId="{A3E1C591-CC3B-4557-9434-BE6D83BA8ECF}" sibTransId="{B0E4BF98-BA3B-4AB9-A1B1-92B8728B9D48}"/>
    <dgm:cxn modelId="{DC785DBE-0C08-471C-84A0-39E562A238AF}" type="presOf" srcId="{4F233E94-6891-4AD9-B9C7-59BFFA6BB4A9}" destId="{AF2337D1-CFB9-4F8F-BD96-B77D9C55F775}" srcOrd="0" destOrd="0" presId="urn:microsoft.com/office/officeart/2005/8/layout/process2"/>
    <dgm:cxn modelId="{B5F693AE-1079-40F2-82F6-9DAA51A0E628}" type="presOf" srcId="{25082F06-21F1-494D-ADD5-203E23218417}" destId="{0E171EFE-C347-474D-A0F7-50C2C3DB096D}" srcOrd="0" destOrd="0" presId="urn:microsoft.com/office/officeart/2005/8/layout/process2"/>
    <dgm:cxn modelId="{D6199D36-5346-476B-AFD1-C79D1852A20D}" type="presOf" srcId="{32FC5DE4-44CC-4C42-90A5-8BC90C2BE719}" destId="{D19608AD-232B-4B3B-9901-5C5C5924F279}" srcOrd="1" destOrd="0" presId="urn:microsoft.com/office/officeart/2005/8/layout/process2"/>
    <dgm:cxn modelId="{D61BA4BE-14B2-4AB0-AB81-345C4B62EAB4}" type="presOf" srcId="{6818A8D8-A97D-4F96-AC4D-638D081D77BF}" destId="{8503D2D9-9828-4BC5-9F59-9FA3799404D4}" srcOrd="0" destOrd="0" presId="urn:microsoft.com/office/officeart/2005/8/layout/process2"/>
    <dgm:cxn modelId="{F27B0461-8CAD-4CA6-8302-851FEE6BCA27}" srcId="{9F84EC6D-C80A-457A-BA0B-13C2A091B4F3}" destId="{B249FE01-C84A-43BE-8BFF-FE3CBC675CCF}" srcOrd="5" destOrd="0" parTransId="{C89665E8-0367-41AB-8ED5-EF8A30DCCE62}" sibTransId="{5E1E1309-6C3D-4EB5-A4D9-9432BB350E23}"/>
    <dgm:cxn modelId="{60BEC478-8341-4726-A1F5-8E05CCD5766E}" type="presOf" srcId="{2C7ADE14-CA19-490A-ACDA-A37636092D3C}" destId="{E63A934E-DCA7-4CB6-8A13-7FB989E6AC8D}" srcOrd="0" destOrd="0" presId="urn:microsoft.com/office/officeart/2005/8/layout/process2"/>
    <dgm:cxn modelId="{87ABB485-1DC0-4489-A37A-4C021C3FC3F4}" type="presOf" srcId="{E27AAE89-03E2-4CBE-A360-FFEF59D91F40}" destId="{CE373CED-20CD-48B2-8C52-9261CF9987FF}" srcOrd="0" destOrd="0" presId="urn:microsoft.com/office/officeart/2005/8/layout/process2"/>
    <dgm:cxn modelId="{989E043C-BDC7-46E9-BF5E-EF606A225BBF}" type="presOf" srcId="{C3EFB86C-0ADF-4870-8760-0B4D0CA3DF14}" destId="{CC38486C-4966-470F-B7BD-C028513B3B09}" srcOrd="0" destOrd="0" presId="urn:microsoft.com/office/officeart/2005/8/layout/process2"/>
    <dgm:cxn modelId="{8727ADDE-16CF-43F8-A6CC-A361D1445557}" type="presOf" srcId="{E9CBD1AA-24A2-4B9B-8226-07959E62E893}" destId="{295A772A-52E1-479D-91FE-BBD501E169E7}" srcOrd="1" destOrd="0" presId="urn:microsoft.com/office/officeart/2005/8/layout/process2"/>
    <dgm:cxn modelId="{1691856B-CA3A-4E23-96AD-A69006F5176C}" type="presOf" srcId="{C3EFB86C-0ADF-4870-8760-0B4D0CA3DF14}" destId="{5721F34E-D5BA-4CCF-89E0-81201FC0C70C}" srcOrd="1" destOrd="0" presId="urn:microsoft.com/office/officeart/2005/8/layout/process2"/>
    <dgm:cxn modelId="{6F6D7DB1-8769-43FC-AD54-79E5A423D211}" type="presOf" srcId="{9F84EC6D-C80A-457A-BA0B-13C2A091B4F3}" destId="{5F48393D-0F13-443C-A49F-6BB665B418CF}" srcOrd="0" destOrd="0" presId="urn:microsoft.com/office/officeart/2005/8/layout/process2"/>
    <dgm:cxn modelId="{A5FD93A5-B849-48D6-BA90-08C23B954803}" type="presOf" srcId="{32FC5DE4-44CC-4C42-90A5-8BC90C2BE719}" destId="{80ADC545-FD86-4E05-BA1E-D9D63C9CB221}" srcOrd="0" destOrd="0" presId="urn:microsoft.com/office/officeart/2005/8/layout/process2"/>
    <dgm:cxn modelId="{0AABB055-0C3B-4D9B-8206-35A99E42A1B4}" type="presOf" srcId="{E9CBD1AA-24A2-4B9B-8226-07959E62E893}" destId="{3A1A6BB8-62BB-423C-B980-57A0874A9C58}" srcOrd="0" destOrd="0" presId="urn:microsoft.com/office/officeart/2005/8/layout/process2"/>
    <dgm:cxn modelId="{0794FB03-D6FD-426B-BA59-EED3D1A36E03}" srcId="{9F84EC6D-C80A-457A-BA0B-13C2A091B4F3}" destId="{25082F06-21F1-494D-ADD5-203E23218417}" srcOrd="1" destOrd="0" parTransId="{1EF39F1B-F478-4BC1-A0E0-9BB6E4805142}" sibTransId="{C3EFB86C-0ADF-4870-8760-0B4D0CA3DF14}"/>
    <dgm:cxn modelId="{B7C3BC16-85A6-45B6-B5B1-943D9DEC9111}" type="presOf" srcId="{B0E4BF98-BA3B-4AB9-A1B1-92B8728B9D48}" destId="{FE0FE7D9-A9F8-4A99-8076-A6017626CEB0}" srcOrd="0" destOrd="0" presId="urn:microsoft.com/office/officeart/2005/8/layout/process2"/>
    <dgm:cxn modelId="{6B81C554-1765-490D-902F-62A1C5C5EB8E}" type="presOf" srcId="{6818A8D8-A97D-4F96-AC4D-638D081D77BF}" destId="{C88CECE8-F018-4BB7-BFB8-695C6C668674}" srcOrd="1" destOrd="0" presId="urn:microsoft.com/office/officeart/2005/8/layout/process2"/>
    <dgm:cxn modelId="{381216F7-1634-40E0-828B-2D9D07D39897}" type="presOf" srcId="{CB0EC67A-28D5-45CB-A923-D13EE4000300}" destId="{762EA06C-0803-4C3D-B706-68F4BB3B29C6}" srcOrd="0" destOrd="0" presId="urn:microsoft.com/office/officeart/2005/8/layout/process2"/>
    <dgm:cxn modelId="{4EA0A045-18A2-4597-B099-78C891C29ACC}" type="presParOf" srcId="{5F48393D-0F13-443C-A49F-6BB665B418CF}" destId="{AF2337D1-CFB9-4F8F-BD96-B77D9C55F775}" srcOrd="0" destOrd="0" presId="urn:microsoft.com/office/officeart/2005/8/layout/process2"/>
    <dgm:cxn modelId="{62CD2EA2-CFCA-4897-A995-D91A6AC0032F}" type="presParOf" srcId="{5F48393D-0F13-443C-A49F-6BB665B418CF}" destId="{80ADC545-FD86-4E05-BA1E-D9D63C9CB221}" srcOrd="1" destOrd="0" presId="urn:microsoft.com/office/officeart/2005/8/layout/process2"/>
    <dgm:cxn modelId="{0C73E622-AADE-42F7-A79A-FD2FB2B34DEA}" type="presParOf" srcId="{80ADC545-FD86-4E05-BA1E-D9D63C9CB221}" destId="{D19608AD-232B-4B3B-9901-5C5C5924F279}" srcOrd="0" destOrd="0" presId="urn:microsoft.com/office/officeart/2005/8/layout/process2"/>
    <dgm:cxn modelId="{1BF13A21-AF36-4915-9A56-DAD7ED9A9391}" type="presParOf" srcId="{5F48393D-0F13-443C-A49F-6BB665B418CF}" destId="{0E171EFE-C347-474D-A0F7-50C2C3DB096D}" srcOrd="2" destOrd="0" presId="urn:microsoft.com/office/officeart/2005/8/layout/process2"/>
    <dgm:cxn modelId="{82848886-E9FD-4250-BFDE-6314B25D6A54}" type="presParOf" srcId="{5F48393D-0F13-443C-A49F-6BB665B418CF}" destId="{CC38486C-4966-470F-B7BD-C028513B3B09}" srcOrd="3" destOrd="0" presId="urn:microsoft.com/office/officeart/2005/8/layout/process2"/>
    <dgm:cxn modelId="{5898CEF4-06C1-4014-ABAF-DB42B683687F}" type="presParOf" srcId="{CC38486C-4966-470F-B7BD-C028513B3B09}" destId="{5721F34E-D5BA-4CCF-89E0-81201FC0C70C}" srcOrd="0" destOrd="0" presId="urn:microsoft.com/office/officeart/2005/8/layout/process2"/>
    <dgm:cxn modelId="{13C033BB-EA1C-4103-88C3-7980EC494EDC}" type="presParOf" srcId="{5F48393D-0F13-443C-A49F-6BB665B418CF}" destId="{762EA06C-0803-4C3D-B706-68F4BB3B29C6}" srcOrd="4" destOrd="0" presId="urn:microsoft.com/office/officeart/2005/8/layout/process2"/>
    <dgm:cxn modelId="{3D9CB626-3C8E-434D-8C4B-61D29ABBDC91}" type="presParOf" srcId="{5F48393D-0F13-443C-A49F-6BB665B418CF}" destId="{8503D2D9-9828-4BC5-9F59-9FA3799404D4}" srcOrd="5" destOrd="0" presId="urn:microsoft.com/office/officeart/2005/8/layout/process2"/>
    <dgm:cxn modelId="{CD914968-0D47-4894-B567-EB62AC647FC4}" type="presParOf" srcId="{8503D2D9-9828-4BC5-9F59-9FA3799404D4}" destId="{C88CECE8-F018-4BB7-BFB8-695C6C668674}" srcOrd="0" destOrd="0" presId="urn:microsoft.com/office/officeart/2005/8/layout/process2"/>
    <dgm:cxn modelId="{C80F1541-46E5-4246-80E5-5815213E5A07}" type="presParOf" srcId="{5F48393D-0F13-443C-A49F-6BB665B418CF}" destId="{CE373CED-20CD-48B2-8C52-9261CF9987FF}" srcOrd="6" destOrd="0" presId="urn:microsoft.com/office/officeart/2005/8/layout/process2"/>
    <dgm:cxn modelId="{82840E66-ABBF-488C-8495-87A9AB12DB6D}" type="presParOf" srcId="{5F48393D-0F13-443C-A49F-6BB665B418CF}" destId="{FE0FE7D9-A9F8-4A99-8076-A6017626CEB0}" srcOrd="7" destOrd="0" presId="urn:microsoft.com/office/officeart/2005/8/layout/process2"/>
    <dgm:cxn modelId="{D72142F9-8DA4-4E07-92B8-4BB8F02E29E8}" type="presParOf" srcId="{FE0FE7D9-A9F8-4A99-8076-A6017626CEB0}" destId="{C6945FAB-80C1-4798-A78C-1EF6F5E760C7}" srcOrd="0" destOrd="0" presId="urn:microsoft.com/office/officeart/2005/8/layout/process2"/>
    <dgm:cxn modelId="{1887DDDA-D383-4735-BF67-0627B46CB31C}" type="presParOf" srcId="{5F48393D-0F13-443C-A49F-6BB665B418CF}" destId="{E63A934E-DCA7-4CB6-8A13-7FB989E6AC8D}" srcOrd="8" destOrd="0" presId="urn:microsoft.com/office/officeart/2005/8/layout/process2"/>
    <dgm:cxn modelId="{2B3AAA5F-40E8-480B-AF6C-74E52C805000}" type="presParOf" srcId="{5F48393D-0F13-443C-A49F-6BB665B418CF}" destId="{3A1A6BB8-62BB-423C-B980-57A0874A9C58}" srcOrd="9" destOrd="0" presId="urn:microsoft.com/office/officeart/2005/8/layout/process2"/>
    <dgm:cxn modelId="{EBF8C0DB-A7C5-4808-B387-C6785DF5277D}" type="presParOf" srcId="{3A1A6BB8-62BB-423C-B980-57A0874A9C58}" destId="{295A772A-52E1-479D-91FE-BBD501E169E7}" srcOrd="0" destOrd="0" presId="urn:microsoft.com/office/officeart/2005/8/layout/process2"/>
    <dgm:cxn modelId="{AEDC7303-36BA-44F8-A43B-03FDDC88B202}" type="presParOf" srcId="{5F48393D-0F13-443C-A49F-6BB665B418CF}" destId="{70506371-D88E-45AA-929B-ED703CF63289}" srcOrd="10" destOrd="0" presId="urn:microsoft.com/office/officeart/2005/8/layout/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F84EC6D-C80A-457A-BA0B-13C2A091B4F3}" type="doc">
      <dgm:prSet loTypeId="urn:microsoft.com/office/officeart/2005/8/layout/process2" loCatId="process" qsTypeId="urn:microsoft.com/office/officeart/2005/8/quickstyle/simple4" qsCatId="simple" csTypeId="urn:microsoft.com/office/officeart/2005/8/colors/colorful4" csCatId="colorful" phldr="1"/>
      <dgm:spPr/>
    </dgm:pt>
    <dgm:pt modelId="{4F233E94-6891-4AD9-B9C7-59BFFA6BB4A9}">
      <dgm:prSet phldrT="[Text]" custT="1"/>
      <dgm:spPr/>
      <dgm:t>
        <a:bodyPr/>
        <a:lstStyle/>
        <a:p>
          <a:r>
            <a:rPr lang="en-US" sz="1500" b="1" dirty="0">
              <a:solidFill>
                <a:schemeClr val="bg1"/>
              </a:solidFill>
              <a:latin typeface="Arial Rounded MT Bold" pitchFamily="34" charset="0"/>
            </a:rPr>
            <a:t>RPJMN 2010-2014</a:t>
          </a:r>
        </a:p>
      </dgm:t>
    </dgm:pt>
    <dgm:pt modelId="{23753A34-82CF-47CC-B318-B3671AD5DF68}" type="parTrans" cxnId="{FF00E256-5817-47C5-85A2-034DC4E04F17}">
      <dgm:prSet/>
      <dgm:spPr/>
      <dgm:t>
        <a:bodyPr/>
        <a:lstStyle/>
        <a:p>
          <a:endParaRPr lang="en-US" sz="1500" b="1">
            <a:latin typeface="Arial Rounded MT Bold" pitchFamily="34" charset="0"/>
          </a:endParaRPr>
        </a:p>
      </dgm:t>
    </dgm:pt>
    <dgm:pt modelId="{32FC5DE4-44CC-4C42-90A5-8BC90C2BE719}" type="sibTrans" cxnId="{FF00E256-5817-47C5-85A2-034DC4E04F17}">
      <dgm:prSet custT="1"/>
      <dgm:spPr/>
      <dgm:t>
        <a:bodyPr/>
        <a:lstStyle/>
        <a:p>
          <a:endParaRPr lang="en-US" sz="1500" b="1">
            <a:latin typeface="Arial Rounded MT Bold" pitchFamily="34" charset="0"/>
          </a:endParaRPr>
        </a:p>
      </dgm:t>
    </dgm:pt>
    <dgm:pt modelId="{25082F06-21F1-494D-ADD5-203E23218417}">
      <dgm:prSet phldrT="[Text]" custT="1"/>
      <dgm:spPr/>
      <dgm:t>
        <a:bodyPr/>
        <a:lstStyle/>
        <a:p>
          <a:r>
            <a:rPr lang="en-US" sz="1500" b="1" dirty="0">
              <a:solidFill>
                <a:schemeClr val="bg1"/>
              </a:solidFill>
              <a:latin typeface="Arial Rounded MT Bold" pitchFamily="34" charset="0"/>
            </a:rPr>
            <a:t>VISI, </a:t>
          </a:r>
          <a:r>
            <a:rPr lang="en-US" sz="1500" b="1" dirty="0" smtClean="0">
              <a:solidFill>
                <a:schemeClr val="bg1"/>
              </a:solidFill>
              <a:latin typeface="Arial Rounded MT Bold" pitchFamily="34" charset="0"/>
            </a:rPr>
            <a:t>MISI </a:t>
          </a:r>
          <a:r>
            <a:rPr lang="en-US" sz="1500" b="1" dirty="0">
              <a:solidFill>
                <a:schemeClr val="bg1"/>
              </a:solidFill>
              <a:latin typeface="Arial Rounded MT Bold" pitchFamily="34" charset="0"/>
            </a:rPr>
            <a:t>&amp;</a:t>
          </a:r>
          <a:r>
            <a:rPr lang="en-US" sz="1500" b="1" dirty="0" smtClean="0">
              <a:solidFill>
                <a:schemeClr val="bg1"/>
              </a:solidFill>
              <a:latin typeface="Arial Rounded MT Bold" pitchFamily="34" charset="0"/>
            </a:rPr>
            <a:t>TUJUAN KEMENTERIAN AGAMA</a:t>
          </a:r>
          <a:endParaRPr lang="en-US" sz="1500" b="1" dirty="0">
            <a:solidFill>
              <a:schemeClr val="bg1"/>
            </a:solidFill>
            <a:latin typeface="Arial Rounded MT Bold" pitchFamily="34" charset="0"/>
          </a:endParaRPr>
        </a:p>
      </dgm:t>
    </dgm:pt>
    <dgm:pt modelId="{1EF39F1B-F478-4BC1-A0E0-9BB6E4805142}" type="parTrans" cxnId="{0794FB03-D6FD-426B-BA59-EED3D1A36E03}">
      <dgm:prSet/>
      <dgm:spPr/>
      <dgm:t>
        <a:bodyPr/>
        <a:lstStyle/>
        <a:p>
          <a:endParaRPr lang="en-US" sz="1500" b="1">
            <a:latin typeface="Arial Rounded MT Bold" pitchFamily="34" charset="0"/>
          </a:endParaRPr>
        </a:p>
      </dgm:t>
    </dgm:pt>
    <dgm:pt modelId="{C3EFB86C-0ADF-4870-8760-0B4D0CA3DF14}" type="sibTrans" cxnId="{0794FB03-D6FD-426B-BA59-EED3D1A36E03}">
      <dgm:prSet custT="1"/>
      <dgm:spPr/>
      <dgm:t>
        <a:bodyPr/>
        <a:lstStyle/>
        <a:p>
          <a:endParaRPr lang="en-US" sz="1500" b="1">
            <a:latin typeface="Arial Rounded MT Bold" pitchFamily="34" charset="0"/>
          </a:endParaRPr>
        </a:p>
      </dgm:t>
    </dgm:pt>
    <dgm:pt modelId="{CB0EC67A-28D5-45CB-A923-D13EE4000300}">
      <dgm:prSet phldrT="[Text]" custT="1"/>
      <dgm:spPr/>
      <dgm:t>
        <a:bodyPr/>
        <a:lstStyle/>
        <a:p>
          <a:r>
            <a:rPr lang="en-US" sz="1500" b="1" dirty="0">
              <a:solidFill>
                <a:schemeClr val="bg1"/>
              </a:solidFill>
              <a:latin typeface="Arial Rounded MT Bold" pitchFamily="34" charset="0"/>
            </a:rPr>
            <a:t>SASARAN </a:t>
          </a:r>
          <a:r>
            <a:rPr lang="en-US" sz="1500" b="1" dirty="0" smtClean="0">
              <a:solidFill>
                <a:schemeClr val="bg1"/>
              </a:solidFill>
              <a:latin typeface="Arial Rounded MT Bold" pitchFamily="34" charset="0"/>
            </a:rPr>
            <a:t>STRATEGI </a:t>
          </a:r>
          <a:r>
            <a:rPr lang="en-US" sz="1500" b="1" dirty="0">
              <a:solidFill>
                <a:schemeClr val="bg1"/>
              </a:solidFill>
              <a:latin typeface="Arial Rounded MT Bold" pitchFamily="34" charset="0"/>
            </a:rPr>
            <a:t>NASIONAL</a:t>
          </a:r>
        </a:p>
      </dgm:t>
    </dgm:pt>
    <dgm:pt modelId="{7C34EDCD-195E-4F9F-B8F2-27E2EAFB87CB}" type="parTrans" cxnId="{79398BCF-4A86-4D1F-8B9E-24D83756578D}">
      <dgm:prSet/>
      <dgm:spPr/>
      <dgm:t>
        <a:bodyPr/>
        <a:lstStyle/>
        <a:p>
          <a:endParaRPr lang="en-US" sz="1500" b="1">
            <a:latin typeface="Arial Rounded MT Bold" pitchFamily="34" charset="0"/>
          </a:endParaRPr>
        </a:p>
      </dgm:t>
    </dgm:pt>
    <dgm:pt modelId="{6818A8D8-A97D-4F96-AC4D-638D081D77BF}" type="sibTrans" cxnId="{79398BCF-4A86-4D1F-8B9E-24D83756578D}">
      <dgm:prSet custT="1"/>
      <dgm:spPr/>
      <dgm:t>
        <a:bodyPr/>
        <a:lstStyle/>
        <a:p>
          <a:endParaRPr lang="en-US" sz="1500" b="1">
            <a:latin typeface="Arial Rounded MT Bold" pitchFamily="34" charset="0"/>
          </a:endParaRPr>
        </a:p>
      </dgm:t>
    </dgm:pt>
    <dgm:pt modelId="{E27AAE89-03E2-4CBE-A360-FFEF59D91F40}">
      <dgm:prSet custT="1"/>
      <dgm:spPr/>
      <dgm:t>
        <a:bodyPr/>
        <a:lstStyle/>
        <a:p>
          <a:r>
            <a:rPr lang="en-US" sz="1500" b="1" dirty="0">
              <a:solidFill>
                <a:schemeClr val="tx1"/>
              </a:solidFill>
              <a:latin typeface="Arial Rounded MT Bold" pitchFamily="34" charset="0"/>
            </a:rPr>
            <a:t>11 PROGRAM KEMENTERIAN AGAMA</a:t>
          </a:r>
        </a:p>
      </dgm:t>
    </dgm:pt>
    <dgm:pt modelId="{A3E1C591-CC3B-4557-9434-BE6D83BA8ECF}" type="parTrans" cxnId="{CD3E82F4-2A2C-4B5C-A9F5-916335CD4D04}">
      <dgm:prSet/>
      <dgm:spPr/>
      <dgm:t>
        <a:bodyPr/>
        <a:lstStyle/>
        <a:p>
          <a:endParaRPr lang="en-US" sz="1500" b="1">
            <a:latin typeface="Arial Rounded MT Bold" pitchFamily="34" charset="0"/>
          </a:endParaRPr>
        </a:p>
      </dgm:t>
    </dgm:pt>
    <dgm:pt modelId="{B0E4BF98-BA3B-4AB9-A1B1-92B8728B9D48}" type="sibTrans" cxnId="{CD3E82F4-2A2C-4B5C-A9F5-916335CD4D04}">
      <dgm:prSet custT="1"/>
      <dgm:spPr/>
      <dgm:t>
        <a:bodyPr/>
        <a:lstStyle/>
        <a:p>
          <a:endParaRPr lang="en-US" sz="1500" b="1">
            <a:latin typeface="Arial Rounded MT Bold" pitchFamily="34" charset="0"/>
          </a:endParaRPr>
        </a:p>
      </dgm:t>
    </dgm:pt>
    <dgm:pt modelId="{2C7ADE14-CA19-490A-ACDA-A37636092D3C}">
      <dgm:prSet custT="1"/>
      <dgm:spPr/>
      <dgm:t>
        <a:bodyPr/>
        <a:lstStyle/>
        <a:p>
          <a:r>
            <a:rPr lang="en-US" sz="1500" b="1" dirty="0">
              <a:solidFill>
                <a:schemeClr val="tx1"/>
              </a:solidFill>
              <a:latin typeface="Arial Rounded MT Bold" pitchFamily="34" charset="0"/>
            </a:rPr>
            <a:t>KEGIATAN PRIORITAS</a:t>
          </a:r>
        </a:p>
      </dgm:t>
    </dgm:pt>
    <dgm:pt modelId="{9665FFA4-AF9D-4C1E-8F2A-6DE5F0267061}" type="parTrans" cxnId="{64326EDD-183E-4210-99F8-4AB18FEBFF26}">
      <dgm:prSet/>
      <dgm:spPr/>
      <dgm:t>
        <a:bodyPr/>
        <a:lstStyle/>
        <a:p>
          <a:endParaRPr lang="en-US" sz="1500" b="1">
            <a:latin typeface="Arial Rounded MT Bold" pitchFamily="34" charset="0"/>
          </a:endParaRPr>
        </a:p>
      </dgm:t>
    </dgm:pt>
    <dgm:pt modelId="{E9CBD1AA-24A2-4B9B-8226-07959E62E893}" type="sibTrans" cxnId="{64326EDD-183E-4210-99F8-4AB18FEBFF26}">
      <dgm:prSet custT="1"/>
      <dgm:spPr/>
      <dgm:t>
        <a:bodyPr/>
        <a:lstStyle/>
        <a:p>
          <a:endParaRPr lang="en-US" sz="1500" b="1">
            <a:latin typeface="Arial Rounded MT Bold" pitchFamily="34" charset="0"/>
          </a:endParaRPr>
        </a:p>
      </dgm:t>
    </dgm:pt>
    <dgm:pt modelId="{B249FE01-C84A-43BE-8BFF-FE3CBC675CCF}">
      <dgm:prSet custT="1"/>
      <dgm:spPr/>
      <dgm:t>
        <a:bodyPr/>
        <a:lstStyle/>
        <a:p>
          <a:r>
            <a:rPr lang="en-US" sz="1500" b="1" dirty="0">
              <a:solidFill>
                <a:schemeClr val="tx1"/>
              </a:solidFill>
              <a:latin typeface="Arial Rounded MT Bold" pitchFamily="34" charset="0"/>
            </a:rPr>
            <a:t>INDIKATOR </a:t>
          </a:r>
          <a:r>
            <a:rPr lang="en-US" sz="1500" b="1" dirty="0" smtClean="0">
              <a:solidFill>
                <a:schemeClr val="tx1"/>
              </a:solidFill>
              <a:latin typeface="Arial Rounded MT Bold" pitchFamily="34" charset="0"/>
            </a:rPr>
            <a:t>KINERJA </a:t>
          </a:r>
          <a:r>
            <a:rPr lang="en-US" sz="1500" b="1" dirty="0">
              <a:solidFill>
                <a:schemeClr val="tx1"/>
              </a:solidFill>
              <a:latin typeface="Arial Rounded MT Bold" pitchFamily="34" charset="0"/>
            </a:rPr>
            <a:t>KUNCI (</a:t>
          </a:r>
          <a:r>
            <a:rPr lang="en-US" sz="1500" b="1" dirty="0" smtClean="0">
              <a:solidFill>
                <a:schemeClr val="tx1"/>
              </a:solidFill>
              <a:latin typeface="Arial Rounded MT Bold" pitchFamily="34" charset="0"/>
            </a:rPr>
            <a:t>IK</a:t>
          </a:r>
          <a:r>
            <a:rPr lang="id-ID" sz="1500" b="1" dirty="0" smtClean="0">
              <a:solidFill>
                <a:schemeClr val="tx1"/>
              </a:solidFill>
              <a:latin typeface="Arial Rounded MT Bold" pitchFamily="34" charset="0"/>
            </a:rPr>
            <a:t>U</a:t>
          </a:r>
          <a:r>
            <a:rPr lang="en-US" sz="1500" b="1" dirty="0" smtClean="0">
              <a:solidFill>
                <a:schemeClr val="tx1"/>
              </a:solidFill>
              <a:latin typeface="Arial Rounded MT Bold" pitchFamily="34" charset="0"/>
            </a:rPr>
            <a:t>)</a:t>
          </a:r>
          <a:endParaRPr lang="en-US" sz="1500" b="1" dirty="0">
            <a:solidFill>
              <a:schemeClr val="tx1"/>
            </a:solidFill>
            <a:latin typeface="Arial Rounded MT Bold" pitchFamily="34" charset="0"/>
          </a:endParaRPr>
        </a:p>
      </dgm:t>
    </dgm:pt>
    <dgm:pt modelId="{C89665E8-0367-41AB-8ED5-EF8A30DCCE62}" type="parTrans" cxnId="{F27B0461-8CAD-4CA6-8302-851FEE6BCA27}">
      <dgm:prSet/>
      <dgm:spPr/>
      <dgm:t>
        <a:bodyPr/>
        <a:lstStyle/>
        <a:p>
          <a:endParaRPr lang="en-US" sz="1500" b="1">
            <a:latin typeface="Arial Rounded MT Bold" pitchFamily="34" charset="0"/>
          </a:endParaRPr>
        </a:p>
      </dgm:t>
    </dgm:pt>
    <dgm:pt modelId="{5E1E1309-6C3D-4EB5-A4D9-9432BB350E23}" type="sibTrans" cxnId="{F27B0461-8CAD-4CA6-8302-851FEE6BCA27}">
      <dgm:prSet/>
      <dgm:spPr/>
      <dgm:t>
        <a:bodyPr/>
        <a:lstStyle/>
        <a:p>
          <a:endParaRPr lang="en-US" sz="1500" b="1">
            <a:latin typeface="Arial Rounded MT Bold" pitchFamily="34" charset="0"/>
          </a:endParaRPr>
        </a:p>
      </dgm:t>
    </dgm:pt>
    <dgm:pt modelId="{5F48393D-0F13-443C-A49F-6BB665B418CF}" type="pres">
      <dgm:prSet presAssocID="{9F84EC6D-C80A-457A-BA0B-13C2A091B4F3}" presName="linearFlow" presStyleCnt="0">
        <dgm:presLayoutVars>
          <dgm:resizeHandles val="exact"/>
        </dgm:presLayoutVars>
      </dgm:prSet>
      <dgm:spPr/>
    </dgm:pt>
    <dgm:pt modelId="{AF2337D1-CFB9-4F8F-BD96-B77D9C55F775}" type="pres">
      <dgm:prSet presAssocID="{4F233E94-6891-4AD9-B9C7-59BFFA6BB4A9}" presName="node" presStyleLbl="node1" presStyleIdx="0" presStyleCnt="6" custScaleX="345587" custLinFactNeighborX="-4074" custLinFactNeighborY="-71888">
        <dgm:presLayoutVars>
          <dgm:bulletEnabled val="1"/>
        </dgm:presLayoutVars>
      </dgm:prSet>
      <dgm:spPr/>
      <dgm:t>
        <a:bodyPr/>
        <a:lstStyle/>
        <a:p>
          <a:endParaRPr lang="en-US"/>
        </a:p>
      </dgm:t>
    </dgm:pt>
    <dgm:pt modelId="{80ADC545-FD86-4E05-BA1E-D9D63C9CB221}" type="pres">
      <dgm:prSet presAssocID="{32FC5DE4-44CC-4C42-90A5-8BC90C2BE719}" presName="sibTrans" presStyleLbl="sibTrans2D1" presStyleIdx="0" presStyleCnt="5"/>
      <dgm:spPr/>
      <dgm:t>
        <a:bodyPr/>
        <a:lstStyle/>
        <a:p>
          <a:endParaRPr lang="en-US"/>
        </a:p>
      </dgm:t>
    </dgm:pt>
    <dgm:pt modelId="{D19608AD-232B-4B3B-9901-5C5C5924F279}" type="pres">
      <dgm:prSet presAssocID="{32FC5DE4-44CC-4C42-90A5-8BC90C2BE719}" presName="connectorText" presStyleLbl="sibTrans2D1" presStyleIdx="0" presStyleCnt="5"/>
      <dgm:spPr/>
      <dgm:t>
        <a:bodyPr/>
        <a:lstStyle/>
        <a:p>
          <a:endParaRPr lang="en-US"/>
        </a:p>
      </dgm:t>
    </dgm:pt>
    <dgm:pt modelId="{0E171EFE-C347-474D-A0F7-50C2C3DB096D}" type="pres">
      <dgm:prSet presAssocID="{25082F06-21F1-494D-ADD5-203E23218417}" presName="node" presStyleLbl="node1" presStyleIdx="1" presStyleCnt="6" custScaleX="345587">
        <dgm:presLayoutVars>
          <dgm:bulletEnabled val="1"/>
        </dgm:presLayoutVars>
      </dgm:prSet>
      <dgm:spPr/>
      <dgm:t>
        <a:bodyPr/>
        <a:lstStyle/>
        <a:p>
          <a:endParaRPr lang="en-US"/>
        </a:p>
      </dgm:t>
    </dgm:pt>
    <dgm:pt modelId="{CC38486C-4966-470F-B7BD-C028513B3B09}" type="pres">
      <dgm:prSet presAssocID="{C3EFB86C-0ADF-4870-8760-0B4D0CA3DF14}" presName="sibTrans" presStyleLbl="sibTrans2D1" presStyleIdx="1" presStyleCnt="5"/>
      <dgm:spPr/>
      <dgm:t>
        <a:bodyPr/>
        <a:lstStyle/>
        <a:p>
          <a:endParaRPr lang="en-US"/>
        </a:p>
      </dgm:t>
    </dgm:pt>
    <dgm:pt modelId="{5721F34E-D5BA-4CCF-89E0-81201FC0C70C}" type="pres">
      <dgm:prSet presAssocID="{C3EFB86C-0ADF-4870-8760-0B4D0CA3DF14}" presName="connectorText" presStyleLbl="sibTrans2D1" presStyleIdx="1" presStyleCnt="5"/>
      <dgm:spPr/>
      <dgm:t>
        <a:bodyPr/>
        <a:lstStyle/>
        <a:p>
          <a:endParaRPr lang="en-US"/>
        </a:p>
      </dgm:t>
    </dgm:pt>
    <dgm:pt modelId="{762EA06C-0803-4C3D-B706-68F4BB3B29C6}" type="pres">
      <dgm:prSet presAssocID="{CB0EC67A-28D5-45CB-A923-D13EE4000300}" presName="node" presStyleLbl="node1" presStyleIdx="2" presStyleCnt="6" custScaleX="345587">
        <dgm:presLayoutVars>
          <dgm:bulletEnabled val="1"/>
        </dgm:presLayoutVars>
      </dgm:prSet>
      <dgm:spPr/>
      <dgm:t>
        <a:bodyPr/>
        <a:lstStyle/>
        <a:p>
          <a:endParaRPr lang="en-US"/>
        </a:p>
      </dgm:t>
    </dgm:pt>
    <dgm:pt modelId="{8503D2D9-9828-4BC5-9F59-9FA3799404D4}" type="pres">
      <dgm:prSet presAssocID="{6818A8D8-A97D-4F96-AC4D-638D081D77BF}" presName="sibTrans" presStyleLbl="sibTrans2D1" presStyleIdx="2" presStyleCnt="5"/>
      <dgm:spPr/>
      <dgm:t>
        <a:bodyPr/>
        <a:lstStyle/>
        <a:p>
          <a:endParaRPr lang="en-US"/>
        </a:p>
      </dgm:t>
    </dgm:pt>
    <dgm:pt modelId="{C88CECE8-F018-4BB7-BFB8-695C6C668674}" type="pres">
      <dgm:prSet presAssocID="{6818A8D8-A97D-4F96-AC4D-638D081D77BF}" presName="connectorText" presStyleLbl="sibTrans2D1" presStyleIdx="2" presStyleCnt="5"/>
      <dgm:spPr/>
      <dgm:t>
        <a:bodyPr/>
        <a:lstStyle/>
        <a:p>
          <a:endParaRPr lang="en-US"/>
        </a:p>
      </dgm:t>
    </dgm:pt>
    <dgm:pt modelId="{CE373CED-20CD-48B2-8C52-9261CF9987FF}" type="pres">
      <dgm:prSet presAssocID="{E27AAE89-03E2-4CBE-A360-FFEF59D91F40}" presName="node" presStyleLbl="node1" presStyleIdx="3" presStyleCnt="6" custScaleX="345587">
        <dgm:presLayoutVars>
          <dgm:bulletEnabled val="1"/>
        </dgm:presLayoutVars>
      </dgm:prSet>
      <dgm:spPr/>
      <dgm:t>
        <a:bodyPr/>
        <a:lstStyle/>
        <a:p>
          <a:endParaRPr lang="en-US"/>
        </a:p>
      </dgm:t>
    </dgm:pt>
    <dgm:pt modelId="{FE0FE7D9-A9F8-4A99-8076-A6017626CEB0}" type="pres">
      <dgm:prSet presAssocID="{B0E4BF98-BA3B-4AB9-A1B1-92B8728B9D48}" presName="sibTrans" presStyleLbl="sibTrans2D1" presStyleIdx="3" presStyleCnt="5"/>
      <dgm:spPr/>
      <dgm:t>
        <a:bodyPr/>
        <a:lstStyle/>
        <a:p>
          <a:endParaRPr lang="en-US"/>
        </a:p>
      </dgm:t>
    </dgm:pt>
    <dgm:pt modelId="{C6945FAB-80C1-4798-A78C-1EF6F5E760C7}" type="pres">
      <dgm:prSet presAssocID="{B0E4BF98-BA3B-4AB9-A1B1-92B8728B9D48}" presName="connectorText" presStyleLbl="sibTrans2D1" presStyleIdx="3" presStyleCnt="5"/>
      <dgm:spPr/>
      <dgm:t>
        <a:bodyPr/>
        <a:lstStyle/>
        <a:p>
          <a:endParaRPr lang="en-US"/>
        </a:p>
      </dgm:t>
    </dgm:pt>
    <dgm:pt modelId="{E63A934E-DCA7-4CB6-8A13-7FB989E6AC8D}" type="pres">
      <dgm:prSet presAssocID="{2C7ADE14-CA19-490A-ACDA-A37636092D3C}" presName="node" presStyleLbl="node1" presStyleIdx="4" presStyleCnt="6" custScaleX="345587">
        <dgm:presLayoutVars>
          <dgm:bulletEnabled val="1"/>
        </dgm:presLayoutVars>
      </dgm:prSet>
      <dgm:spPr/>
      <dgm:t>
        <a:bodyPr/>
        <a:lstStyle/>
        <a:p>
          <a:endParaRPr lang="en-US"/>
        </a:p>
      </dgm:t>
    </dgm:pt>
    <dgm:pt modelId="{3A1A6BB8-62BB-423C-B980-57A0874A9C58}" type="pres">
      <dgm:prSet presAssocID="{E9CBD1AA-24A2-4B9B-8226-07959E62E893}" presName="sibTrans" presStyleLbl="sibTrans2D1" presStyleIdx="4" presStyleCnt="5"/>
      <dgm:spPr/>
      <dgm:t>
        <a:bodyPr/>
        <a:lstStyle/>
        <a:p>
          <a:endParaRPr lang="en-US"/>
        </a:p>
      </dgm:t>
    </dgm:pt>
    <dgm:pt modelId="{295A772A-52E1-479D-91FE-BBD501E169E7}" type="pres">
      <dgm:prSet presAssocID="{E9CBD1AA-24A2-4B9B-8226-07959E62E893}" presName="connectorText" presStyleLbl="sibTrans2D1" presStyleIdx="4" presStyleCnt="5"/>
      <dgm:spPr/>
      <dgm:t>
        <a:bodyPr/>
        <a:lstStyle/>
        <a:p>
          <a:endParaRPr lang="en-US"/>
        </a:p>
      </dgm:t>
    </dgm:pt>
    <dgm:pt modelId="{70506371-D88E-45AA-929B-ED703CF63289}" type="pres">
      <dgm:prSet presAssocID="{B249FE01-C84A-43BE-8BFF-FE3CBC675CCF}" presName="node" presStyleLbl="node1" presStyleIdx="5" presStyleCnt="6" custScaleX="345587">
        <dgm:presLayoutVars>
          <dgm:bulletEnabled val="1"/>
        </dgm:presLayoutVars>
      </dgm:prSet>
      <dgm:spPr/>
      <dgm:t>
        <a:bodyPr/>
        <a:lstStyle/>
        <a:p>
          <a:endParaRPr lang="en-US"/>
        </a:p>
      </dgm:t>
    </dgm:pt>
  </dgm:ptLst>
  <dgm:cxnLst>
    <dgm:cxn modelId="{92C8F4A0-C52A-4EC1-A005-0D7DD83C2543}" type="presOf" srcId="{B0E4BF98-BA3B-4AB9-A1B1-92B8728B9D48}" destId="{C6945FAB-80C1-4798-A78C-1EF6F5E760C7}" srcOrd="1" destOrd="0" presId="urn:microsoft.com/office/officeart/2005/8/layout/process2"/>
    <dgm:cxn modelId="{79398BCF-4A86-4D1F-8B9E-24D83756578D}" srcId="{9F84EC6D-C80A-457A-BA0B-13C2A091B4F3}" destId="{CB0EC67A-28D5-45CB-A923-D13EE4000300}" srcOrd="2" destOrd="0" parTransId="{7C34EDCD-195E-4F9F-B8F2-27E2EAFB87CB}" sibTransId="{6818A8D8-A97D-4F96-AC4D-638D081D77BF}"/>
    <dgm:cxn modelId="{381D8D38-CF0B-47DF-9334-FB1BB418BECD}" type="presOf" srcId="{2C7ADE14-CA19-490A-ACDA-A37636092D3C}" destId="{E63A934E-DCA7-4CB6-8A13-7FB989E6AC8D}" srcOrd="0" destOrd="0" presId="urn:microsoft.com/office/officeart/2005/8/layout/process2"/>
    <dgm:cxn modelId="{092D5AB8-5F93-4D99-AA9E-9B84E95F5E52}" type="presOf" srcId="{E27AAE89-03E2-4CBE-A360-FFEF59D91F40}" destId="{CE373CED-20CD-48B2-8C52-9261CF9987FF}" srcOrd="0" destOrd="0" presId="urn:microsoft.com/office/officeart/2005/8/layout/process2"/>
    <dgm:cxn modelId="{55512CD6-2478-46A2-829A-C5E045746E0C}" type="presOf" srcId="{B0E4BF98-BA3B-4AB9-A1B1-92B8728B9D48}" destId="{FE0FE7D9-A9F8-4A99-8076-A6017626CEB0}" srcOrd="0" destOrd="0" presId="urn:microsoft.com/office/officeart/2005/8/layout/process2"/>
    <dgm:cxn modelId="{A8921CF7-480C-472B-9409-8204DF463550}" type="presOf" srcId="{E9CBD1AA-24A2-4B9B-8226-07959E62E893}" destId="{295A772A-52E1-479D-91FE-BBD501E169E7}" srcOrd="1" destOrd="0" presId="urn:microsoft.com/office/officeart/2005/8/layout/process2"/>
    <dgm:cxn modelId="{8BF0099B-074B-49FB-B81A-07D8F928FFCD}" type="presOf" srcId="{E9CBD1AA-24A2-4B9B-8226-07959E62E893}" destId="{3A1A6BB8-62BB-423C-B980-57A0874A9C58}" srcOrd="0" destOrd="0" presId="urn:microsoft.com/office/officeart/2005/8/layout/process2"/>
    <dgm:cxn modelId="{643DA202-BEEE-4F12-9CCB-5CDE53E15963}" type="presOf" srcId="{C3EFB86C-0ADF-4870-8760-0B4D0CA3DF14}" destId="{CC38486C-4966-470F-B7BD-C028513B3B09}" srcOrd="0" destOrd="0" presId="urn:microsoft.com/office/officeart/2005/8/layout/process2"/>
    <dgm:cxn modelId="{0794FB03-D6FD-426B-BA59-EED3D1A36E03}" srcId="{9F84EC6D-C80A-457A-BA0B-13C2A091B4F3}" destId="{25082F06-21F1-494D-ADD5-203E23218417}" srcOrd="1" destOrd="0" parTransId="{1EF39F1B-F478-4BC1-A0E0-9BB6E4805142}" sibTransId="{C3EFB86C-0ADF-4870-8760-0B4D0CA3DF14}"/>
    <dgm:cxn modelId="{30EBFE54-F1F9-4E22-BABD-536E50536848}" type="presOf" srcId="{6818A8D8-A97D-4F96-AC4D-638D081D77BF}" destId="{C88CECE8-F018-4BB7-BFB8-695C6C668674}" srcOrd="1" destOrd="0" presId="urn:microsoft.com/office/officeart/2005/8/layout/process2"/>
    <dgm:cxn modelId="{64326EDD-183E-4210-99F8-4AB18FEBFF26}" srcId="{9F84EC6D-C80A-457A-BA0B-13C2A091B4F3}" destId="{2C7ADE14-CA19-490A-ACDA-A37636092D3C}" srcOrd="4" destOrd="0" parTransId="{9665FFA4-AF9D-4C1E-8F2A-6DE5F0267061}" sibTransId="{E9CBD1AA-24A2-4B9B-8226-07959E62E893}"/>
    <dgm:cxn modelId="{76A089E2-5E4C-4AC5-8BD5-6F7CB94148D2}" type="presOf" srcId="{9F84EC6D-C80A-457A-BA0B-13C2A091B4F3}" destId="{5F48393D-0F13-443C-A49F-6BB665B418CF}" srcOrd="0" destOrd="0" presId="urn:microsoft.com/office/officeart/2005/8/layout/process2"/>
    <dgm:cxn modelId="{F27B0461-8CAD-4CA6-8302-851FEE6BCA27}" srcId="{9F84EC6D-C80A-457A-BA0B-13C2A091B4F3}" destId="{B249FE01-C84A-43BE-8BFF-FE3CBC675CCF}" srcOrd="5" destOrd="0" parTransId="{C89665E8-0367-41AB-8ED5-EF8A30DCCE62}" sibTransId="{5E1E1309-6C3D-4EB5-A4D9-9432BB350E23}"/>
    <dgm:cxn modelId="{5D2BE565-845B-4A60-BC78-830AA7A83A7C}" type="presOf" srcId="{32FC5DE4-44CC-4C42-90A5-8BC90C2BE719}" destId="{80ADC545-FD86-4E05-BA1E-D9D63C9CB221}" srcOrd="0" destOrd="0" presId="urn:microsoft.com/office/officeart/2005/8/layout/process2"/>
    <dgm:cxn modelId="{9128E55D-E531-4A3B-9044-69BB749D7E1A}" type="presOf" srcId="{CB0EC67A-28D5-45CB-A923-D13EE4000300}" destId="{762EA06C-0803-4C3D-B706-68F4BB3B29C6}" srcOrd="0" destOrd="0" presId="urn:microsoft.com/office/officeart/2005/8/layout/process2"/>
    <dgm:cxn modelId="{CD3E82F4-2A2C-4B5C-A9F5-916335CD4D04}" srcId="{9F84EC6D-C80A-457A-BA0B-13C2A091B4F3}" destId="{E27AAE89-03E2-4CBE-A360-FFEF59D91F40}" srcOrd="3" destOrd="0" parTransId="{A3E1C591-CC3B-4557-9434-BE6D83BA8ECF}" sibTransId="{B0E4BF98-BA3B-4AB9-A1B1-92B8728B9D48}"/>
    <dgm:cxn modelId="{21AEFFCD-9BA9-460D-8F28-1A64CE775CA2}" type="presOf" srcId="{4F233E94-6891-4AD9-B9C7-59BFFA6BB4A9}" destId="{AF2337D1-CFB9-4F8F-BD96-B77D9C55F775}" srcOrd="0" destOrd="0" presId="urn:microsoft.com/office/officeart/2005/8/layout/process2"/>
    <dgm:cxn modelId="{DF58AAE4-3053-41BB-9392-C58864EE3B31}" type="presOf" srcId="{C3EFB86C-0ADF-4870-8760-0B4D0CA3DF14}" destId="{5721F34E-D5BA-4CCF-89E0-81201FC0C70C}" srcOrd="1" destOrd="0" presId="urn:microsoft.com/office/officeart/2005/8/layout/process2"/>
    <dgm:cxn modelId="{975E0919-D630-47E7-815E-F4C5F2380BDA}" type="presOf" srcId="{6818A8D8-A97D-4F96-AC4D-638D081D77BF}" destId="{8503D2D9-9828-4BC5-9F59-9FA3799404D4}" srcOrd="0" destOrd="0" presId="urn:microsoft.com/office/officeart/2005/8/layout/process2"/>
    <dgm:cxn modelId="{75120650-4D0B-439B-BB45-1D079EFF2B11}" type="presOf" srcId="{B249FE01-C84A-43BE-8BFF-FE3CBC675CCF}" destId="{70506371-D88E-45AA-929B-ED703CF63289}" srcOrd="0" destOrd="0" presId="urn:microsoft.com/office/officeart/2005/8/layout/process2"/>
    <dgm:cxn modelId="{FF00E256-5817-47C5-85A2-034DC4E04F17}" srcId="{9F84EC6D-C80A-457A-BA0B-13C2A091B4F3}" destId="{4F233E94-6891-4AD9-B9C7-59BFFA6BB4A9}" srcOrd="0" destOrd="0" parTransId="{23753A34-82CF-47CC-B318-B3671AD5DF68}" sibTransId="{32FC5DE4-44CC-4C42-90A5-8BC90C2BE719}"/>
    <dgm:cxn modelId="{E41D577D-91A4-4F7F-83A1-87BFF93DCF34}" type="presOf" srcId="{25082F06-21F1-494D-ADD5-203E23218417}" destId="{0E171EFE-C347-474D-A0F7-50C2C3DB096D}" srcOrd="0" destOrd="0" presId="urn:microsoft.com/office/officeart/2005/8/layout/process2"/>
    <dgm:cxn modelId="{74A4C5E1-B650-4E9E-8A79-A8146E409993}" type="presOf" srcId="{32FC5DE4-44CC-4C42-90A5-8BC90C2BE719}" destId="{D19608AD-232B-4B3B-9901-5C5C5924F279}" srcOrd="1" destOrd="0" presId="urn:microsoft.com/office/officeart/2005/8/layout/process2"/>
    <dgm:cxn modelId="{35F94846-22E6-47B2-A718-4B00F1EF79A4}" type="presParOf" srcId="{5F48393D-0F13-443C-A49F-6BB665B418CF}" destId="{AF2337D1-CFB9-4F8F-BD96-B77D9C55F775}" srcOrd="0" destOrd="0" presId="urn:microsoft.com/office/officeart/2005/8/layout/process2"/>
    <dgm:cxn modelId="{4E572DED-433A-4EB3-871A-6AB809D74186}" type="presParOf" srcId="{5F48393D-0F13-443C-A49F-6BB665B418CF}" destId="{80ADC545-FD86-4E05-BA1E-D9D63C9CB221}" srcOrd="1" destOrd="0" presId="urn:microsoft.com/office/officeart/2005/8/layout/process2"/>
    <dgm:cxn modelId="{0F47D2A0-ACF2-4A7D-A54A-78E1609DE49C}" type="presParOf" srcId="{80ADC545-FD86-4E05-BA1E-D9D63C9CB221}" destId="{D19608AD-232B-4B3B-9901-5C5C5924F279}" srcOrd="0" destOrd="0" presId="urn:microsoft.com/office/officeart/2005/8/layout/process2"/>
    <dgm:cxn modelId="{07606B30-2470-47E3-8905-E9BC86B57DDB}" type="presParOf" srcId="{5F48393D-0F13-443C-A49F-6BB665B418CF}" destId="{0E171EFE-C347-474D-A0F7-50C2C3DB096D}" srcOrd="2" destOrd="0" presId="urn:microsoft.com/office/officeart/2005/8/layout/process2"/>
    <dgm:cxn modelId="{A8563E39-1B1C-4D2C-B6C3-E326E7AB96CB}" type="presParOf" srcId="{5F48393D-0F13-443C-A49F-6BB665B418CF}" destId="{CC38486C-4966-470F-B7BD-C028513B3B09}" srcOrd="3" destOrd="0" presId="urn:microsoft.com/office/officeart/2005/8/layout/process2"/>
    <dgm:cxn modelId="{BD04E9A5-F936-459B-A644-DD351EF41A49}" type="presParOf" srcId="{CC38486C-4966-470F-B7BD-C028513B3B09}" destId="{5721F34E-D5BA-4CCF-89E0-81201FC0C70C}" srcOrd="0" destOrd="0" presId="urn:microsoft.com/office/officeart/2005/8/layout/process2"/>
    <dgm:cxn modelId="{F2059EA4-7457-4D94-AB82-D2AC5A71E582}" type="presParOf" srcId="{5F48393D-0F13-443C-A49F-6BB665B418CF}" destId="{762EA06C-0803-4C3D-B706-68F4BB3B29C6}" srcOrd="4" destOrd="0" presId="urn:microsoft.com/office/officeart/2005/8/layout/process2"/>
    <dgm:cxn modelId="{0AC6B7E7-4E5B-4226-8F63-99CECB0243FD}" type="presParOf" srcId="{5F48393D-0F13-443C-A49F-6BB665B418CF}" destId="{8503D2D9-9828-4BC5-9F59-9FA3799404D4}" srcOrd="5" destOrd="0" presId="urn:microsoft.com/office/officeart/2005/8/layout/process2"/>
    <dgm:cxn modelId="{B24775FE-D25D-42F0-A5E1-3432B905F935}" type="presParOf" srcId="{8503D2D9-9828-4BC5-9F59-9FA3799404D4}" destId="{C88CECE8-F018-4BB7-BFB8-695C6C668674}" srcOrd="0" destOrd="0" presId="urn:microsoft.com/office/officeart/2005/8/layout/process2"/>
    <dgm:cxn modelId="{1A7A0069-68F4-4454-AB02-B34672ED8750}" type="presParOf" srcId="{5F48393D-0F13-443C-A49F-6BB665B418CF}" destId="{CE373CED-20CD-48B2-8C52-9261CF9987FF}" srcOrd="6" destOrd="0" presId="urn:microsoft.com/office/officeart/2005/8/layout/process2"/>
    <dgm:cxn modelId="{C86ED45A-3334-43B8-9278-7B92B4A9F40A}" type="presParOf" srcId="{5F48393D-0F13-443C-A49F-6BB665B418CF}" destId="{FE0FE7D9-A9F8-4A99-8076-A6017626CEB0}" srcOrd="7" destOrd="0" presId="urn:microsoft.com/office/officeart/2005/8/layout/process2"/>
    <dgm:cxn modelId="{FE9E809C-F306-4343-AFAF-CCD494659B29}" type="presParOf" srcId="{FE0FE7D9-A9F8-4A99-8076-A6017626CEB0}" destId="{C6945FAB-80C1-4798-A78C-1EF6F5E760C7}" srcOrd="0" destOrd="0" presId="urn:microsoft.com/office/officeart/2005/8/layout/process2"/>
    <dgm:cxn modelId="{175C00C9-7CDE-4C12-9560-D5ECF5E25951}" type="presParOf" srcId="{5F48393D-0F13-443C-A49F-6BB665B418CF}" destId="{E63A934E-DCA7-4CB6-8A13-7FB989E6AC8D}" srcOrd="8" destOrd="0" presId="urn:microsoft.com/office/officeart/2005/8/layout/process2"/>
    <dgm:cxn modelId="{5111FF0F-5F7B-43BD-A1A1-E932C886F26A}" type="presParOf" srcId="{5F48393D-0F13-443C-A49F-6BB665B418CF}" destId="{3A1A6BB8-62BB-423C-B980-57A0874A9C58}" srcOrd="9" destOrd="0" presId="urn:microsoft.com/office/officeart/2005/8/layout/process2"/>
    <dgm:cxn modelId="{16441A68-3D19-453C-9D7F-09D9A56997C0}" type="presParOf" srcId="{3A1A6BB8-62BB-423C-B980-57A0874A9C58}" destId="{295A772A-52E1-479D-91FE-BBD501E169E7}" srcOrd="0" destOrd="0" presId="urn:microsoft.com/office/officeart/2005/8/layout/process2"/>
    <dgm:cxn modelId="{7099BADA-4976-423A-8F8B-50415E428428}" type="presParOf" srcId="{5F48393D-0F13-443C-A49F-6BB665B418CF}" destId="{70506371-D88E-45AA-929B-ED703CF63289}" srcOrd="10" destOrd="0" presId="urn:microsoft.com/office/officeart/2005/8/layout/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F84EC6D-C80A-457A-BA0B-13C2A091B4F3}" type="doc">
      <dgm:prSet loTypeId="urn:microsoft.com/office/officeart/2005/8/layout/process2" loCatId="process" qsTypeId="urn:microsoft.com/office/officeart/2005/8/quickstyle/simple4" qsCatId="simple" csTypeId="urn:microsoft.com/office/officeart/2005/8/colors/colorful4" csCatId="colorful" phldr="1"/>
      <dgm:spPr/>
    </dgm:pt>
    <dgm:pt modelId="{4F233E94-6891-4AD9-B9C7-59BFFA6BB4A9}">
      <dgm:prSet phldrT="[Text]" custT="1"/>
      <dgm:spPr>
        <a:solidFill>
          <a:srgbClr val="99FF33"/>
        </a:solidFill>
      </dgm:spPr>
      <dgm:t>
        <a:bodyPr/>
        <a:lstStyle/>
        <a:p>
          <a:r>
            <a:rPr lang="en-US" sz="1400" b="1" dirty="0" smtClean="0">
              <a:solidFill>
                <a:sysClr val="windowText" lastClr="000000"/>
              </a:solidFill>
              <a:latin typeface="Arial Rounded MT Bold" pitchFamily="34" charset="0"/>
            </a:rPr>
            <a:t>KANTOR KEMENTERIAN AGAMA PROVINSI &amp; KABUPATEN/KOTA </a:t>
          </a:r>
          <a:endParaRPr lang="en-US" sz="1400" b="1" dirty="0">
            <a:solidFill>
              <a:sysClr val="windowText" lastClr="000000"/>
            </a:solidFill>
            <a:latin typeface="Arial Rounded MT Bold" pitchFamily="34" charset="0"/>
          </a:endParaRPr>
        </a:p>
      </dgm:t>
    </dgm:pt>
    <dgm:pt modelId="{23753A34-82CF-47CC-B318-B3671AD5DF68}" type="parTrans" cxnId="{FF00E256-5817-47C5-85A2-034DC4E04F17}">
      <dgm:prSet/>
      <dgm:spPr/>
      <dgm:t>
        <a:bodyPr/>
        <a:lstStyle/>
        <a:p>
          <a:endParaRPr lang="en-US" sz="1400" b="1">
            <a:latin typeface="Arial Rounded MT Bold" pitchFamily="34" charset="0"/>
          </a:endParaRPr>
        </a:p>
      </dgm:t>
    </dgm:pt>
    <dgm:pt modelId="{32FC5DE4-44CC-4C42-90A5-8BC90C2BE719}" type="sibTrans" cxnId="{FF00E256-5817-47C5-85A2-034DC4E04F17}">
      <dgm:prSet custT="1"/>
      <dgm:spPr/>
      <dgm:t>
        <a:bodyPr/>
        <a:lstStyle/>
        <a:p>
          <a:endParaRPr lang="en-US" sz="1400" b="1">
            <a:latin typeface="Arial Rounded MT Bold" pitchFamily="34" charset="0"/>
          </a:endParaRPr>
        </a:p>
      </dgm:t>
    </dgm:pt>
    <dgm:pt modelId="{5F48393D-0F13-443C-A49F-6BB665B418CF}" type="pres">
      <dgm:prSet presAssocID="{9F84EC6D-C80A-457A-BA0B-13C2A091B4F3}" presName="linearFlow" presStyleCnt="0">
        <dgm:presLayoutVars>
          <dgm:resizeHandles val="exact"/>
        </dgm:presLayoutVars>
      </dgm:prSet>
      <dgm:spPr/>
    </dgm:pt>
    <dgm:pt modelId="{AF2337D1-CFB9-4F8F-BD96-B77D9C55F775}" type="pres">
      <dgm:prSet presAssocID="{4F233E94-6891-4AD9-B9C7-59BFFA6BB4A9}" presName="node" presStyleLbl="node1" presStyleIdx="0" presStyleCnt="1" custScaleX="345587" custLinFactNeighborX="-4074" custLinFactNeighborY="-71888">
        <dgm:presLayoutVars>
          <dgm:bulletEnabled val="1"/>
        </dgm:presLayoutVars>
      </dgm:prSet>
      <dgm:spPr/>
      <dgm:t>
        <a:bodyPr/>
        <a:lstStyle/>
        <a:p>
          <a:endParaRPr lang="en-US"/>
        </a:p>
      </dgm:t>
    </dgm:pt>
  </dgm:ptLst>
  <dgm:cxnLst>
    <dgm:cxn modelId="{319397B4-5282-4399-962F-F88C9E31B688}" type="presOf" srcId="{9F84EC6D-C80A-457A-BA0B-13C2A091B4F3}" destId="{5F48393D-0F13-443C-A49F-6BB665B418CF}" srcOrd="0" destOrd="0" presId="urn:microsoft.com/office/officeart/2005/8/layout/process2"/>
    <dgm:cxn modelId="{A6F5A3AA-7166-4127-A761-BB9333EC70EA}" type="presOf" srcId="{4F233E94-6891-4AD9-B9C7-59BFFA6BB4A9}" destId="{AF2337D1-CFB9-4F8F-BD96-B77D9C55F775}" srcOrd="0" destOrd="0" presId="urn:microsoft.com/office/officeart/2005/8/layout/process2"/>
    <dgm:cxn modelId="{FF00E256-5817-47C5-85A2-034DC4E04F17}" srcId="{9F84EC6D-C80A-457A-BA0B-13C2A091B4F3}" destId="{4F233E94-6891-4AD9-B9C7-59BFFA6BB4A9}" srcOrd="0" destOrd="0" parTransId="{23753A34-82CF-47CC-B318-B3671AD5DF68}" sibTransId="{32FC5DE4-44CC-4C42-90A5-8BC90C2BE719}"/>
    <dgm:cxn modelId="{07B5D525-4560-42CC-90E9-E1133D578CE3}" type="presParOf" srcId="{5F48393D-0F13-443C-A49F-6BB665B418CF}" destId="{AF2337D1-CFB9-4F8F-BD96-B77D9C55F775}" srcOrd="0"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F84EC6D-C80A-457A-BA0B-13C2A091B4F3}" type="doc">
      <dgm:prSet loTypeId="urn:microsoft.com/office/officeart/2005/8/layout/process2" loCatId="process" qsTypeId="urn:microsoft.com/office/officeart/2005/8/quickstyle/simple4" qsCatId="simple" csTypeId="urn:microsoft.com/office/officeart/2005/8/colors/colorful4" csCatId="colorful" phldr="1"/>
      <dgm:spPr/>
    </dgm:pt>
    <dgm:pt modelId="{4F233E94-6891-4AD9-B9C7-59BFFA6BB4A9}">
      <dgm:prSet phldrT="[Text]" custT="1"/>
      <dgm:spPr>
        <a:solidFill>
          <a:srgbClr val="99FF33"/>
        </a:solidFill>
      </dgm:spPr>
      <dgm:t>
        <a:bodyPr/>
        <a:lstStyle/>
        <a:p>
          <a:r>
            <a:rPr lang="en-US" sz="1400" b="1" dirty="0" smtClean="0">
              <a:solidFill>
                <a:sysClr val="windowText" lastClr="000000"/>
              </a:solidFill>
              <a:latin typeface="Arial Rounded MT Bold" pitchFamily="34" charset="0"/>
            </a:rPr>
            <a:t>PERGURUAN TINGGI AGAMA NEGERI</a:t>
          </a:r>
          <a:endParaRPr lang="en-US" sz="1400" b="1" dirty="0">
            <a:solidFill>
              <a:sysClr val="windowText" lastClr="000000"/>
            </a:solidFill>
            <a:latin typeface="Arial Rounded MT Bold" pitchFamily="34" charset="0"/>
          </a:endParaRPr>
        </a:p>
      </dgm:t>
    </dgm:pt>
    <dgm:pt modelId="{23753A34-82CF-47CC-B318-B3671AD5DF68}" type="parTrans" cxnId="{FF00E256-5817-47C5-85A2-034DC4E04F17}">
      <dgm:prSet/>
      <dgm:spPr/>
      <dgm:t>
        <a:bodyPr/>
        <a:lstStyle/>
        <a:p>
          <a:endParaRPr lang="en-US" sz="1400" b="1">
            <a:latin typeface="Arial Rounded MT Bold" pitchFamily="34" charset="0"/>
          </a:endParaRPr>
        </a:p>
      </dgm:t>
    </dgm:pt>
    <dgm:pt modelId="{32FC5DE4-44CC-4C42-90A5-8BC90C2BE719}" type="sibTrans" cxnId="{FF00E256-5817-47C5-85A2-034DC4E04F17}">
      <dgm:prSet custT="1"/>
      <dgm:spPr/>
      <dgm:t>
        <a:bodyPr/>
        <a:lstStyle/>
        <a:p>
          <a:endParaRPr lang="en-US" sz="1400" b="1">
            <a:latin typeface="Arial Rounded MT Bold" pitchFamily="34" charset="0"/>
          </a:endParaRPr>
        </a:p>
      </dgm:t>
    </dgm:pt>
    <dgm:pt modelId="{5F48393D-0F13-443C-A49F-6BB665B418CF}" type="pres">
      <dgm:prSet presAssocID="{9F84EC6D-C80A-457A-BA0B-13C2A091B4F3}" presName="linearFlow" presStyleCnt="0">
        <dgm:presLayoutVars>
          <dgm:resizeHandles val="exact"/>
        </dgm:presLayoutVars>
      </dgm:prSet>
      <dgm:spPr/>
    </dgm:pt>
    <dgm:pt modelId="{AF2337D1-CFB9-4F8F-BD96-B77D9C55F775}" type="pres">
      <dgm:prSet presAssocID="{4F233E94-6891-4AD9-B9C7-59BFFA6BB4A9}" presName="node" presStyleLbl="node1" presStyleIdx="0" presStyleCnt="1" custScaleX="345587" custLinFactNeighborX="-4074" custLinFactNeighborY="-71888">
        <dgm:presLayoutVars>
          <dgm:bulletEnabled val="1"/>
        </dgm:presLayoutVars>
      </dgm:prSet>
      <dgm:spPr/>
      <dgm:t>
        <a:bodyPr/>
        <a:lstStyle/>
        <a:p>
          <a:endParaRPr lang="en-US"/>
        </a:p>
      </dgm:t>
    </dgm:pt>
  </dgm:ptLst>
  <dgm:cxnLst>
    <dgm:cxn modelId="{F5C55CB4-EF50-44F5-A7D2-C22F568EEF16}" type="presOf" srcId="{9F84EC6D-C80A-457A-BA0B-13C2A091B4F3}" destId="{5F48393D-0F13-443C-A49F-6BB665B418CF}" srcOrd="0" destOrd="0" presId="urn:microsoft.com/office/officeart/2005/8/layout/process2"/>
    <dgm:cxn modelId="{C4536F04-3B55-47E2-A705-BE8EB65C3317}" type="presOf" srcId="{4F233E94-6891-4AD9-B9C7-59BFFA6BB4A9}" destId="{AF2337D1-CFB9-4F8F-BD96-B77D9C55F775}" srcOrd="0" destOrd="0" presId="urn:microsoft.com/office/officeart/2005/8/layout/process2"/>
    <dgm:cxn modelId="{FF00E256-5817-47C5-85A2-034DC4E04F17}" srcId="{9F84EC6D-C80A-457A-BA0B-13C2A091B4F3}" destId="{4F233E94-6891-4AD9-B9C7-59BFFA6BB4A9}" srcOrd="0" destOrd="0" parTransId="{23753A34-82CF-47CC-B318-B3671AD5DF68}" sibTransId="{32FC5DE4-44CC-4C42-90A5-8BC90C2BE719}"/>
    <dgm:cxn modelId="{5AB6C5C7-7CA0-4435-8968-A5CEB4AC86C1}" type="presParOf" srcId="{5F48393D-0F13-443C-A49F-6BB665B418CF}" destId="{AF2337D1-CFB9-4F8F-BD96-B77D9C55F775}" srcOrd="0" destOrd="0" presId="urn:microsoft.com/office/officeart/2005/8/layout/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F84EC6D-C80A-457A-BA0B-13C2A091B4F3}" type="doc">
      <dgm:prSet loTypeId="urn:microsoft.com/office/officeart/2005/8/layout/process2" loCatId="process" qsTypeId="urn:microsoft.com/office/officeart/2005/8/quickstyle/simple4" qsCatId="simple" csTypeId="urn:microsoft.com/office/officeart/2005/8/colors/colorful4" csCatId="colorful" phldr="1"/>
      <dgm:spPr/>
    </dgm:pt>
    <dgm:pt modelId="{4F233E94-6891-4AD9-B9C7-59BFFA6BB4A9}">
      <dgm:prSet phldrT="[Text]" custT="1"/>
      <dgm:spPr>
        <a:solidFill>
          <a:srgbClr val="99FF33"/>
        </a:solidFill>
      </dgm:spPr>
      <dgm:t>
        <a:bodyPr/>
        <a:lstStyle/>
        <a:p>
          <a:r>
            <a:rPr lang="en-US" sz="1400" b="1" dirty="0" smtClean="0">
              <a:solidFill>
                <a:sysClr val="windowText" lastClr="000000"/>
              </a:solidFill>
              <a:latin typeface="Arial Rounded MT Bold" pitchFamily="34" charset="0"/>
            </a:rPr>
            <a:t>LAJNAH PENTAHSIHAN MUSHAF ALQUR’AN, BALAI LITBANG AGAMA &amp; BALAI DIKLAT KEAGAMAAN</a:t>
          </a:r>
          <a:endParaRPr lang="en-US" sz="1400" b="1" dirty="0">
            <a:solidFill>
              <a:sysClr val="windowText" lastClr="000000"/>
            </a:solidFill>
            <a:latin typeface="Arial Rounded MT Bold" pitchFamily="34" charset="0"/>
          </a:endParaRPr>
        </a:p>
      </dgm:t>
    </dgm:pt>
    <dgm:pt modelId="{23753A34-82CF-47CC-B318-B3671AD5DF68}" type="parTrans" cxnId="{FF00E256-5817-47C5-85A2-034DC4E04F17}">
      <dgm:prSet/>
      <dgm:spPr/>
      <dgm:t>
        <a:bodyPr/>
        <a:lstStyle/>
        <a:p>
          <a:endParaRPr lang="en-US" sz="1400" b="1">
            <a:latin typeface="Arial Rounded MT Bold" pitchFamily="34" charset="0"/>
          </a:endParaRPr>
        </a:p>
      </dgm:t>
    </dgm:pt>
    <dgm:pt modelId="{32FC5DE4-44CC-4C42-90A5-8BC90C2BE719}" type="sibTrans" cxnId="{FF00E256-5817-47C5-85A2-034DC4E04F17}">
      <dgm:prSet custT="1"/>
      <dgm:spPr/>
      <dgm:t>
        <a:bodyPr/>
        <a:lstStyle/>
        <a:p>
          <a:endParaRPr lang="en-US" sz="1400" b="1">
            <a:latin typeface="Arial Rounded MT Bold" pitchFamily="34" charset="0"/>
          </a:endParaRPr>
        </a:p>
      </dgm:t>
    </dgm:pt>
    <dgm:pt modelId="{5F48393D-0F13-443C-A49F-6BB665B418CF}" type="pres">
      <dgm:prSet presAssocID="{9F84EC6D-C80A-457A-BA0B-13C2A091B4F3}" presName="linearFlow" presStyleCnt="0">
        <dgm:presLayoutVars>
          <dgm:resizeHandles val="exact"/>
        </dgm:presLayoutVars>
      </dgm:prSet>
      <dgm:spPr/>
    </dgm:pt>
    <dgm:pt modelId="{AF2337D1-CFB9-4F8F-BD96-B77D9C55F775}" type="pres">
      <dgm:prSet presAssocID="{4F233E94-6891-4AD9-B9C7-59BFFA6BB4A9}" presName="node" presStyleLbl="node1" presStyleIdx="0" presStyleCnt="1" custScaleX="345587" custLinFactNeighborX="-4074" custLinFactNeighborY="-71888">
        <dgm:presLayoutVars>
          <dgm:bulletEnabled val="1"/>
        </dgm:presLayoutVars>
      </dgm:prSet>
      <dgm:spPr/>
      <dgm:t>
        <a:bodyPr/>
        <a:lstStyle/>
        <a:p>
          <a:endParaRPr lang="en-US"/>
        </a:p>
      </dgm:t>
    </dgm:pt>
  </dgm:ptLst>
  <dgm:cxnLst>
    <dgm:cxn modelId="{76EA28C4-7890-444B-ABFB-241008AE9162}" type="presOf" srcId="{9F84EC6D-C80A-457A-BA0B-13C2A091B4F3}" destId="{5F48393D-0F13-443C-A49F-6BB665B418CF}" srcOrd="0" destOrd="0" presId="urn:microsoft.com/office/officeart/2005/8/layout/process2"/>
    <dgm:cxn modelId="{EF9E7AB3-08E9-48F9-A61E-B8C70955FF36}" type="presOf" srcId="{4F233E94-6891-4AD9-B9C7-59BFFA6BB4A9}" destId="{AF2337D1-CFB9-4F8F-BD96-B77D9C55F775}" srcOrd="0" destOrd="0" presId="urn:microsoft.com/office/officeart/2005/8/layout/process2"/>
    <dgm:cxn modelId="{FF00E256-5817-47C5-85A2-034DC4E04F17}" srcId="{9F84EC6D-C80A-457A-BA0B-13C2A091B4F3}" destId="{4F233E94-6891-4AD9-B9C7-59BFFA6BB4A9}" srcOrd="0" destOrd="0" parTransId="{23753A34-82CF-47CC-B318-B3671AD5DF68}" sibTransId="{32FC5DE4-44CC-4C42-90A5-8BC90C2BE719}"/>
    <dgm:cxn modelId="{2C1E1AB5-76AF-4CC6-8E26-FAA3B7E2A7B1}" type="presParOf" srcId="{5F48393D-0F13-443C-A49F-6BB665B418CF}" destId="{AF2337D1-CFB9-4F8F-BD96-B77D9C55F775}" srcOrd="0"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F84EC6D-C80A-457A-BA0B-13C2A091B4F3}" type="doc">
      <dgm:prSet loTypeId="urn:microsoft.com/office/officeart/2005/8/layout/process2" loCatId="process" qsTypeId="urn:microsoft.com/office/officeart/2005/8/quickstyle/simple4" qsCatId="simple" csTypeId="urn:microsoft.com/office/officeart/2005/8/colors/colorful4" csCatId="colorful" phldr="1"/>
      <dgm:spPr/>
    </dgm:pt>
    <dgm:pt modelId="{4F233E94-6891-4AD9-B9C7-59BFFA6BB4A9}">
      <dgm:prSet phldrT="[Text]" custT="1"/>
      <dgm:spPr>
        <a:solidFill>
          <a:srgbClr val="99FF33"/>
        </a:solidFill>
      </dgm:spPr>
      <dgm:t>
        <a:bodyPr/>
        <a:lstStyle/>
        <a:p>
          <a:r>
            <a:rPr lang="en-US" sz="1800" b="1" dirty="0" smtClean="0">
              <a:solidFill>
                <a:sysClr val="windowText" lastClr="000000"/>
              </a:solidFill>
              <a:latin typeface="Arial Rounded MT Bold" pitchFamily="34" charset="0"/>
            </a:rPr>
            <a:t>MIN, </a:t>
          </a:r>
        </a:p>
        <a:p>
          <a:r>
            <a:rPr lang="en-US" sz="1800" b="1" dirty="0" smtClean="0">
              <a:solidFill>
                <a:sysClr val="windowText" lastClr="000000"/>
              </a:solidFill>
              <a:latin typeface="Arial Rounded MT Bold" pitchFamily="34" charset="0"/>
            </a:rPr>
            <a:t>MTSN &amp; </a:t>
          </a:r>
        </a:p>
        <a:p>
          <a:r>
            <a:rPr lang="en-US" sz="1800" b="1" dirty="0" smtClean="0">
              <a:solidFill>
                <a:sysClr val="windowText" lastClr="000000"/>
              </a:solidFill>
              <a:latin typeface="Arial Rounded MT Bold" pitchFamily="34" charset="0"/>
            </a:rPr>
            <a:t>MAN</a:t>
          </a:r>
          <a:endParaRPr lang="en-US" sz="1800" b="1" dirty="0">
            <a:solidFill>
              <a:sysClr val="windowText" lastClr="000000"/>
            </a:solidFill>
            <a:latin typeface="Arial Rounded MT Bold" pitchFamily="34" charset="0"/>
          </a:endParaRPr>
        </a:p>
      </dgm:t>
    </dgm:pt>
    <dgm:pt modelId="{23753A34-82CF-47CC-B318-B3671AD5DF68}" type="parTrans" cxnId="{FF00E256-5817-47C5-85A2-034DC4E04F17}">
      <dgm:prSet/>
      <dgm:spPr/>
      <dgm:t>
        <a:bodyPr/>
        <a:lstStyle/>
        <a:p>
          <a:endParaRPr lang="en-US" sz="1400" b="1">
            <a:latin typeface="Arial Rounded MT Bold" pitchFamily="34" charset="0"/>
          </a:endParaRPr>
        </a:p>
      </dgm:t>
    </dgm:pt>
    <dgm:pt modelId="{32FC5DE4-44CC-4C42-90A5-8BC90C2BE719}" type="sibTrans" cxnId="{FF00E256-5817-47C5-85A2-034DC4E04F17}">
      <dgm:prSet custT="1"/>
      <dgm:spPr/>
      <dgm:t>
        <a:bodyPr/>
        <a:lstStyle/>
        <a:p>
          <a:endParaRPr lang="en-US" sz="1400" b="1">
            <a:latin typeface="Arial Rounded MT Bold" pitchFamily="34" charset="0"/>
          </a:endParaRPr>
        </a:p>
      </dgm:t>
    </dgm:pt>
    <dgm:pt modelId="{5F48393D-0F13-443C-A49F-6BB665B418CF}" type="pres">
      <dgm:prSet presAssocID="{9F84EC6D-C80A-457A-BA0B-13C2A091B4F3}" presName="linearFlow" presStyleCnt="0">
        <dgm:presLayoutVars>
          <dgm:resizeHandles val="exact"/>
        </dgm:presLayoutVars>
      </dgm:prSet>
      <dgm:spPr/>
    </dgm:pt>
    <dgm:pt modelId="{AF2337D1-CFB9-4F8F-BD96-B77D9C55F775}" type="pres">
      <dgm:prSet presAssocID="{4F233E94-6891-4AD9-B9C7-59BFFA6BB4A9}" presName="node" presStyleLbl="node1" presStyleIdx="0" presStyleCnt="1" custScaleX="345587" custLinFactNeighborX="-4074" custLinFactNeighborY="-71888">
        <dgm:presLayoutVars>
          <dgm:bulletEnabled val="1"/>
        </dgm:presLayoutVars>
      </dgm:prSet>
      <dgm:spPr/>
      <dgm:t>
        <a:bodyPr/>
        <a:lstStyle/>
        <a:p>
          <a:endParaRPr lang="en-US"/>
        </a:p>
      </dgm:t>
    </dgm:pt>
  </dgm:ptLst>
  <dgm:cxnLst>
    <dgm:cxn modelId="{397EAB5C-3B92-44F8-8DBA-8161F4CBDD19}" type="presOf" srcId="{9F84EC6D-C80A-457A-BA0B-13C2A091B4F3}" destId="{5F48393D-0F13-443C-A49F-6BB665B418CF}" srcOrd="0" destOrd="0" presId="urn:microsoft.com/office/officeart/2005/8/layout/process2"/>
    <dgm:cxn modelId="{87B33C21-D0A7-4946-983B-C31B8C9D1496}" type="presOf" srcId="{4F233E94-6891-4AD9-B9C7-59BFFA6BB4A9}" destId="{AF2337D1-CFB9-4F8F-BD96-B77D9C55F775}" srcOrd="0" destOrd="0" presId="urn:microsoft.com/office/officeart/2005/8/layout/process2"/>
    <dgm:cxn modelId="{FF00E256-5817-47C5-85A2-034DC4E04F17}" srcId="{9F84EC6D-C80A-457A-BA0B-13C2A091B4F3}" destId="{4F233E94-6891-4AD9-B9C7-59BFFA6BB4A9}" srcOrd="0" destOrd="0" parTransId="{23753A34-82CF-47CC-B318-B3671AD5DF68}" sibTransId="{32FC5DE4-44CC-4C42-90A5-8BC90C2BE719}"/>
    <dgm:cxn modelId="{1211F89E-D771-4E72-B054-217833732ACD}" type="presParOf" srcId="{5F48393D-0F13-443C-A49F-6BB665B418CF}" destId="{AF2337D1-CFB9-4F8F-BD96-B77D9C55F775}" srcOrd="0"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76850CA6-AE8A-4266-9237-413861BD5FBF}" type="doc">
      <dgm:prSet loTypeId="urn:microsoft.com/office/officeart/2005/8/layout/target1" loCatId="relationship" qsTypeId="urn:microsoft.com/office/officeart/2005/8/quickstyle/simple1" qsCatId="simple" csTypeId="urn:microsoft.com/office/officeart/2005/8/colors/accent1_5" csCatId="accent1" phldr="1"/>
      <dgm:spPr/>
    </dgm:pt>
    <dgm:pt modelId="{06F96FBF-F9CF-44D4-8325-633583E802A0}">
      <dgm:prSet phldrT="[Text]" custT="1"/>
      <dgm:spPr/>
      <dgm:t>
        <a:bodyPr/>
        <a:lstStyle/>
        <a:p>
          <a:r>
            <a:rPr lang="id-ID" sz="2000" b="1" dirty="0" smtClean="0"/>
            <a:t>ZONA INTEGRITAS KEMENTERIAN AGAMA</a:t>
          </a:r>
          <a:endParaRPr lang="id-ID" sz="2000" b="1" dirty="0"/>
        </a:p>
      </dgm:t>
    </dgm:pt>
    <dgm:pt modelId="{42921661-DC6B-47A2-87B6-7CA796379564}" type="parTrans" cxnId="{FA13C85B-E614-40E9-98AC-1E3D6BD778A5}">
      <dgm:prSet/>
      <dgm:spPr/>
      <dgm:t>
        <a:bodyPr/>
        <a:lstStyle/>
        <a:p>
          <a:endParaRPr lang="id-ID"/>
        </a:p>
      </dgm:t>
    </dgm:pt>
    <dgm:pt modelId="{E9FEB1E0-51E1-4326-8FC5-F4839595E6A0}" type="sibTrans" cxnId="{FA13C85B-E614-40E9-98AC-1E3D6BD778A5}">
      <dgm:prSet/>
      <dgm:spPr/>
      <dgm:t>
        <a:bodyPr/>
        <a:lstStyle/>
        <a:p>
          <a:endParaRPr lang="id-ID"/>
        </a:p>
      </dgm:t>
    </dgm:pt>
    <dgm:pt modelId="{31C9FDE6-F15C-4E27-B944-15D87C1680AC}">
      <dgm:prSet phldrT="[Text]" custT="1"/>
      <dgm:spPr/>
      <dgm:t>
        <a:bodyPr/>
        <a:lstStyle/>
        <a:p>
          <a:r>
            <a:rPr lang="id-ID" sz="2000" b="1" dirty="0" smtClean="0"/>
            <a:t>WBK/WBBM</a:t>
          </a:r>
        </a:p>
        <a:p>
          <a:r>
            <a:rPr lang="id-ID" sz="2000" b="1" dirty="0" smtClean="0"/>
            <a:t>(UNIT KERJA/SATUAN KERJA)</a:t>
          </a:r>
          <a:endParaRPr lang="id-ID" sz="2000" b="1" dirty="0"/>
        </a:p>
      </dgm:t>
    </dgm:pt>
    <dgm:pt modelId="{D1931D01-A13F-4C44-BCB8-5B916B2F8BAB}" type="parTrans" cxnId="{343E8612-45B0-4724-9394-C5E9289EA605}">
      <dgm:prSet/>
      <dgm:spPr/>
      <dgm:t>
        <a:bodyPr/>
        <a:lstStyle/>
        <a:p>
          <a:endParaRPr lang="id-ID"/>
        </a:p>
      </dgm:t>
    </dgm:pt>
    <dgm:pt modelId="{C202583A-2DF5-43F8-96C7-DAB2BC434CAD}" type="sibTrans" cxnId="{343E8612-45B0-4724-9394-C5E9289EA605}">
      <dgm:prSet/>
      <dgm:spPr/>
      <dgm:t>
        <a:bodyPr/>
        <a:lstStyle/>
        <a:p>
          <a:endParaRPr lang="id-ID"/>
        </a:p>
      </dgm:t>
    </dgm:pt>
    <dgm:pt modelId="{CBA648CB-916B-4C76-BAF8-D3828F16B51B}" type="pres">
      <dgm:prSet presAssocID="{76850CA6-AE8A-4266-9237-413861BD5FBF}" presName="composite" presStyleCnt="0">
        <dgm:presLayoutVars>
          <dgm:chMax val="5"/>
          <dgm:dir/>
          <dgm:resizeHandles val="exact"/>
        </dgm:presLayoutVars>
      </dgm:prSet>
      <dgm:spPr/>
    </dgm:pt>
    <dgm:pt modelId="{BA0A11C5-E5EA-4F3A-B10A-B5B1D0CB0B84}" type="pres">
      <dgm:prSet presAssocID="{06F96FBF-F9CF-44D4-8325-633583E802A0}" presName="circle1" presStyleLbl="lnNode1" presStyleIdx="0" presStyleCnt="2" custScaleX="106782" custScaleY="104267" custLinFactNeighborX="-38910" custLinFactNeighborY="2101"/>
      <dgm:spPr/>
    </dgm:pt>
    <dgm:pt modelId="{5CDF3B09-0B4E-46EE-B8D7-BFD2EBFCA5FB}" type="pres">
      <dgm:prSet presAssocID="{06F96FBF-F9CF-44D4-8325-633583E802A0}" presName="text1" presStyleLbl="revTx" presStyleIdx="0" presStyleCnt="2" custScaleX="181235" custScaleY="106828" custLinFactNeighborX="43037">
        <dgm:presLayoutVars>
          <dgm:bulletEnabled val="1"/>
        </dgm:presLayoutVars>
      </dgm:prSet>
      <dgm:spPr/>
      <dgm:t>
        <a:bodyPr/>
        <a:lstStyle/>
        <a:p>
          <a:endParaRPr lang="id-ID"/>
        </a:p>
      </dgm:t>
    </dgm:pt>
    <dgm:pt modelId="{E2E55694-17BF-47CA-BE68-02BAA375A459}" type="pres">
      <dgm:prSet presAssocID="{06F96FBF-F9CF-44D4-8325-633583E802A0}" presName="line1" presStyleLbl="callout" presStyleIdx="0" presStyleCnt="4" custFlipVert="1" custFlipHor="1" custSzY="45720" custScaleX="126793" custLinFactY="-100000" custLinFactNeighborX="-70843" custLinFactNeighborY="-116363"/>
      <dgm:spPr>
        <a:ln>
          <a:solidFill>
            <a:srgbClr val="FFFF00"/>
          </a:solidFill>
        </a:ln>
      </dgm:spPr>
    </dgm:pt>
    <dgm:pt modelId="{FE904B0C-DA72-49E2-B13F-28475853DA56}" type="pres">
      <dgm:prSet presAssocID="{06F96FBF-F9CF-44D4-8325-633583E802A0}" presName="d1" presStyleLbl="callout" presStyleIdx="1" presStyleCnt="4" custFlipVert="1" custFlipHor="1" custScaleX="146317" custScaleY="57228" custLinFactNeighborX="-39175" custLinFactNeighborY="-26079"/>
      <dgm:spPr>
        <a:ln>
          <a:solidFill>
            <a:srgbClr val="FFFF00"/>
          </a:solidFill>
        </a:ln>
      </dgm:spPr>
    </dgm:pt>
    <dgm:pt modelId="{B7C1B45A-E15D-4E24-A248-7ACD465E1A23}" type="pres">
      <dgm:prSet presAssocID="{31C9FDE6-F15C-4E27-B944-15D87C1680AC}" presName="circle2" presStyleLbl="lnNode1" presStyleIdx="1" presStyleCnt="2" custAng="0" custScaleX="101824" custScaleY="97938" custLinFactNeighborX="-11675" custLinFactNeighborY="2593"/>
      <dgm:spPr/>
    </dgm:pt>
    <dgm:pt modelId="{CD176112-CA52-475A-85C6-82EFA536D419}" type="pres">
      <dgm:prSet presAssocID="{31C9FDE6-F15C-4E27-B944-15D87C1680AC}" presName="text2" presStyleLbl="revTx" presStyleIdx="1" presStyleCnt="2" custAng="0" custScaleX="186081" custScaleY="88972" custLinFactNeighborX="47881">
        <dgm:presLayoutVars>
          <dgm:bulletEnabled val="1"/>
        </dgm:presLayoutVars>
      </dgm:prSet>
      <dgm:spPr/>
      <dgm:t>
        <a:bodyPr/>
        <a:lstStyle/>
        <a:p>
          <a:endParaRPr lang="id-ID"/>
        </a:p>
      </dgm:t>
    </dgm:pt>
    <dgm:pt modelId="{4CDCC7F5-6444-4B19-8887-52F90AA1EB10}" type="pres">
      <dgm:prSet presAssocID="{31C9FDE6-F15C-4E27-B944-15D87C1680AC}" presName="line2" presStyleLbl="callout" presStyleIdx="2" presStyleCnt="4" custFlipVert="1" custFlipHor="1" custSzY="45720" custScaleX="67172" custLinFactNeighborX="1881" custLinFactNeighborY="55317"/>
      <dgm:spPr>
        <a:ln>
          <a:solidFill>
            <a:srgbClr val="FFFF00"/>
          </a:solidFill>
        </a:ln>
      </dgm:spPr>
    </dgm:pt>
    <dgm:pt modelId="{C85E01BB-4264-4FA4-BFCB-4467ED668776}" type="pres">
      <dgm:prSet presAssocID="{31C9FDE6-F15C-4E27-B944-15D87C1680AC}" presName="d2" presStyleLbl="callout" presStyleIdx="3" presStyleCnt="4" custFlipVert="1" custFlipHor="1" custScaleX="207776" custScaleY="61901" custLinFactNeighborX="-46484" custLinFactNeighborY="-19385"/>
      <dgm:spPr>
        <a:ln>
          <a:solidFill>
            <a:srgbClr val="FFFF00"/>
          </a:solidFill>
        </a:ln>
      </dgm:spPr>
    </dgm:pt>
  </dgm:ptLst>
  <dgm:cxnLst>
    <dgm:cxn modelId="{9E95008B-42F6-431A-BD7D-C0B62E53924A}" type="presOf" srcId="{31C9FDE6-F15C-4E27-B944-15D87C1680AC}" destId="{CD176112-CA52-475A-85C6-82EFA536D419}" srcOrd="0" destOrd="0" presId="urn:microsoft.com/office/officeart/2005/8/layout/target1"/>
    <dgm:cxn modelId="{4172405B-07EC-42EA-BFAC-EC28025B8B50}" type="presOf" srcId="{76850CA6-AE8A-4266-9237-413861BD5FBF}" destId="{CBA648CB-916B-4C76-BAF8-D3828F16B51B}" srcOrd="0" destOrd="0" presId="urn:microsoft.com/office/officeart/2005/8/layout/target1"/>
    <dgm:cxn modelId="{FA13C85B-E614-40E9-98AC-1E3D6BD778A5}" srcId="{76850CA6-AE8A-4266-9237-413861BD5FBF}" destId="{06F96FBF-F9CF-44D4-8325-633583E802A0}" srcOrd="0" destOrd="0" parTransId="{42921661-DC6B-47A2-87B6-7CA796379564}" sibTransId="{E9FEB1E0-51E1-4326-8FC5-F4839595E6A0}"/>
    <dgm:cxn modelId="{AA8E94DE-EB0E-433E-9275-DEB84CA18C42}" type="presOf" srcId="{06F96FBF-F9CF-44D4-8325-633583E802A0}" destId="{5CDF3B09-0B4E-46EE-B8D7-BFD2EBFCA5FB}" srcOrd="0" destOrd="0" presId="urn:microsoft.com/office/officeart/2005/8/layout/target1"/>
    <dgm:cxn modelId="{343E8612-45B0-4724-9394-C5E9289EA605}" srcId="{76850CA6-AE8A-4266-9237-413861BD5FBF}" destId="{31C9FDE6-F15C-4E27-B944-15D87C1680AC}" srcOrd="1" destOrd="0" parTransId="{D1931D01-A13F-4C44-BCB8-5B916B2F8BAB}" sibTransId="{C202583A-2DF5-43F8-96C7-DAB2BC434CAD}"/>
    <dgm:cxn modelId="{E9B20FE3-8B7C-48D0-BAEA-DB990AD03CF4}" type="presParOf" srcId="{CBA648CB-916B-4C76-BAF8-D3828F16B51B}" destId="{BA0A11C5-E5EA-4F3A-B10A-B5B1D0CB0B84}" srcOrd="0" destOrd="0" presId="urn:microsoft.com/office/officeart/2005/8/layout/target1"/>
    <dgm:cxn modelId="{7DA58683-7ED8-44C4-A5F4-F289B7DCCBEF}" type="presParOf" srcId="{CBA648CB-916B-4C76-BAF8-D3828F16B51B}" destId="{5CDF3B09-0B4E-46EE-B8D7-BFD2EBFCA5FB}" srcOrd="1" destOrd="0" presId="urn:microsoft.com/office/officeart/2005/8/layout/target1"/>
    <dgm:cxn modelId="{B059185E-A6F6-4631-82DF-6C9623F48627}" type="presParOf" srcId="{CBA648CB-916B-4C76-BAF8-D3828F16B51B}" destId="{E2E55694-17BF-47CA-BE68-02BAA375A459}" srcOrd="2" destOrd="0" presId="urn:microsoft.com/office/officeart/2005/8/layout/target1"/>
    <dgm:cxn modelId="{53A7B9A6-4358-46F3-A827-2D7064779A42}" type="presParOf" srcId="{CBA648CB-916B-4C76-BAF8-D3828F16B51B}" destId="{FE904B0C-DA72-49E2-B13F-28475853DA56}" srcOrd="3" destOrd="0" presId="urn:microsoft.com/office/officeart/2005/8/layout/target1"/>
    <dgm:cxn modelId="{89E337DE-472E-4AFC-80DE-D75CB49AA502}" type="presParOf" srcId="{CBA648CB-916B-4C76-BAF8-D3828F16B51B}" destId="{B7C1B45A-E15D-4E24-A248-7ACD465E1A23}" srcOrd="4" destOrd="0" presId="urn:microsoft.com/office/officeart/2005/8/layout/target1"/>
    <dgm:cxn modelId="{0919F2AC-4236-4261-89F7-62F06D15AEBD}" type="presParOf" srcId="{CBA648CB-916B-4C76-BAF8-D3828F16B51B}" destId="{CD176112-CA52-475A-85C6-82EFA536D419}" srcOrd="5" destOrd="0" presId="urn:microsoft.com/office/officeart/2005/8/layout/target1"/>
    <dgm:cxn modelId="{7420B703-AE3A-479A-9687-34B82B777936}" type="presParOf" srcId="{CBA648CB-916B-4C76-BAF8-D3828F16B51B}" destId="{4CDCC7F5-6444-4B19-8887-52F90AA1EB10}" srcOrd="6" destOrd="0" presId="urn:microsoft.com/office/officeart/2005/8/layout/target1"/>
    <dgm:cxn modelId="{B1FEF788-B156-4544-A4BB-CFC14167A5DB}" type="presParOf" srcId="{CBA648CB-916B-4C76-BAF8-D3828F16B51B}" destId="{C85E01BB-4264-4FA4-BFCB-4467ED668776}" srcOrd="7" destOrd="0" presId="urn:microsoft.com/office/officeart/2005/8/layout/targe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5706D638-240B-4546-A80D-83DDB5D50FF6}" type="doc">
      <dgm:prSet loTypeId="urn:microsoft.com/office/officeart/2005/8/layout/equation2" loCatId="process" qsTypeId="urn:microsoft.com/office/officeart/2005/8/quickstyle/3d3" qsCatId="3D" csTypeId="urn:microsoft.com/office/officeart/2005/8/colors/colorful4" csCatId="colorful" phldr="1"/>
      <dgm:spPr/>
    </dgm:pt>
    <dgm:pt modelId="{DAE1FF30-5B5C-4F6A-94E3-CBDFE577FC3D}">
      <dgm:prSet phldrT="[Text]" custT="1"/>
      <dgm:spPr/>
      <dgm:t>
        <a:bodyPr/>
        <a:lstStyle/>
        <a:p>
          <a:r>
            <a:rPr lang="id-ID" sz="2400" b="1" dirty="0" smtClean="0">
              <a:solidFill>
                <a:schemeClr val="tx1"/>
              </a:solidFill>
            </a:rPr>
            <a:t>Indikator Mutlak </a:t>
          </a:r>
          <a:r>
            <a:rPr lang="en-US" sz="2400" b="1" dirty="0" err="1" smtClean="0">
              <a:solidFill>
                <a:schemeClr val="tx1"/>
              </a:solidFill>
            </a:rPr>
            <a:t>tingkat</a:t>
          </a:r>
          <a:r>
            <a:rPr lang="en-US" sz="2400" b="1" dirty="0" smtClean="0">
              <a:solidFill>
                <a:schemeClr val="tx1"/>
              </a:solidFill>
            </a:rPr>
            <a:t> </a:t>
          </a:r>
          <a:r>
            <a:rPr lang="en-US" sz="2400" b="1" dirty="0" err="1" smtClean="0">
              <a:solidFill>
                <a:schemeClr val="tx1"/>
              </a:solidFill>
            </a:rPr>
            <a:t>Satker</a:t>
          </a:r>
          <a:r>
            <a:rPr lang="en-US" sz="2400" b="1" dirty="0" smtClean="0">
              <a:solidFill>
                <a:schemeClr val="tx1"/>
              </a:solidFill>
            </a:rPr>
            <a:t> [</a:t>
          </a:r>
          <a:r>
            <a:rPr lang="id-ID" sz="2400" b="1" dirty="0" smtClean="0">
              <a:solidFill>
                <a:schemeClr val="tx1"/>
              </a:solidFill>
            </a:rPr>
            <a:t>8</a:t>
          </a:r>
          <a:r>
            <a:rPr lang="en-US" sz="2400" b="1" dirty="0" smtClean="0">
              <a:solidFill>
                <a:schemeClr val="tx1"/>
              </a:solidFill>
            </a:rPr>
            <a:t>]</a:t>
          </a:r>
          <a:endParaRPr lang="id-ID" sz="2400" b="1" dirty="0">
            <a:solidFill>
              <a:schemeClr val="tx1"/>
            </a:solidFill>
          </a:endParaRPr>
        </a:p>
      </dgm:t>
    </dgm:pt>
    <dgm:pt modelId="{4ED67025-D281-436B-A3CC-399DDE121582}" type="parTrans" cxnId="{E9E51C2D-2718-49BB-A834-58E23670F771}">
      <dgm:prSet/>
      <dgm:spPr/>
      <dgm:t>
        <a:bodyPr/>
        <a:lstStyle/>
        <a:p>
          <a:endParaRPr lang="id-ID"/>
        </a:p>
      </dgm:t>
    </dgm:pt>
    <dgm:pt modelId="{D5447296-E0D3-4404-8553-F4163300BB28}" type="sibTrans" cxnId="{E9E51C2D-2718-49BB-A834-58E23670F771}">
      <dgm:prSet/>
      <dgm:spPr/>
      <dgm:t>
        <a:bodyPr/>
        <a:lstStyle/>
        <a:p>
          <a:endParaRPr lang="id-ID"/>
        </a:p>
      </dgm:t>
    </dgm:pt>
    <dgm:pt modelId="{7EB3F422-7D6E-4858-B66B-067E5772E5C7}">
      <dgm:prSet phldrT="[Text]" custT="1"/>
      <dgm:spPr/>
      <dgm:t>
        <a:bodyPr/>
        <a:lstStyle/>
        <a:p>
          <a:r>
            <a:rPr lang="id-ID" sz="1800" b="1" dirty="0" smtClean="0">
              <a:solidFill>
                <a:schemeClr val="tx1"/>
              </a:solidFill>
            </a:rPr>
            <a:t>Indikator Operasional:</a:t>
          </a:r>
        </a:p>
        <a:p>
          <a:r>
            <a:rPr lang="id-ID" sz="1800" b="1" dirty="0" smtClean="0">
              <a:solidFill>
                <a:schemeClr val="tx1"/>
              </a:solidFill>
            </a:rPr>
            <a:t>a. Utama (10)</a:t>
          </a:r>
          <a:r>
            <a:rPr lang="en-US" sz="1800" b="1" dirty="0" smtClean="0">
              <a:solidFill>
                <a:schemeClr val="tx1"/>
              </a:solidFill>
            </a:rPr>
            <a:t>, </a:t>
          </a:r>
          <a:r>
            <a:rPr lang="en-US" sz="1800" b="1" dirty="0" err="1" smtClean="0">
              <a:solidFill>
                <a:schemeClr val="tx1"/>
              </a:solidFill>
            </a:rPr>
            <a:t>bobot</a:t>
          </a:r>
          <a:r>
            <a:rPr lang="en-US" sz="1800" b="1" dirty="0" smtClean="0">
              <a:solidFill>
                <a:schemeClr val="tx1"/>
              </a:solidFill>
            </a:rPr>
            <a:t> 60%</a:t>
          </a:r>
          <a:endParaRPr lang="id-ID" sz="1800" b="1" dirty="0" smtClean="0">
            <a:solidFill>
              <a:schemeClr val="tx1"/>
            </a:solidFill>
          </a:endParaRPr>
        </a:p>
        <a:p>
          <a:r>
            <a:rPr lang="id-ID" sz="1800" b="1" dirty="0" smtClean="0">
              <a:solidFill>
                <a:schemeClr val="tx1"/>
              </a:solidFill>
            </a:rPr>
            <a:t>b.Penunjang (8)</a:t>
          </a:r>
          <a:r>
            <a:rPr lang="en-US" sz="1800" b="1" dirty="0" smtClean="0">
              <a:solidFill>
                <a:schemeClr val="tx1"/>
              </a:solidFill>
            </a:rPr>
            <a:t>, </a:t>
          </a:r>
          <a:r>
            <a:rPr lang="en-US" sz="1800" b="1" dirty="0" err="1" smtClean="0">
              <a:solidFill>
                <a:schemeClr val="tx1"/>
              </a:solidFill>
            </a:rPr>
            <a:t>bobot</a:t>
          </a:r>
          <a:r>
            <a:rPr lang="en-US" sz="1800" b="1" dirty="0" smtClean="0">
              <a:solidFill>
                <a:schemeClr val="tx1"/>
              </a:solidFill>
            </a:rPr>
            <a:t> 40%</a:t>
          </a:r>
          <a:endParaRPr lang="id-ID" sz="1800" b="1" dirty="0" smtClean="0">
            <a:solidFill>
              <a:schemeClr val="tx1"/>
            </a:solidFill>
          </a:endParaRPr>
        </a:p>
      </dgm:t>
    </dgm:pt>
    <dgm:pt modelId="{9FD69A10-5B6B-4E4C-BA79-FFB2B28CF739}" type="parTrans" cxnId="{E8527F70-13B0-4ED5-A466-57F005B8A331}">
      <dgm:prSet/>
      <dgm:spPr/>
      <dgm:t>
        <a:bodyPr/>
        <a:lstStyle/>
        <a:p>
          <a:endParaRPr lang="id-ID"/>
        </a:p>
      </dgm:t>
    </dgm:pt>
    <dgm:pt modelId="{CE973259-E8DB-43CE-AA34-BD7A8873DFDF}" type="sibTrans" cxnId="{E8527F70-13B0-4ED5-A466-57F005B8A331}">
      <dgm:prSet/>
      <dgm:spPr/>
      <dgm:t>
        <a:bodyPr/>
        <a:lstStyle/>
        <a:p>
          <a:endParaRPr lang="id-ID"/>
        </a:p>
      </dgm:t>
    </dgm:pt>
    <dgm:pt modelId="{96F656A7-7626-43D5-9737-2F93A58A0B94}">
      <dgm:prSet phldrT="[Text]" custT="1"/>
      <dgm:spPr/>
      <dgm:t>
        <a:bodyPr/>
        <a:lstStyle/>
        <a:p>
          <a:pPr>
            <a:lnSpc>
              <a:spcPct val="100000"/>
            </a:lnSpc>
          </a:pPr>
          <a:r>
            <a:rPr lang="id-ID" sz="3200" b="1" dirty="0" smtClean="0">
              <a:solidFill>
                <a:schemeClr val="tx1"/>
              </a:solidFill>
            </a:rPr>
            <a:t>WBK </a:t>
          </a:r>
          <a:endParaRPr lang="en-US" sz="3200" b="1" dirty="0" smtClean="0">
            <a:solidFill>
              <a:schemeClr val="tx1"/>
            </a:solidFill>
          </a:endParaRPr>
        </a:p>
        <a:p>
          <a:pPr>
            <a:lnSpc>
              <a:spcPct val="100000"/>
            </a:lnSpc>
          </a:pPr>
          <a:r>
            <a:rPr lang="id-ID" sz="2000" dirty="0" smtClean="0">
              <a:solidFill>
                <a:schemeClr val="tx1"/>
              </a:solidFill>
            </a:rPr>
            <a:t>(min diatas 80)</a:t>
          </a:r>
        </a:p>
        <a:p>
          <a:pPr>
            <a:lnSpc>
              <a:spcPct val="100000"/>
            </a:lnSpc>
          </a:pPr>
          <a:r>
            <a:rPr lang="id-ID" sz="3200" dirty="0" smtClean="0">
              <a:solidFill>
                <a:schemeClr val="tx1"/>
              </a:solidFill>
            </a:rPr>
            <a:t>WBBM</a:t>
          </a:r>
          <a:r>
            <a:rPr lang="id-ID" sz="2400" dirty="0" smtClean="0">
              <a:solidFill>
                <a:schemeClr val="tx1"/>
              </a:solidFill>
            </a:rPr>
            <a:t> </a:t>
          </a:r>
          <a:endParaRPr lang="en-US" sz="2400" dirty="0" smtClean="0">
            <a:solidFill>
              <a:schemeClr val="tx1"/>
            </a:solidFill>
          </a:endParaRPr>
        </a:p>
        <a:p>
          <a:pPr>
            <a:lnSpc>
              <a:spcPct val="100000"/>
            </a:lnSpc>
          </a:pPr>
          <a:r>
            <a:rPr lang="id-ID" sz="2000" dirty="0" smtClean="0">
              <a:solidFill>
                <a:schemeClr val="tx1"/>
              </a:solidFill>
            </a:rPr>
            <a:t>(min diatas 90)</a:t>
          </a:r>
          <a:endParaRPr lang="id-ID" sz="2000" dirty="0">
            <a:solidFill>
              <a:schemeClr val="tx1"/>
            </a:solidFill>
          </a:endParaRPr>
        </a:p>
      </dgm:t>
    </dgm:pt>
    <dgm:pt modelId="{6D16F882-2416-4E90-988D-BD429D912651}" type="parTrans" cxnId="{0867968A-7DD7-4AF7-A9EE-0801C8472AC6}">
      <dgm:prSet/>
      <dgm:spPr/>
      <dgm:t>
        <a:bodyPr/>
        <a:lstStyle/>
        <a:p>
          <a:endParaRPr lang="id-ID"/>
        </a:p>
      </dgm:t>
    </dgm:pt>
    <dgm:pt modelId="{988ED6DA-B27B-4DBE-A79E-1FAE8C855A8F}" type="sibTrans" cxnId="{0867968A-7DD7-4AF7-A9EE-0801C8472AC6}">
      <dgm:prSet/>
      <dgm:spPr/>
      <dgm:t>
        <a:bodyPr/>
        <a:lstStyle/>
        <a:p>
          <a:endParaRPr lang="id-ID"/>
        </a:p>
      </dgm:t>
    </dgm:pt>
    <dgm:pt modelId="{E28093F1-ED1E-4D47-A8AD-F4546FB056A4}" type="pres">
      <dgm:prSet presAssocID="{5706D638-240B-4546-A80D-83DDB5D50FF6}" presName="Name0" presStyleCnt="0">
        <dgm:presLayoutVars>
          <dgm:dir/>
          <dgm:resizeHandles val="exact"/>
        </dgm:presLayoutVars>
      </dgm:prSet>
      <dgm:spPr/>
    </dgm:pt>
    <dgm:pt modelId="{FF3D5DF3-37D5-45B0-A1FF-38926CC0E7BD}" type="pres">
      <dgm:prSet presAssocID="{5706D638-240B-4546-A80D-83DDB5D50FF6}" presName="vNodes" presStyleCnt="0"/>
      <dgm:spPr/>
    </dgm:pt>
    <dgm:pt modelId="{8012C44B-621D-4D9A-9612-A55B535FE600}" type="pres">
      <dgm:prSet presAssocID="{DAE1FF30-5B5C-4F6A-94E3-CBDFE577FC3D}" presName="node" presStyleLbl="node1" presStyleIdx="0" presStyleCnt="3" custScaleX="259145" custLinFactNeighborX="-53387" custLinFactNeighborY="80523">
        <dgm:presLayoutVars>
          <dgm:bulletEnabled val="1"/>
        </dgm:presLayoutVars>
      </dgm:prSet>
      <dgm:spPr/>
      <dgm:t>
        <a:bodyPr/>
        <a:lstStyle/>
        <a:p>
          <a:endParaRPr lang="id-ID"/>
        </a:p>
      </dgm:t>
    </dgm:pt>
    <dgm:pt modelId="{BEF1CFA0-4313-49C9-B9FC-A675BBB657C1}" type="pres">
      <dgm:prSet presAssocID="{D5447296-E0D3-4404-8553-F4163300BB28}" presName="spacerT" presStyleCnt="0"/>
      <dgm:spPr/>
    </dgm:pt>
    <dgm:pt modelId="{A2ABAFD1-167B-4205-AE8D-21A647D03D82}" type="pres">
      <dgm:prSet presAssocID="{D5447296-E0D3-4404-8553-F4163300BB28}" presName="sibTrans" presStyleLbl="sibTrans2D1" presStyleIdx="0" presStyleCnt="2" custLinFactNeighborX="-48933" custLinFactNeighborY="30026"/>
      <dgm:spPr/>
      <dgm:t>
        <a:bodyPr/>
        <a:lstStyle/>
        <a:p>
          <a:endParaRPr lang="en-US"/>
        </a:p>
      </dgm:t>
    </dgm:pt>
    <dgm:pt modelId="{3AAA754B-3F0A-42DE-8C6F-02E988AE9333}" type="pres">
      <dgm:prSet presAssocID="{D5447296-E0D3-4404-8553-F4163300BB28}" presName="spacerB" presStyleCnt="0"/>
      <dgm:spPr/>
    </dgm:pt>
    <dgm:pt modelId="{E8B1A4DB-7322-4D15-8D9F-64DD35EC4277}" type="pres">
      <dgm:prSet presAssocID="{7EB3F422-7D6E-4858-B66B-067E5772E5C7}" presName="node" presStyleLbl="node1" presStyleIdx="1" presStyleCnt="3" custScaleX="255133" custScaleY="122807" custLinFactNeighborX="-53426" custLinFactNeighborY="-27288">
        <dgm:presLayoutVars>
          <dgm:bulletEnabled val="1"/>
        </dgm:presLayoutVars>
      </dgm:prSet>
      <dgm:spPr/>
      <dgm:t>
        <a:bodyPr/>
        <a:lstStyle/>
        <a:p>
          <a:endParaRPr lang="id-ID"/>
        </a:p>
      </dgm:t>
    </dgm:pt>
    <dgm:pt modelId="{6FE2BB82-A26D-46DF-AFE6-724293C9BAFB}" type="pres">
      <dgm:prSet presAssocID="{5706D638-240B-4546-A80D-83DDB5D50FF6}" presName="sibTransLast" presStyleLbl="sibTrans2D1" presStyleIdx="1" presStyleCnt="2" custScaleX="184780" custLinFactNeighborX="-51843" custLinFactNeighborY="-9628"/>
      <dgm:spPr/>
      <dgm:t>
        <a:bodyPr/>
        <a:lstStyle/>
        <a:p>
          <a:endParaRPr lang="en-US"/>
        </a:p>
      </dgm:t>
    </dgm:pt>
    <dgm:pt modelId="{7F9D1677-11E3-46A3-82F5-A27F1B761B31}" type="pres">
      <dgm:prSet presAssocID="{5706D638-240B-4546-A80D-83DDB5D50FF6}" presName="connectorText" presStyleLbl="sibTrans2D1" presStyleIdx="1" presStyleCnt="2"/>
      <dgm:spPr/>
      <dgm:t>
        <a:bodyPr/>
        <a:lstStyle/>
        <a:p>
          <a:endParaRPr lang="en-US"/>
        </a:p>
      </dgm:t>
    </dgm:pt>
    <dgm:pt modelId="{CB7EE6FE-70DC-4103-AB81-48DC3205F7AA}" type="pres">
      <dgm:prSet presAssocID="{5706D638-240B-4546-A80D-83DDB5D50FF6}" presName="lastNode" presStyleLbl="node1" presStyleIdx="2" presStyleCnt="3" custScaleX="97517" custScaleY="127792" custLinFactX="12230" custLinFactNeighborX="100000" custLinFactNeighborY="-1649">
        <dgm:presLayoutVars>
          <dgm:bulletEnabled val="1"/>
        </dgm:presLayoutVars>
      </dgm:prSet>
      <dgm:spPr/>
      <dgm:t>
        <a:bodyPr/>
        <a:lstStyle/>
        <a:p>
          <a:endParaRPr lang="en-US"/>
        </a:p>
      </dgm:t>
    </dgm:pt>
  </dgm:ptLst>
  <dgm:cxnLst>
    <dgm:cxn modelId="{1D60F634-671A-4440-94BD-AABBEA0AAD0C}" type="presOf" srcId="{D5447296-E0D3-4404-8553-F4163300BB28}" destId="{A2ABAFD1-167B-4205-AE8D-21A647D03D82}" srcOrd="0" destOrd="0" presId="urn:microsoft.com/office/officeart/2005/8/layout/equation2"/>
    <dgm:cxn modelId="{0867968A-7DD7-4AF7-A9EE-0801C8472AC6}" srcId="{5706D638-240B-4546-A80D-83DDB5D50FF6}" destId="{96F656A7-7626-43D5-9737-2F93A58A0B94}" srcOrd="2" destOrd="0" parTransId="{6D16F882-2416-4E90-988D-BD429D912651}" sibTransId="{988ED6DA-B27B-4DBE-A79E-1FAE8C855A8F}"/>
    <dgm:cxn modelId="{F9521873-67E4-4E5E-B681-C37A257F531A}" type="presOf" srcId="{DAE1FF30-5B5C-4F6A-94E3-CBDFE577FC3D}" destId="{8012C44B-621D-4D9A-9612-A55B535FE600}" srcOrd="0" destOrd="0" presId="urn:microsoft.com/office/officeart/2005/8/layout/equation2"/>
    <dgm:cxn modelId="{842BA840-BE5F-4F13-B05C-355973757E15}" type="presOf" srcId="{CE973259-E8DB-43CE-AA34-BD7A8873DFDF}" destId="{7F9D1677-11E3-46A3-82F5-A27F1B761B31}" srcOrd="1" destOrd="0" presId="urn:microsoft.com/office/officeart/2005/8/layout/equation2"/>
    <dgm:cxn modelId="{58A9B12C-21D4-4888-9B42-F25E921CD5EB}" type="presOf" srcId="{96F656A7-7626-43D5-9737-2F93A58A0B94}" destId="{CB7EE6FE-70DC-4103-AB81-48DC3205F7AA}" srcOrd="0" destOrd="0" presId="urn:microsoft.com/office/officeart/2005/8/layout/equation2"/>
    <dgm:cxn modelId="{E8527F70-13B0-4ED5-A466-57F005B8A331}" srcId="{5706D638-240B-4546-A80D-83DDB5D50FF6}" destId="{7EB3F422-7D6E-4858-B66B-067E5772E5C7}" srcOrd="1" destOrd="0" parTransId="{9FD69A10-5B6B-4E4C-BA79-FFB2B28CF739}" sibTransId="{CE973259-E8DB-43CE-AA34-BD7A8873DFDF}"/>
    <dgm:cxn modelId="{379E6C24-F7ED-4CFA-827A-D4159041E8EA}" type="presOf" srcId="{CE973259-E8DB-43CE-AA34-BD7A8873DFDF}" destId="{6FE2BB82-A26D-46DF-AFE6-724293C9BAFB}" srcOrd="0" destOrd="0" presId="urn:microsoft.com/office/officeart/2005/8/layout/equation2"/>
    <dgm:cxn modelId="{E9E51C2D-2718-49BB-A834-58E23670F771}" srcId="{5706D638-240B-4546-A80D-83DDB5D50FF6}" destId="{DAE1FF30-5B5C-4F6A-94E3-CBDFE577FC3D}" srcOrd="0" destOrd="0" parTransId="{4ED67025-D281-436B-A3CC-399DDE121582}" sibTransId="{D5447296-E0D3-4404-8553-F4163300BB28}"/>
    <dgm:cxn modelId="{12E6AE5B-B995-4207-BA03-D3FB0B9B9B4C}" type="presOf" srcId="{5706D638-240B-4546-A80D-83DDB5D50FF6}" destId="{E28093F1-ED1E-4D47-A8AD-F4546FB056A4}" srcOrd="0" destOrd="0" presId="urn:microsoft.com/office/officeart/2005/8/layout/equation2"/>
    <dgm:cxn modelId="{43D2B431-9D0C-4067-8D3A-D82E5EFD5E7A}" type="presOf" srcId="{7EB3F422-7D6E-4858-B66B-067E5772E5C7}" destId="{E8B1A4DB-7322-4D15-8D9F-64DD35EC4277}" srcOrd="0" destOrd="0" presId="urn:microsoft.com/office/officeart/2005/8/layout/equation2"/>
    <dgm:cxn modelId="{4429217E-9C14-44F3-8CD6-E930119A5FC2}" type="presParOf" srcId="{E28093F1-ED1E-4D47-A8AD-F4546FB056A4}" destId="{FF3D5DF3-37D5-45B0-A1FF-38926CC0E7BD}" srcOrd="0" destOrd="0" presId="urn:microsoft.com/office/officeart/2005/8/layout/equation2"/>
    <dgm:cxn modelId="{21C235B6-068D-4B6D-A19C-2277649CDE44}" type="presParOf" srcId="{FF3D5DF3-37D5-45B0-A1FF-38926CC0E7BD}" destId="{8012C44B-621D-4D9A-9612-A55B535FE600}" srcOrd="0" destOrd="0" presId="urn:microsoft.com/office/officeart/2005/8/layout/equation2"/>
    <dgm:cxn modelId="{5AB3FFD9-F779-4F50-A53B-D4A4718A5565}" type="presParOf" srcId="{FF3D5DF3-37D5-45B0-A1FF-38926CC0E7BD}" destId="{BEF1CFA0-4313-49C9-B9FC-A675BBB657C1}" srcOrd="1" destOrd="0" presId="urn:microsoft.com/office/officeart/2005/8/layout/equation2"/>
    <dgm:cxn modelId="{73063CFC-C8C0-4CD1-A508-1FBC7F0DB3B1}" type="presParOf" srcId="{FF3D5DF3-37D5-45B0-A1FF-38926CC0E7BD}" destId="{A2ABAFD1-167B-4205-AE8D-21A647D03D82}" srcOrd="2" destOrd="0" presId="urn:microsoft.com/office/officeart/2005/8/layout/equation2"/>
    <dgm:cxn modelId="{E2DB2F5A-2899-45EE-A73D-FF59F3F417B9}" type="presParOf" srcId="{FF3D5DF3-37D5-45B0-A1FF-38926CC0E7BD}" destId="{3AAA754B-3F0A-42DE-8C6F-02E988AE9333}" srcOrd="3" destOrd="0" presId="urn:microsoft.com/office/officeart/2005/8/layout/equation2"/>
    <dgm:cxn modelId="{FE1D72B8-1134-480B-9C62-5B13B1CD5CEC}" type="presParOf" srcId="{FF3D5DF3-37D5-45B0-A1FF-38926CC0E7BD}" destId="{E8B1A4DB-7322-4D15-8D9F-64DD35EC4277}" srcOrd="4" destOrd="0" presId="urn:microsoft.com/office/officeart/2005/8/layout/equation2"/>
    <dgm:cxn modelId="{257144C3-6781-438B-8DE4-049B13A65F45}" type="presParOf" srcId="{E28093F1-ED1E-4D47-A8AD-F4546FB056A4}" destId="{6FE2BB82-A26D-46DF-AFE6-724293C9BAFB}" srcOrd="1" destOrd="0" presId="urn:microsoft.com/office/officeart/2005/8/layout/equation2"/>
    <dgm:cxn modelId="{54251C44-979C-47BF-B581-6CB868A8AC1D}" type="presParOf" srcId="{6FE2BB82-A26D-46DF-AFE6-724293C9BAFB}" destId="{7F9D1677-11E3-46A3-82F5-A27F1B761B31}" srcOrd="0" destOrd="0" presId="urn:microsoft.com/office/officeart/2005/8/layout/equation2"/>
    <dgm:cxn modelId="{83EA5111-123E-4E07-BDC2-CF55676008CD}" type="presParOf" srcId="{E28093F1-ED1E-4D47-A8AD-F4546FB056A4}" destId="{CB7EE6FE-70DC-4103-AB81-48DC3205F7AA}" srcOrd="2" destOrd="0" presId="urn:microsoft.com/office/officeart/2005/8/layout/equati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2337D1-CFB9-4F8F-BD96-B77D9C55F775}">
      <dsp:nvSpPr>
        <dsp:cNvPr id="0" name=""/>
        <dsp:cNvSpPr/>
      </dsp:nvSpPr>
      <dsp:spPr>
        <a:xfrm>
          <a:off x="0" y="0"/>
          <a:ext cx="2643206" cy="573847"/>
        </a:xfrm>
        <a:prstGeom prst="roundRect">
          <a:avLst>
            <a:gd name="adj" fmla="val 10000"/>
          </a:avLst>
        </a:prstGeom>
        <a:gradFill rotWithShape="0">
          <a:gsLst>
            <a:gs pos="0">
              <a:srgbClr val="FFEFD1"/>
            </a:gs>
            <a:gs pos="64999">
              <a:srgbClr val="F0EBD5"/>
            </a:gs>
            <a:gs pos="100000">
              <a:srgbClr val="D1C39F"/>
            </a:gs>
          </a:gsLst>
          <a:lin ang="54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b="1" kern="1200" dirty="0">
              <a:solidFill>
                <a:srgbClr val="FF0000"/>
              </a:solidFill>
              <a:latin typeface="Arial Rounded MT Bold" pitchFamily="34" charset="0"/>
            </a:rPr>
            <a:t>RPJMN 2010-2014</a:t>
          </a:r>
        </a:p>
      </dsp:txBody>
      <dsp:txXfrm>
        <a:off x="16807" y="16807"/>
        <a:ext cx="2609592" cy="540233"/>
      </dsp:txXfrm>
    </dsp:sp>
    <dsp:sp modelId="{80ADC545-FD86-4E05-BA1E-D9D63C9CB221}">
      <dsp:nvSpPr>
        <dsp:cNvPr id="0" name=""/>
        <dsp:cNvSpPr/>
      </dsp:nvSpPr>
      <dsp:spPr>
        <a:xfrm rot="5400000">
          <a:off x="1212385" y="590354"/>
          <a:ext cx="218434" cy="258231"/>
        </a:xfrm>
        <a:prstGeom prst="rightArrow">
          <a:avLst>
            <a:gd name="adj1" fmla="val 60000"/>
            <a:gd name="adj2" fmla="val 50000"/>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en-US" sz="1500" b="1" kern="1200">
            <a:latin typeface="Arial Rounded MT Bold" pitchFamily="34" charset="0"/>
          </a:endParaRPr>
        </a:p>
      </dsp:txBody>
      <dsp:txXfrm rot="-5400000">
        <a:off x="1244133" y="610252"/>
        <a:ext cx="154939" cy="152904"/>
      </dsp:txXfrm>
    </dsp:sp>
    <dsp:sp modelId="{0E171EFE-C347-474D-A0F7-50C2C3DB096D}">
      <dsp:nvSpPr>
        <dsp:cNvPr id="0" name=""/>
        <dsp:cNvSpPr/>
      </dsp:nvSpPr>
      <dsp:spPr>
        <a:xfrm>
          <a:off x="0" y="865093"/>
          <a:ext cx="2643206" cy="573847"/>
        </a:xfrm>
        <a:prstGeom prst="roundRect">
          <a:avLst>
            <a:gd name="adj" fmla="val 10000"/>
          </a:avLst>
        </a:prstGeom>
        <a:gradFill rotWithShape="0">
          <a:gsLst>
            <a:gs pos="0">
              <a:srgbClr val="FFEFD1"/>
            </a:gs>
            <a:gs pos="64999">
              <a:srgbClr val="F0EBD5"/>
            </a:gs>
            <a:gs pos="100000">
              <a:srgbClr val="D1C39F"/>
            </a:gs>
          </a:gsLst>
          <a:lin ang="54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b="1" kern="1200" dirty="0">
              <a:solidFill>
                <a:srgbClr val="FF0000"/>
              </a:solidFill>
              <a:latin typeface="Arial Rounded MT Bold" pitchFamily="34" charset="0"/>
            </a:rPr>
            <a:t>VISI, </a:t>
          </a:r>
          <a:r>
            <a:rPr lang="en-US" sz="1500" b="1" kern="1200" dirty="0" smtClean="0">
              <a:solidFill>
                <a:srgbClr val="FF0000"/>
              </a:solidFill>
              <a:latin typeface="Arial Rounded MT Bold" pitchFamily="34" charset="0"/>
            </a:rPr>
            <a:t>MISI </a:t>
          </a:r>
          <a:r>
            <a:rPr lang="en-US" sz="1500" b="1" kern="1200" dirty="0">
              <a:solidFill>
                <a:srgbClr val="FF0000"/>
              </a:solidFill>
              <a:latin typeface="Arial Rounded MT Bold" pitchFamily="34" charset="0"/>
            </a:rPr>
            <a:t>&amp;</a:t>
          </a:r>
          <a:r>
            <a:rPr lang="en-US" sz="1500" b="1" kern="1200" dirty="0" smtClean="0">
              <a:solidFill>
                <a:srgbClr val="FF0000"/>
              </a:solidFill>
              <a:latin typeface="Arial Rounded MT Bold" pitchFamily="34" charset="0"/>
            </a:rPr>
            <a:t>TUJUAN KEMENTERIAN AGAMA</a:t>
          </a:r>
          <a:endParaRPr lang="en-US" sz="1500" b="1" kern="1200" dirty="0">
            <a:solidFill>
              <a:srgbClr val="FF0000"/>
            </a:solidFill>
            <a:latin typeface="Arial Rounded MT Bold" pitchFamily="34" charset="0"/>
          </a:endParaRPr>
        </a:p>
      </dsp:txBody>
      <dsp:txXfrm>
        <a:off x="16807" y="881900"/>
        <a:ext cx="2609592" cy="540233"/>
      </dsp:txXfrm>
    </dsp:sp>
    <dsp:sp modelId="{CC38486C-4966-470F-B7BD-C028513B3B09}">
      <dsp:nvSpPr>
        <dsp:cNvPr id="0" name=""/>
        <dsp:cNvSpPr/>
      </dsp:nvSpPr>
      <dsp:spPr>
        <a:xfrm rot="5400000">
          <a:off x="1214006" y="1453286"/>
          <a:ext cx="215192" cy="258231"/>
        </a:xfrm>
        <a:prstGeom prst="rightArrow">
          <a:avLst>
            <a:gd name="adj1" fmla="val 60000"/>
            <a:gd name="adj2" fmla="val 50000"/>
          </a:avLst>
        </a:prstGeom>
        <a:gradFill rotWithShape="0">
          <a:gsLst>
            <a:gs pos="0">
              <a:schemeClr val="accent4">
                <a:hueOff val="3180011"/>
                <a:satOff val="4518"/>
                <a:lumOff val="20932"/>
                <a:alphaOff val="0"/>
                <a:shade val="51000"/>
                <a:satMod val="130000"/>
              </a:schemeClr>
            </a:gs>
            <a:gs pos="80000">
              <a:schemeClr val="accent4">
                <a:hueOff val="3180011"/>
                <a:satOff val="4518"/>
                <a:lumOff val="20932"/>
                <a:alphaOff val="0"/>
                <a:shade val="93000"/>
                <a:satMod val="130000"/>
              </a:schemeClr>
            </a:gs>
            <a:gs pos="100000">
              <a:schemeClr val="accent4">
                <a:hueOff val="3180011"/>
                <a:satOff val="4518"/>
                <a:lumOff val="20932"/>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en-US" sz="1500" b="1" kern="1200">
            <a:latin typeface="Arial Rounded MT Bold" pitchFamily="34" charset="0"/>
          </a:endParaRPr>
        </a:p>
      </dsp:txBody>
      <dsp:txXfrm rot="-5400000">
        <a:off x="1244133" y="1474805"/>
        <a:ext cx="154939" cy="150634"/>
      </dsp:txXfrm>
    </dsp:sp>
    <dsp:sp modelId="{762EA06C-0803-4C3D-B706-68F4BB3B29C6}">
      <dsp:nvSpPr>
        <dsp:cNvPr id="0" name=""/>
        <dsp:cNvSpPr/>
      </dsp:nvSpPr>
      <dsp:spPr>
        <a:xfrm>
          <a:off x="0" y="1725863"/>
          <a:ext cx="2643206" cy="573847"/>
        </a:xfrm>
        <a:prstGeom prst="roundRect">
          <a:avLst>
            <a:gd name="adj" fmla="val 10000"/>
          </a:avLst>
        </a:prstGeom>
        <a:gradFill rotWithShape="0">
          <a:gsLst>
            <a:gs pos="0">
              <a:srgbClr val="FFEFD1"/>
            </a:gs>
            <a:gs pos="64999">
              <a:srgbClr val="F0EBD5"/>
            </a:gs>
            <a:gs pos="100000">
              <a:srgbClr val="D1C39F"/>
            </a:gs>
          </a:gsLst>
          <a:lin ang="54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b="1" kern="1200" dirty="0">
              <a:solidFill>
                <a:srgbClr val="FF0000"/>
              </a:solidFill>
              <a:latin typeface="Arial Rounded MT Bold" pitchFamily="34" charset="0"/>
            </a:rPr>
            <a:t>SASARAN </a:t>
          </a:r>
          <a:r>
            <a:rPr lang="en-US" sz="1500" b="1" kern="1200" dirty="0" smtClean="0">
              <a:solidFill>
                <a:srgbClr val="FF0000"/>
              </a:solidFill>
              <a:latin typeface="Arial Rounded MT Bold" pitchFamily="34" charset="0"/>
            </a:rPr>
            <a:t>STRATEGI </a:t>
          </a:r>
          <a:r>
            <a:rPr lang="en-US" sz="1500" b="1" kern="1200" dirty="0">
              <a:solidFill>
                <a:srgbClr val="FF0000"/>
              </a:solidFill>
              <a:latin typeface="Arial Rounded MT Bold" pitchFamily="34" charset="0"/>
            </a:rPr>
            <a:t>NASIONAL</a:t>
          </a:r>
        </a:p>
      </dsp:txBody>
      <dsp:txXfrm>
        <a:off x="16807" y="1742670"/>
        <a:ext cx="2609592" cy="540233"/>
      </dsp:txXfrm>
    </dsp:sp>
    <dsp:sp modelId="{8503D2D9-9828-4BC5-9F59-9FA3799404D4}">
      <dsp:nvSpPr>
        <dsp:cNvPr id="0" name=""/>
        <dsp:cNvSpPr/>
      </dsp:nvSpPr>
      <dsp:spPr>
        <a:xfrm rot="5400000">
          <a:off x="1214006" y="2314056"/>
          <a:ext cx="215192" cy="258231"/>
        </a:xfrm>
        <a:prstGeom prst="rightArrow">
          <a:avLst>
            <a:gd name="adj1" fmla="val 60000"/>
            <a:gd name="adj2" fmla="val 50000"/>
          </a:avLst>
        </a:prstGeom>
        <a:gradFill rotWithShape="0">
          <a:gsLst>
            <a:gs pos="0">
              <a:schemeClr val="accent4">
                <a:hueOff val="6360023"/>
                <a:satOff val="9037"/>
                <a:lumOff val="41863"/>
                <a:alphaOff val="0"/>
                <a:shade val="51000"/>
                <a:satMod val="130000"/>
              </a:schemeClr>
            </a:gs>
            <a:gs pos="80000">
              <a:schemeClr val="accent4">
                <a:hueOff val="6360023"/>
                <a:satOff val="9037"/>
                <a:lumOff val="41863"/>
                <a:alphaOff val="0"/>
                <a:shade val="93000"/>
                <a:satMod val="130000"/>
              </a:schemeClr>
            </a:gs>
            <a:gs pos="100000">
              <a:schemeClr val="accent4">
                <a:hueOff val="6360023"/>
                <a:satOff val="9037"/>
                <a:lumOff val="41863"/>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en-US" sz="1500" b="1" kern="1200">
            <a:latin typeface="Arial Rounded MT Bold" pitchFamily="34" charset="0"/>
          </a:endParaRPr>
        </a:p>
      </dsp:txBody>
      <dsp:txXfrm rot="-5400000">
        <a:off x="1244133" y="2335575"/>
        <a:ext cx="154939" cy="150634"/>
      </dsp:txXfrm>
    </dsp:sp>
    <dsp:sp modelId="{CE373CED-20CD-48B2-8C52-9261CF9987FF}">
      <dsp:nvSpPr>
        <dsp:cNvPr id="0" name=""/>
        <dsp:cNvSpPr/>
      </dsp:nvSpPr>
      <dsp:spPr>
        <a:xfrm>
          <a:off x="0" y="2586634"/>
          <a:ext cx="2643206" cy="573847"/>
        </a:xfrm>
        <a:prstGeom prst="roundRect">
          <a:avLst>
            <a:gd name="adj" fmla="val 10000"/>
          </a:avLst>
        </a:prstGeom>
        <a:gradFill rotWithShape="0">
          <a:gsLst>
            <a:gs pos="0">
              <a:srgbClr val="FFEFD1"/>
            </a:gs>
            <a:gs pos="64999">
              <a:srgbClr val="F0EBD5"/>
            </a:gs>
            <a:gs pos="100000">
              <a:srgbClr val="D1C39F"/>
            </a:gs>
          </a:gsLst>
          <a:lin ang="54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b="1" kern="1200" dirty="0">
              <a:solidFill>
                <a:srgbClr val="FF0000"/>
              </a:solidFill>
              <a:latin typeface="Arial Rounded MT Bold" pitchFamily="34" charset="0"/>
            </a:rPr>
            <a:t>11 PROGRAM KEMENTERIAN AGAMA</a:t>
          </a:r>
        </a:p>
      </dsp:txBody>
      <dsp:txXfrm>
        <a:off x="16807" y="2603441"/>
        <a:ext cx="2609592" cy="540233"/>
      </dsp:txXfrm>
    </dsp:sp>
    <dsp:sp modelId="{FE0FE7D9-A9F8-4A99-8076-A6017626CEB0}">
      <dsp:nvSpPr>
        <dsp:cNvPr id="0" name=""/>
        <dsp:cNvSpPr/>
      </dsp:nvSpPr>
      <dsp:spPr>
        <a:xfrm rot="5400000">
          <a:off x="1214006" y="3174827"/>
          <a:ext cx="215192" cy="258231"/>
        </a:xfrm>
        <a:prstGeom prst="rightArrow">
          <a:avLst>
            <a:gd name="adj1" fmla="val 60000"/>
            <a:gd name="adj2" fmla="val 50000"/>
          </a:avLst>
        </a:prstGeom>
        <a:gradFill rotWithShape="0">
          <a:gsLst>
            <a:gs pos="0">
              <a:schemeClr val="accent4">
                <a:hueOff val="9540035"/>
                <a:satOff val="13555"/>
                <a:lumOff val="62795"/>
                <a:alphaOff val="0"/>
                <a:shade val="51000"/>
                <a:satMod val="130000"/>
              </a:schemeClr>
            </a:gs>
            <a:gs pos="80000">
              <a:schemeClr val="accent4">
                <a:hueOff val="9540035"/>
                <a:satOff val="13555"/>
                <a:lumOff val="62795"/>
                <a:alphaOff val="0"/>
                <a:shade val="93000"/>
                <a:satMod val="130000"/>
              </a:schemeClr>
            </a:gs>
            <a:gs pos="100000">
              <a:schemeClr val="accent4">
                <a:hueOff val="9540035"/>
                <a:satOff val="13555"/>
                <a:lumOff val="62795"/>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en-US" sz="1500" b="1" kern="1200">
            <a:latin typeface="Arial Rounded MT Bold" pitchFamily="34" charset="0"/>
          </a:endParaRPr>
        </a:p>
      </dsp:txBody>
      <dsp:txXfrm rot="-5400000">
        <a:off x="1244133" y="3196346"/>
        <a:ext cx="154939" cy="150634"/>
      </dsp:txXfrm>
    </dsp:sp>
    <dsp:sp modelId="{E63A934E-DCA7-4CB6-8A13-7FB989E6AC8D}">
      <dsp:nvSpPr>
        <dsp:cNvPr id="0" name=""/>
        <dsp:cNvSpPr/>
      </dsp:nvSpPr>
      <dsp:spPr>
        <a:xfrm>
          <a:off x="0" y="3447404"/>
          <a:ext cx="2643206" cy="573847"/>
        </a:xfrm>
        <a:prstGeom prst="roundRect">
          <a:avLst>
            <a:gd name="adj" fmla="val 10000"/>
          </a:avLst>
        </a:prstGeom>
        <a:gradFill rotWithShape="0">
          <a:gsLst>
            <a:gs pos="0">
              <a:srgbClr val="FFEFD1"/>
            </a:gs>
            <a:gs pos="64999">
              <a:srgbClr val="F0EBD5"/>
            </a:gs>
            <a:gs pos="100000">
              <a:srgbClr val="D1C39F"/>
            </a:gs>
          </a:gsLst>
          <a:lin ang="54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b="1" kern="1200" dirty="0">
              <a:solidFill>
                <a:srgbClr val="FF0000"/>
              </a:solidFill>
              <a:latin typeface="Arial Rounded MT Bold" pitchFamily="34" charset="0"/>
            </a:rPr>
            <a:t>KEGIATAN PRIORITAS</a:t>
          </a:r>
        </a:p>
      </dsp:txBody>
      <dsp:txXfrm>
        <a:off x="16807" y="3464211"/>
        <a:ext cx="2609592" cy="540233"/>
      </dsp:txXfrm>
    </dsp:sp>
    <dsp:sp modelId="{3A1A6BB8-62BB-423C-B980-57A0874A9C58}">
      <dsp:nvSpPr>
        <dsp:cNvPr id="0" name=""/>
        <dsp:cNvSpPr/>
      </dsp:nvSpPr>
      <dsp:spPr>
        <a:xfrm rot="5400000">
          <a:off x="1214006" y="4035598"/>
          <a:ext cx="215192" cy="258231"/>
        </a:xfrm>
        <a:prstGeom prst="rightArrow">
          <a:avLst>
            <a:gd name="adj1" fmla="val 60000"/>
            <a:gd name="adj2" fmla="val 50000"/>
          </a:avLst>
        </a:prstGeom>
        <a:gradFill rotWithShape="0">
          <a:gsLst>
            <a:gs pos="0">
              <a:schemeClr val="accent4">
                <a:hueOff val="12720046"/>
                <a:satOff val="18073"/>
                <a:lumOff val="83726"/>
                <a:alphaOff val="0"/>
                <a:shade val="51000"/>
                <a:satMod val="130000"/>
              </a:schemeClr>
            </a:gs>
            <a:gs pos="80000">
              <a:schemeClr val="accent4">
                <a:hueOff val="12720046"/>
                <a:satOff val="18073"/>
                <a:lumOff val="83726"/>
                <a:alphaOff val="0"/>
                <a:shade val="93000"/>
                <a:satMod val="130000"/>
              </a:schemeClr>
            </a:gs>
            <a:gs pos="100000">
              <a:schemeClr val="accent4">
                <a:hueOff val="12720046"/>
                <a:satOff val="18073"/>
                <a:lumOff val="83726"/>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en-US" sz="1500" b="1" kern="1200">
            <a:latin typeface="Arial Rounded MT Bold" pitchFamily="34" charset="0"/>
          </a:endParaRPr>
        </a:p>
      </dsp:txBody>
      <dsp:txXfrm rot="-5400000">
        <a:off x="1244133" y="4057117"/>
        <a:ext cx="154939" cy="150634"/>
      </dsp:txXfrm>
    </dsp:sp>
    <dsp:sp modelId="{70506371-D88E-45AA-929B-ED703CF63289}">
      <dsp:nvSpPr>
        <dsp:cNvPr id="0" name=""/>
        <dsp:cNvSpPr/>
      </dsp:nvSpPr>
      <dsp:spPr>
        <a:xfrm>
          <a:off x="0" y="4308175"/>
          <a:ext cx="2643206" cy="573847"/>
        </a:xfrm>
        <a:prstGeom prst="roundRect">
          <a:avLst>
            <a:gd name="adj" fmla="val 10000"/>
          </a:avLst>
        </a:prstGeom>
        <a:gradFill rotWithShape="0">
          <a:gsLst>
            <a:gs pos="0">
              <a:srgbClr val="FFEFD1"/>
            </a:gs>
            <a:gs pos="64999">
              <a:srgbClr val="F0EBD5"/>
            </a:gs>
            <a:gs pos="100000">
              <a:srgbClr val="D1C39F"/>
            </a:gs>
          </a:gsLst>
          <a:lin ang="54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b="1" kern="1200" dirty="0">
              <a:solidFill>
                <a:srgbClr val="FF0000"/>
              </a:solidFill>
              <a:latin typeface="Arial Rounded MT Bold" pitchFamily="34" charset="0"/>
            </a:rPr>
            <a:t>INDIKATOR </a:t>
          </a:r>
          <a:r>
            <a:rPr lang="en-US" sz="1500" b="1" kern="1200" dirty="0" smtClean="0">
              <a:solidFill>
                <a:srgbClr val="FF0000"/>
              </a:solidFill>
              <a:latin typeface="Arial Rounded MT Bold" pitchFamily="34" charset="0"/>
            </a:rPr>
            <a:t>KINERJA </a:t>
          </a:r>
          <a:r>
            <a:rPr lang="id-ID" sz="1500" b="1" kern="1200" dirty="0" smtClean="0">
              <a:solidFill>
                <a:srgbClr val="FF0000"/>
              </a:solidFill>
              <a:latin typeface="Arial Rounded MT Bold" pitchFamily="34" charset="0"/>
            </a:rPr>
            <a:t>UTAMA </a:t>
          </a:r>
          <a:r>
            <a:rPr lang="en-US" sz="1500" b="1" kern="1200" dirty="0" smtClean="0">
              <a:solidFill>
                <a:srgbClr val="FF0000"/>
              </a:solidFill>
              <a:latin typeface="Arial Rounded MT Bold" pitchFamily="34" charset="0"/>
            </a:rPr>
            <a:t>(IK</a:t>
          </a:r>
          <a:r>
            <a:rPr lang="id-ID" sz="1500" b="1" kern="1200" dirty="0" smtClean="0">
              <a:solidFill>
                <a:srgbClr val="FF0000"/>
              </a:solidFill>
              <a:latin typeface="Arial Rounded MT Bold" pitchFamily="34" charset="0"/>
            </a:rPr>
            <a:t>U</a:t>
          </a:r>
          <a:r>
            <a:rPr lang="en-US" sz="1500" b="1" kern="1200" dirty="0" smtClean="0">
              <a:solidFill>
                <a:srgbClr val="FF0000"/>
              </a:solidFill>
              <a:latin typeface="Arial Rounded MT Bold" pitchFamily="34" charset="0"/>
            </a:rPr>
            <a:t>)</a:t>
          </a:r>
          <a:endParaRPr lang="en-US" sz="1500" b="1" kern="1200" dirty="0">
            <a:solidFill>
              <a:srgbClr val="FF0000"/>
            </a:solidFill>
            <a:latin typeface="Arial Rounded MT Bold" pitchFamily="34" charset="0"/>
          </a:endParaRPr>
        </a:p>
      </dsp:txBody>
      <dsp:txXfrm>
        <a:off x="16807" y="4324982"/>
        <a:ext cx="2609592" cy="54023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2337D1-CFB9-4F8F-BD96-B77D9C55F775}">
      <dsp:nvSpPr>
        <dsp:cNvPr id="0" name=""/>
        <dsp:cNvSpPr/>
      </dsp:nvSpPr>
      <dsp:spPr>
        <a:xfrm>
          <a:off x="0" y="0"/>
          <a:ext cx="2361856" cy="573847"/>
        </a:xfrm>
        <a:prstGeom prst="roundRect">
          <a:avLst>
            <a:gd name="adj" fmla="val 10000"/>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b="1" kern="1200" dirty="0">
              <a:solidFill>
                <a:schemeClr val="bg1"/>
              </a:solidFill>
              <a:latin typeface="Arial Rounded MT Bold" pitchFamily="34" charset="0"/>
            </a:rPr>
            <a:t>RPJMN 2010-2014</a:t>
          </a:r>
        </a:p>
      </dsp:txBody>
      <dsp:txXfrm>
        <a:off x="16807" y="16807"/>
        <a:ext cx="2328242" cy="540233"/>
      </dsp:txXfrm>
    </dsp:sp>
    <dsp:sp modelId="{80ADC545-FD86-4E05-BA1E-D9D63C9CB221}">
      <dsp:nvSpPr>
        <dsp:cNvPr id="0" name=""/>
        <dsp:cNvSpPr/>
      </dsp:nvSpPr>
      <dsp:spPr>
        <a:xfrm rot="5400000">
          <a:off x="1071710" y="590354"/>
          <a:ext cx="218434" cy="258231"/>
        </a:xfrm>
        <a:prstGeom prst="rightArrow">
          <a:avLst>
            <a:gd name="adj1" fmla="val 60000"/>
            <a:gd name="adj2" fmla="val 50000"/>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en-US" sz="1500" b="1" kern="1200">
            <a:latin typeface="Arial Rounded MT Bold" pitchFamily="34" charset="0"/>
          </a:endParaRPr>
        </a:p>
      </dsp:txBody>
      <dsp:txXfrm rot="-5400000">
        <a:off x="1103458" y="610252"/>
        <a:ext cx="154939" cy="152904"/>
      </dsp:txXfrm>
    </dsp:sp>
    <dsp:sp modelId="{0E171EFE-C347-474D-A0F7-50C2C3DB096D}">
      <dsp:nvSpPr>
        <dsp:cNvPr id="0" name=""/>
        <dsp:cNvSpPr/>
      </dsp:nvSpPr>
      <dsp:spPr>
        <a:xfrm>
          <a:off x="0" y="865093"/>
          <a:ext cx="2361856" cy="573847"/>
        </a:xfrm>
        <a:prstGeom prst="roundRect">
          <a:avLst>
            <a:gd name="adj" fmla="val 10000"/>
          </a:avLst>
        </a:prstGeom>
        <a:gradFill rotWithShape="0">
          <a:gsLst>
            <a:gs pos="0">
              <a:schemeClr val="accent4">
                <a:hueOff val="2544009"/>
                <a:satOff val="3615"/>
                <a:lumOff val="16745"/>
                <a:alphaOff val="0"/>
                <a:shade val="51000"/>
                <a:satMod val="130000"/>
              </a:schemeClr>
            </a:gs>
            <a:gs pos="80000">
              <a:schemeClr val="accent4">
                <a:hueOff val="2544009"/>
                <a:satOff val="3615"/>
                <a:lumOff val="16745"/>
                <a:alphaOff val="0"/>
                <a:shade val="93000"/>
                <a:satMod val="130000"/>
              </a:schemeClr>
            </a:gs>
            <a:gs pos="100000">
              <a:schemeClr val="accent4">
                <a:hueOff val="2544009"/>
                <a:satOff val="3615"/>
                <a:lumOff val="16745"/>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b="1" kern="1200" dirty="0">
              <a:solidFill>
                <a:schemeClr val="bg1"/>
              </a:solidFill>
              <a:latin typeface="Arial Rounded MT Bold" pitchFamily="34" charset="0"/>
            </a:rPr>
            <a:t>VISI, </a:t>
          </a:r>
          <a:r>
            <a:rPr lang="en-US" sz="1500" b="1" kern="1200" dirty="0" smtClean="0">
              <a:solidFill>
                <a:schemeClr val="bg1"/>
              </a:solidFill>
              <a:latin typeface="Arial Rounded MT Bold" pitchFamily="34" charset="0"/>
            </a:rPr>
            <a:t>MISI </a:t>
          </a:r>
          <a:r>
            <a:rPr lang="en-US" sz="1500" b="1" kern="1200" dirty="0">
              <a:solidFill>
                <a:schemeClr val="bg1"/>
              </a:solidFill>
              <a:latin typeface="Arial Rounded MT Bold" pitchFamily="34" charset="0"/>
            </a:rPr>
            <a:t>&amp;</a:t>
          </a:r>
          <a:r>
            <a:rPr lang="en-US" sz="1500" b="1" kern="1200" dirty="0" smtClean="0">
              <a:solidFill>
                <a:schemeClr val="bg1"/>
              </a:solidFill>
              <a:latin typeface="Arial Rounded MT Bold" pitchFamily="34" charset="0"/>
            </a:rPr>
            <a:t>TUJUAN KEMENTERIAN AGAMA</a:t>
          </a:r>
          <a:endParaRPr lang="en-US" sz="1500" b="1" kern="1200" dirty="0">
            <a:solidFill>
              <a:schemeClr val="bg1"/>
            </a:solidFill>
            <a:latin typeface="Arial Rounded MT Bold" pitchFamily="34" charset="0"/>
          </a:endParaRPr>
        </a:p>
      </dsp:txBody>
      <dsp:txXfrm>
        <a:off x="16807" y="881900"/>
        <a:ext cx="2328242" cy="540233"/>
      </dsp:txXfrm>
    </dsp:sp>
    <dsp:sp modelId="{CC38486C-4966-470F-B7BD-C028513B3B09}">
      <dsp:nvSpPr>
        <dsp:cNvPr id="0" name=""/>
        <dsp:cNvSpPr/>
      </dsp:nvSpPr>
      <dsp:spPr>
        <a:xfrm rot="5400000">
          <a:off x="1073331" y="1453286"/>
          <a:ext cx="215192" cy="258231"/>
        </a:xfrm>
        <a:prstGeom prst="rightArrow">
          <a:avLst>
            <a:gd name="adj1" fmla="val 60000"/>
            <a:gd name="adj2" fmla="val 50000"/>
          </a:avLst>
        </a:prstGeom>
        <a:gradFill rotWithShape="0">
          <a:gsLst>
            <a:gs pos="0">
              <a:schemeClr val="accent4">
                <a:hueOff val="3180011"/>
                <a:satOff val="4518"/>
                <a:lumOff val="20932"/>
                <a:alphaOff val="0"/>
                <a:shade val="51000"/>
                <a:satMod val="130000"/>
              </a:schemeClr>
            </a:gs>
            <a:gs pos="80000">
              <a:schemeClr val="accent4">
                <a:hueOff val="3180011"/>
                <a:satOff val="4518"/>
                <a:lumOff val="20932"/>
                <a:alphaOff val="0"/>
                <a:shade val="93000"/>
                <a:satMod val="130000"/>
              </a:schemeClr>
            </a:gs>
            <a:gs pos="100000">
              <a:schemeClr val="accent4">
                <a:hueOff val="3180011"/>
                <a:satOff val="4518"/>
                <a:lumOff val="20932"/>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en-US" sz="1500" b="1" kern="1200">
            <a:latin typeface="Arial Rounded MT Bold" pitchFamily="34" charset="0"/>
          </a:endParaRPr>
        </a:p>
      </dsp:txBody>
      <dsp:txXfrm rot="-5400000">
        <a:off x="1103458" y="1474805"/>
        <a:ext cx="154939" cy="150634"/>
      </dsp:txXfrm>
    </dsp:sp>
    <dsp:sp modelId="{762EA06C-0803-4C3D-B706-68F4BB3B29C6}">
      <dsp:nvSpPr>
        <dsp:cNvPr id="0" name=""/>
        <dsp:cNvSpPr/>
      </dsp:nvSpPr>
      <dsp:spPr>
        <a:xfrm>
          <a:off x="0" y="1725863"/>
          <a:ext cx="2361856" cy="573847"/>
        </a:xfrm>
        <a:prstGeom prst="roundRect">
          <a:avLst>
            <a:gd name="adj" fmla="val 10000"/>
          </a:avLst>
        </a:prstGeom>
        <a:gradFill rotWithShape="0">
          <a:gsLst>
            <a:gs pos="0">
              <a:schemeClr val="accent4">
                <a:hueOff val="5088018"/>
                <a:satOff val="7229"/>
                <a:lumOff val="33490"/>
                <a:alphaOff val="0"/>
                <a:shade val="51000"/>
                <a:satMod val="130000"/>
              </a:schemeClr>
            </a:gs>
            <a:gs pos="80000">
              <a:schemeClr val="accent4">
                <a:hueOff val="5088018"/>
                <a:satOff val="7229"/>
                <a:lumOff val="33490"/>
                <a:alphaOff val="0"/>
                <a:shade val="93000"/>
                <a:satMod val="130000"/>
              </a:schemeClr>
            </a:gs>
            <a:gs pos="100000">
              <a:schemeClr val="accent4">
                <a:hueOff val="5088018"/>
                <a:satOff val="7229"/>
                <a:lumOff val="3349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b="1" kern="1200" dirty="0">
              <a:solidFill>
                <a:schemeClr val="bg1"/>
              </a:solidFill>
              <a:latin typeface="Arial Rounded MT Bold" pitchFamily="34" charset="0"/>
            </a:rPr>
            <a:t>SASARAN </a:t>
          </a:r>
          <a:r>
            <a:rPr lang="en-US" sz="1500" b="1" kern="1200" dirty="0" smtClean="0">
              <a:solidFill>
                <a:schemeClr val="bg1"/>
              </a:solidFill>
              <a:latin typeface="Arial Rounded MT Bold" pitchFamily="34" charset="0"/>
            </a:rPr>
            <a:t>STRATEGI </a:t>
          </a:r>
          <a:r>
            <a:rPr lang="en-US" sz="1500" b="1" kern="1200" dirty="0">
              <a:solidFill>
                <a:schemeClr val="bg1"/>
              </a:solidFill>
              <a:latin typeface="Arial Rounded MT Bold" pitchFamily="34" charset="0"/>
            </a:rPr>
            <a:t>NASIONAL</a:t>
          </a:r>
        </a:p>
      </dsp:txBody>
      <dsp:txXfrm>
        <a:off x="16807" y="1742670"/>
        <a:ext cx="2328242" cy="540233"/>
      </dsp:txXfrm>
    </dsp:sp>
    <dsp:sp modelId="{8503D2D9-9828-4BC5-9F59-9FA3799404D4}">
      <dsp:nvSpPr>
        <dsp:cNvPr id="0" name=""/>
        <dsp:cNvSpPr/>
      </dsp:nvSpPr>
      <dsp:spPr>
        <a:xfrm rot="5400000">
          <a:off x="1073331" y="2314056"/>
          <a:ext cx="215192" cy="258231"/>
        </a:xfrm>
        <a:prstGeom prst="rightArrow">
          <a:avLst>
            <a:gd name="adj1" fmla="val 60000"/>
            <a:gd name="adj2" fmla="val 50000"/>
          </a:avLst>
        </a:prstGeom>
        <a:gradFill rotWithShape="0">
          <a:gsLst>
            <a:gs pos="0">
              <a:schemeClr val="accent4">
                <a:hueOff val="6360023"/>
                <a:satOff val="9037"/>
                <a:lumOff val="41863"/>
                <a:alphaOff val="0"/>
                <a:shade val="51000"/>
                <a:satMod val="130000"/>
              </a:schemeClr>
            </a:gs>
            <a:gs pos="80000">
              <a:schemeClr val="accent4">
                <a:hueOff val="6360023"/>
                <a:satOff val="9037"/>
                <a:lumOff val="41863"/>
                <a:alphaOff val="0"/>
                <a:shade val="93000"/>
                <a:satMod val="130000"/>
              </a:schemeClr>
            </a:gs>
            <a:gs pos="100000">
              <a:schemeClr val="accent4">
                <a:hueOff val="6360023"/>
                <a:satOff val="9037"/>
                <a:lumOff val="41863"/>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en-US" sz="1500" b="1" kern="1200">
            <a:latin typeface="Arial Rounded MT Bold" pitchFamily="34" charset="0"/>
          </a:endParaRPr>
        </a:p>
      </dsp:txBody>
      <dsp:txXfrm rot="-5400000">
        <a:off x="1103458" y="2335575"/>
        <a:ext cx="154939" cy="150634"/>
      </dsp:txXfrm>
    </dsp:sp>
    <dsp:sp modelId="{CE373CED-20CD-48B2-8C52-9261CF9987FF}">
      <dsp:nvSpPr>
        <dsp:cNvPr id="0" name=""/>
        <dsp:cNvSpPr/>
      </dsp:nvSpPr>
      <dsp:spPr>
        <a:xfrm>
          <a:off x="0" y="2586634"/>
          <a:ext cx="2361856" cy="573847"/>
        </a:xfrm>
        <a:prstGeom prst="roundRect">
          <a:avLst>
            <a:gd name="adj" fmla="val 10000"/>
          </a:avLst>
        </a:prstGeom>
        <a:gradFill rotWithShape="0">
          <a:gsLst>
            <a:gs pos="0">
              <a:schemeClr val="accent4">
                <a:hueOff val="7632028"/>
                <a:satOff val="10844"/>
                <a:lumOff val="50236"/>
                <a:alphaOff val="0"/>
                <a:shade val="51000"/>
                <a:satMod val="130000"/>
              </a:schemeClr>
            </a:gs>
            <a:gs pos="80000">
              <a:schemeClr val="accent4">
                <a:hueOff val="7632028"/>
                <a:satOff val="10844"/>
                <a:lumOff val="50236"/>
                <a:alphaOff val="0"/>
                <a:shade val="93000"/>
                <a:satMod val="130000"/>
              </a:schemeClr>
            </a:gs>
            <a:gs pos="100000">
              <a:schemeClr val="accent4">
                <a:hueOff val="7632028"/>
                <a:satOff val="10844"/>
                <a:lumOff val="50236"/>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b="1" kern="1200" dirty="0">
              <a:solidFill>
                <a:schemeClr val="tx1"/>
              </a:solidFill>
              <a:latin typeface="Arial Rounded MT Bold" pitchFamily="34" charset="0"/>
            </a:rPr>
            <a:t>11 PROGRAM KEMENTERIAN AGAMA</a:t>
          </a:r>
        </a:p>
      </dsp:txBody>
      <dsp:txXfrm>
        <a:off x="16807" y="2603441"/>
        <a:ext cx="2328242" cy="540233"/>
      </dsp:txXfrm>
    </dsp:sp>
    <dsp:sp modelId="{FE0FE7D9-A9F8-4A99-8076-A6017626CEB0}">
      <dsp:nvSpPr>
        <dsp:cNvPr id="0" name=""/>
        <dsp:cNvSpPr/>
      </dsp:nvSpPr>
      <dsp:spPr>
        <a:xfrm rot="5400000">
          <a:off x="1073331" y="3174827"/>
          <a:ext cx="215192" cy="258231"/>
        </a:xfrm>
        <a:prstGeom prst="rightArrow">
          <a:avLst>
            <a:gd name="adj1" fmla="val 60000"/>
            <a:gd name="adj2" fmla="val 50000"/>
          </a:avLst>
        </a:prstGeom>
        <a:gradFill rotWithShape="0">
          <a:gsLst>
            <a:gs pos="0">
              <a:schemeClr val="accent4">
                <a:hueOff val="9540035"/>
                <a:satOff val="13555"/>
                <a:lumOff val="62795"/>
                <a:alphaOff val="0"/>
                <a:shade val="51000"/>
                <a:satMod val="130000"/>
              </a:schemeClr>
            </a:gs>
            <a:gs pos="80000">
              <a:schemeClr val="accent4">
                <a:hueOff val="9540035"/>
                <a:satOff val="13555"/>
                <a:lumOff val="62795"/>
                <a:alphaOff val="0"/>
                <a:shade val="93000"/>
                <a:satMod val="130000"/>
              </a:schemeClr>
            </a:gs>
            <a:gs pos="100000">
              <a:schemeClr val="accent4">
                <a:hueOff val="9540035"/>
                <a:satOff val="13555"/>
                <a:lumOff val="62795"/>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en-US" sz="1500" b="1" kern="1200">
            <a:latin typeface="Arial Rounded MT Bold" pitchFamily="34" charset="0"/>
          </a:endParaRPr>
        </a:p>
      </dsp:txBody>
      <dsp:txXfrm rot="-5400000">
        <a:off x="1103458" y="3196346"/>
        <a:ext cx="154939" cy="150634"/>
      </dsp:txXfrm>
    </dsp:sp>
    <dsp:sp modelId="{E63A934E-DCA7-4CB6-8A13-7FB989E6AC8D}">
      <dsp:nvSpPr>
        <dsp:cNvPr id="0" name=""/>
        <dsp:cNvSpPr/>
      </dsp:nvSpPr>
      <dsp:spPr>
        <a:xfrm>
          <a:off x="0" y="3447404"/>
          <a:ext cx="2361856" cy="573847"/>
        </a:xfrm>
        <a:prstGeom prst="roundRect">
          <a:avLst>
            <a:gd name="adj" fmla="val 10000"/>
          </a:avLst>
        </a:prstGeom>
        <a:gradFill rotWithShape="0">
          <a:gsLst>
            <a:gs pos="0">
              <a:schemeClr val="accent4">
                <a:hueOff val="10176037"/>
                <a:satOff val="14458"/>
                <a:lumOff val="66981"/>
                <a:alphaOff val="0"/>
                <a:shade val="51000"/>
                <a:satMod val="130000"/>
              </a:schemeClr>
            </a:gs>
            <a:gs pos="80000">
              <a:schemeClr val="accent4">
                <a:hueOff val="10176037"/>
                <a:satOff val="14458"/>
                <a:lumOff val="66981"/>
                <a:alphaOff val="0"/>
                <a:shade val="93000"/>
                <a:satMod val="130000"/>
              </a:schemeClr>
            </a:gs>
            <a:gs pos="100000">
              <a:schemeClr val="accent4">
                <a:hueOff val="10176037"/>
                <a:satOff val="14458"/>
                <a:lumOff val="66981"/>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b="1" kern="1200" dirty="0">
              <a:solidFill>
                <a:schemeClr val="tx1"/>
              </a:solidFill>
              <a:latin typeface="Arial Rounded MT Bold" pitchFamily="34" charset="0"/>
            </a:rPr>
            <a:t>KEGIATAN PRIORITAS</a:t>
          </a:r>
        </a:p>
      </dsp:txBody>
      <dsp:txXfrm>
        <a:off x="16807" y="3464211"/>
        <a:ext cx="2328242" cy="540233"/>
      </dsp:txXfrm>
    </dsp:sp>
    <dsp:sp modelId="{3A1A6BB8-62BB-423C-B980-57A0874A9C58}">
      <dsp:nvSpPr>
        <dsp:cNvPr id="0" name=""/>
        <dsp:cNvSpPr/>
      </dsp:nvSpPr>
      <dsp:spPr>
        <a:xfrm rot="5400000">
          <a:off x="1073331" y="4035598"/>
          <a:ext cx="215192" cy="258231"/>
        </a:xfrm>
        <a:prstGeom prst="rightArrow">
          <a:avLst>
            <a:gd name="adj1" fmla="val 60000"/>
            <a:gd name="adj2" fmla="val 50000"/>
          </a:avLst>
        </a:prstGeom>
        <a:gradFill rotWithShape="0">
          <a:gsLst>
            <a:gs pos="0">
              <a:schemeClr val="accent4">
                <a:hueOff val="12720046"/>
                <a:satOff val="18073"/>
                <a:lumOff val="83726"/>
                <a:alphaOff val="0"/>
                <a:shade val="51000"/>
                <a:satMod val="130000"/>
              </a:schemeClr>
            </a:gs>
            <a:gs pos="80000">
              <a:schemeClr val="accent4">
                <a:hueOff val="12720046"/>
                <a:satOff val="18073"/>
                <a:lumOff val="83726"/>
                <a:alphaOff val="0"/>
                <a:shade val="93000"/>
                <a:satMod val="130000"/>
              </a:schemeClr>
            </a:gs>
            <a:gs pos="100000">
              <a:schemeClr val="accent4">
                <a:hueOff val="12720046"/>
                <a:satOff val="18073"/>
                <a:lumOff val="83726"/>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en-US" sz="1500" b="1" kern="1200">
            <a:latin typeface="Arial Rounded MT Bold" pitchFamily="34" charset="0"/>
          </a:endParaRPr>
        </a:p>
      </dsp:txBody>
      <dsp:txXfrm rot="-5400000">
        <a:off x="1103458" y="4057117"/>
        <a:ext cx="154939" cy="150634"/>
      </dsp:txXfrm>
    </dsp:sp>
    <dsp:sp modelId="{70506371-D88E-45AA-929B-ED703CF63289}">
      <dsp:nvSpPr>
        <dsp:cNvPr id="0" name=""/>
        <dsp:cNvSpPr/>
      </dsp:nvSpPr>
      <dsp:spPr>
        <a:xfrm>
          <a:off x="0" y="4308175"/>
          <a:ext cx="2361856" cy="573847"/>
        </a:xfrm>
        <a:prstGeom prst="roundRect">
          <a:avLst>
            <a:gd name="adj" fmla="val 10000"/>
          </a:avLst>
        </a:prstGeom>
        <a:gradFill rotWithShape="0">
          <a:gsLst>
            <a:gs pos="0">
              <a:schemeClr val="accent4">
                <a:hueOff val="12720046"/>
                <a:satOff val="18073"/>
                <a:lumOff val="83726"/>
                <a:alphaOff val="0"/>
                <a:shade val="51000"/>
                <a:satMod val="130000"/>
              </a:schemeClr>
            </a:gs>
            <a:gs pos="80000">
              <a:schemeClr val="accent4">
                <a:hueOff val="12720046"/>
                <a:satOff val="18073"/>
                <a:lumOff val="83726"/>
                <a:alphaOff val="0"/>
                <a:shade val="93000"/>
                <a:satMod val="130000"/>
              </a:schemeClr>
            </a:gs>
            <a:gs pos="100000">
              <a:schemeClr val="accent4">
                <a:hueOff val="12720046"/>
                <a:satOff val="18073"/>
                <a:lumOff val="83726"/>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b="1" kern="1200" dirty="0">
              <a:solidFill>
                <a:schemeClr val="tx1"/>
              </a:solidFill>
              <a:latin typeface="Arial Rounded MT Bold" pitchFamily="34" charset="0"/>
            </a:rPr>
            <a:t>INDIKATOR </a:t>
          </a:r>
          <a:r>
            <a:rPr lang="en-US" sz="1500" b="1" kern="1200" dirty="0" smtClean="0">
              <a:solidFill>
                <a:schemeClr val="tx1"/>
              </a:solidFill>
              <a:latin typeface="Arial Rounded MT Bold" pitchFamily="34" charset="0"/>
            </a:rPr>
            <a:t>KINERJA </a:t>
          </a:r>
          <a:r>
            <a:rPr lang="en-US" sz="1500" b="1" kern="1200" dirty="0">
              <a:solidFill>
                <a:schemeClr val="tx1"/>
              </a:solidFill>
              <a:latin typeface="Arial Rounded MT Bold" pitchFamily="34" charset="0"/>
            </a:rPr>
            <a:t>KUNCI (</a:t>
          </a:r>
          <a:r>
            <a:rPr lang="en-US" sz="1500" b="1" kern="1200" dirty="0" smtClean="0">
              <a:solidFill>
                <a:schemeClr val="tx1"/>
              </a:solidFill>
              <a:latin typeface="Arial Rounded MT Bold" pitchFamily="34" charset="0"/>
            </a:rPr>
            <a:t>IK</a:t>
          </a:r>
          <a:r>
            <a:rPr lang="id-ID" sz="1500" b="1" kern="1200" dirty="0" smtClean="0">
              <a:solidFill>
                <a:schemeClr val="tx1"/>
              </a:solidFill>
              <a:latin typeface="Arial Rounded MT Bold" pitchFamily="34" charset="0"/>
            </a:rPr>
            <a:t>U</a:t>
          </a:r>
          <a:r>
            <a:rPr lang="en-US" sz="1500" b="1" kern="1200" dirty="0" smtClean="0">
              <a:solidFill>
                <a:schemeClr val="tx1"/>
              </a:solidFill>
              <a:latin typeface="Arial Rounded MT Bold" pitchFamily="34" charset="0"/>
            </a:rPr>
            <a:t>)</a:t>
          </a:r>
          <a:endParaRPr lang="en-US" sz="1500" b="1" kern="1200" dirty="0">
            <a:solidFill>
              <a:schemeClr val="tx1"/>
            </a:solidFill>
            <a:latin typeface="Arial Rounded MT Bold" pitchFamily="34" charset="0"/>
          </a:endParaRPr>
        </a:p>
      </dsp:txBody>
      <dsp:txXfrm>
        <a:off x="16807" y="4324982"/>
        <a:ext cx="2328242" cy="54023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2337D1-CFB9-4F8F-BD96-B77D9C55F775}">
      <dsp:nvSpPr>
        <dsp:cNvPr id="0" name=""/>
        <dsp:cNvSpPr/>
      </dsp:nvSpPr>
      <dsp:spPr>
        <a:xfrm>
          <a:off x="0" y="0"/>
          <a:ext cx="2643206" cy="927787"/>
        </a:xfrm>
        <a:prstGeom prst="roundRect">
          <a:avLst>
            <a:gd name="adj" fmla="val 10000"/>
          </a:avLst>
        </a:prstGeom>
        <a:solidFill>
          <a:srgbClr val="99FF33"/>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dirty="0" smtClean="0">
              <a:solidFill>
                <a:sysClr val="windowText" lastClr="000000"/>
              </a:solidFill>
              <a:latin typeface="Arial Rounded MT Bold" pitchFamily="34" charset="0"/>
            </a:rPr>
            <a:t>KANTOR KEMENTERIAN AGAMA PROVINSI &amp; KABUPATEN/KOTA </a:t>
          </a:r>
          <a:endParaRPr lang="en-US" sz="1400" b="1" kern="1200" dirty="0">
            <a:solidFill>
              <a:sysClr val="windowText" lastClr="000000"/>
            </a:solidFill>
            <a:latin typeface="Arial Rounded MT Bold" pitchFamily="34" charset="0"/>
          </a:endParaRPr>
        </a:p>
      </dsp:txBody>
      <dsp:txXfrm>
        <a:off x="27174" y="27174"/>
        <a:ext cx="2588858" cy="87343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2337D1-CFB9-4F8F-BD96-B77D9C55F775}">
      <dsp:nvSpPr>
        <dsp:cNvPr id="0" name=""/>
        <dsp:cNvSpPr/>
      </dsp:nvSpPr>
      <dsp:spPr>
        <a:xfrm>
          <a:off x="0" y="0"/>
          <a:ext cx="2000264" cy="927787"/>
        </a:xfrm>
        <a:prstGeom prst="roundRect">
          <a:avLst>
            <a:gd name="adj" fmla="val 10000"/>
          </a:avLst>
        </a:prstGeom>
        <a:solidFill>
          <a:srgbClr val="99FF33"/>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dirty="0" smtClean="0">
              <a:solidFill>
                <a:sysClr val="windowText" lastClr="000000"/>
              </a:solidFill>
              <a:latin typeface="Arial Rounded MT Bold" pitchFamily="34" charset="0"/>
            </a:rPr>
            <a:t>PERGURUAN TINGGI AGAMA NEGERI</a:t>
          </a:r>
          <a:endParaRPr lang="en-US" sz="1400" b="1" kern="1200" dirty="0">
            <a:solidFill>
              <a:sysClr val="windowText" lastClr="000000"/>
            </a:solidFill>
            <a:latin typeface="Arial Rounded MT Bold" pitchFamily="34" charset="0"/>
          </a:endParaRPr>
        </a:p>
      </dsp:txBody>
      <dsp:txXfrm>
        <a:off x="27174" y="27174"/>
        <a:ext cx="1945916" cy="87343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2337D1-CFB9-4F8F-BD96-B77D9C55F775}">
      <dsp:nvSpPr>
        <dsp:cNvPr id="0" name=""/>
        <dsp:cNvSpPr/>
      </dsp:nvSpPr>
      <dsp:spPr>
        <a:xfrm>
          <a:off x="0" y="0"/>
          <a:ext cx="2000264" cy="1712837"/>
        </a:xfrm>
        <a:prstGeom prst="roundRect">
          <a:avLst>
            <a:gd name="adj" fmla="val 10000"/>
          </a:avLst>
        </a:prstGeom>
        <a:solidFill>
          <a:srgbClr val="99FF33"/>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dirty="0" smtClean="0">
              <a:solidFill>
                <a:sysClr val="windowText" lastClr="000000"/>
              </a:solidFill>
              <a:latin typeface="Arial Rounded MT Bold" pitchFamily="34" charset="0"/>
            </a:rPr>
            <a:t>LAJNAH PENTAHSIHAN MUSHAF ALQUR’AN, BALAI LITBANG AGAMA &amp; BALAI DIKLAT KEAGAMAAN</a:t>
          </a:r>
          <a:endParaRPr lang="en-US" sz="1400" b="1" kern="1200" dirty="0">
            <a:solidFill>
              <a:sysClr val="windowText" lastClr="000000"/>
            </a:solidFill>
            <a:latin typeface="Arial Rounded MT Bold" pitchFamily="34" charset="0"/>
          </a:endParaRPr>
        </a:p>
      </dsp:txBody>
      <dsp:txXfrm>
        <a:off x="50167" y="50167"/>
        <a:ext cx="1899930" cy="161250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2337D1-CFB9-4F8F-BD96-B77D9C55F775}">
      <dsp:nvSpPr>
        <dsp:cNvPr id="0" name=""/>
        <dsp:cNvSpPr/>
      </dsp:nvSpPr>
      <dsp:spPr>
        <a:xfrm>
          <a:off x="0" y="0"/>
          <a:ext cx="2000264" cy="1382474"/>
        </a:xfrm>
        <a:prstGeom prst="roundRect">
          <a:avLst>
            <a:gd name="adj" fmla="val 10000"/>
          </a:avLst>
        </a:prstGeom>
        <a:solidFill>
          <a:srgbClr val="99FF33"/>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smtClean="0">
              <a:solidFill>
                <a:sysClr val="windowText" lastClr="000000"/>
              </a:solidFill>
              <a:latin typeface="Arial Rounded MT Bold" pitchFamily="34" charset="0"/>
            </a:rPr>
            <a:t>MIN, </a:t>
          </a:r>
        </a:p>
        <a:p>
          <a:pPr lvl="0" algn="ctr" defTabSz="800100">
            <a:lnSpc>
              <a:spcPct val="90000"/>
            </a:lnSpc>
            <a:spcBef>
              <a:spcPct val="0"/>
            </a:spcBef>
            <a:spcAft>
              <a:spcPct val="35000"/>
            </a:spcAft>
          </a:pPr>
          <a:r>
            <a:rPr lang="en-US" sz="1800" b="1" kern="1200" dirty="0" smtClean="0">
              <a:solidFill>
                <a:sysClr val="windowText" lastClr="000000"/>
              </a:solidFill>
              <a:latin typeface="Arial Rounded MT Bold" pitchFamily="34" charset="0"/>
            </a:rPr>
            <a:t>MTSN &amp; </a:t>
          </a:r>
        </a:p>
        <a:p>
          <a:pPr lvl="0" algn="ctr" defTabSz="800100">
            <a:lnSpc>
              <a:spcPct val="90000"/>
            </a:lnSpc>
            <a:spcBef>
              <a:spcPct val="0"/>
            </a:spcBef>
            <a:spcAft>
              <a:spcPct val="35000"/>
            </a:spcAft>
          </a:pPr>
          <a:r>
            <a:rPr lang="en-US" sz="1800" b="1" kern="1200" dirty="0" smtClean="0">
              <a:solidFill>
                <a:sysClr val="windowText" lastClr="000000"/>
              </a:solidFill>
              <a:latin typeface="Arial Rounded MT Bold" pitchFamily="34" charset="0"/>
            </a:rPr>
            <a:t>MAN</a:t>
          </a:r>
          <a:endParaRPr lang="en-US" sz="1800" b="1" kern="1200" dirty="0">
            <a:solidFill>
              <a:sysClr val="windowText" lastClr="000000"/>
            </a:solidFill>
            <a:latin typeface="Arial Rounded MT Bold" pitchFamily="34" charset="0"/>
          </a:endParaRPr>
        </a:p>
      </dsp:txBody>
      <dsp:txXfrm>
        <a:off x="40491" y="40491"/>
        <a:ext cx="1919282" cy="130149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C1B45A-E15D-4E24-A248-7ACD465E1A23}">
      <dsp:nvSpPr>
        <dsp:cNvPr id="0" name=""/>
        <dsp:cNvSpPr/>
      </dsp:nvSpPr>
      <dsp:spPr>
        <a:xfrm>
          <a:off x="509040" y="1208129"/>
          <a:ext cx="3456387" cy="3324478"/>
        </a:xfrm>
        <a:prstGeom prst="ellipse">
          <a:avLst/>
        </a:prstGeom>
        <a:solidFill>
          <a:schemeClr val="accent1">
            <a:shade val="90000"/>
            <a:hueOff val="68211"/>
            <a:satOff val="-148"/>
            <a:lumOff val="20157"/>
            <a:alphaOff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A0A11C5-E5EA-4F3A-B10A-B5B1D0CB0B84}">
      <dsp:nvSpPr>
        <dsp:cNvPr id="0" name=""/>
        <dsp:cNvSpPr/>
      </dsp:nvSpPr>
      <dsp:spPr>
        <a:xfrm>
          <a:off x="1589161" y="2304255"/>
          <a:ext cx="1208228" cy="1179771"/>
        </a:xfrm>
        <a:prstGeom prst="ellipse">
          <a:avLst/>
        </a:prstGeom>
        <a:solidFill>
          <a:schemeClr val="accent1">
            <a:shade val="9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CDF3B09-0B4E-46EE-B8D7-BFD2EBFCA5FB}">
      <dsp:nvSpPr>
        <dsp:cNvPr id="0" name=""/>
        <dsp:cNvSpPr/>
      </dsp:nvSpPr>
      <dsp:spPr>
        <a:xfrm>
          <a:off x="4937584" y="-6644"/>
          <a:ext cx="3075985" cy="15109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25400" rIns="25400" bIns="25400" numCol="1" spcCol="1270" anchor="ctr" anchorCtr="0">
          <a:noAutofit/>
        </a:bodyPr>
        <a:lstStyle/>
        <a:p>
          <a:pPr lvl="0" algn="l" defTabSz="889000">
            <a:lnSpc>
              <a:spcPct val="90000"/>
            </a:lnSpc>
            <a:spcBef>
              <a:spcPct val="0"/>
            </a:spcBef>
            <a:spcAft>
              <a:spcPct val="35000"/>
            </a:spcAft>
          </a:pPr>
          <a:r>
            <a:rPr lang="id-ID" sz="2000" b="1" kern="1200" dirty="0" smtClean="0"/>
            <a:t>ZONA INTEGRITAS KEMENTERIAN AGAMA</a:t>
          </a:r>
          <a:endParaRPr lang="id-ID" sz="2000" b="1" kern="1200" dirty="0"/>
        </a:p>
      </dsp:txBody>
      <dsp:txXfrm>
        <a:off x="4937584" y="-6644"/>
        <a:ext cx="3075985" cy="1510936"/>
      </dsp:txXfrm>
    </dsp:sp>
    <dsp:sp modelId="{E2E55694-17BF-47CA-BE68-02BAA375A459}">
      <dsp:nvSpPr>
        <dsp:cNvPr id="0" name=""/>
        <dsp:cNvSpPr/>
      </dsp:nvSpPr>
      <dsp:spPr>
        <a:xfrm flipH="1" flipV="1">
          <a:off x="4114775" y="627042"/>
          <a:ext cx="537994" cy="45720"/>
        </a:xfrm>
        <a:prstGeom prst="line">
          <a:avLst/>
        </a:prstGeom>
        <a:solidFill>
          <a:schemeClr val="accent1">
            <a:hueOff val="0"/>
            <a:satOff val="0"/>
            <a:lumOff val="0"/>
            <a:alphaOff val="0"/>
          </a:schemeClr>
        </a:solidFill>
        <a:ln w="25400" cap="flat" cmpd="sng" algn="ctr">
          <a:solidFill>
            <a:srgbClr val="FFFF00"/>
          </a:solidFill>
          <a:prstDash val="solid"/>
        </a:ln>
        <a:effectLst/>
      </dsp:spPr>
      <dsp:style>
        <a:lnRef idx="2">
          <a:scrgbClr r="0" g="0" b="0"/>
        </a:lnRef>
        <a:fillRef idx="1">
          <a:scrgbClr r="0" g="0" b="0"/>
        </a:fillRef>
        <a:effectRef idx="0">
          <a:scrgbClr r="0" g="0" b="0"/>
        </a:effectRef>
        <a:fontRef idx="minor"/>
      </dsp:style>
    </dsp:sp>
    <dsp:sp modelId="{FE904B0C-DA72-49E2-B13F-28475853DA56}">
      <dsp:nvSpPr>
        <dsp:cNvPr id="0" name=""/>
        <dsp:cNvSpPr/>
      </dsp:nvSpPr>
      <dsp:spPr>
        <a:xfrm rot="5400000" flipH="1" flipV="1">
          <a:off x="2225039" y="-88653"/>
          <a:ext cx="1214765" cy="2688220"/>
        </a:xfrm>
        <a:prstGeom prst="line">
          <a:avLst/>
        </a:prstGeom>
        <a:solidFill>
          <a:schemeClr val="accent1">
            <a:hueOff val="0"/>
            <a:satOff val="0"/>
            <a:lumOff val="0"/>
            <a:alphaOff val="0"/>
          </a:schemeClr>
        </a:solidFill>
        <a:ln w="25400" cap="flat" cmpd="sng" algn="ctr">
          <a:solidFill>
            <a:srgbClr val="FFFF00"/>
          </a:solidFill>
          <a:prstDash val="solid"/>
        </a:ln>
        <a:effectLst/>
      </dsp:spPr>
      <dsp:style>
        <a:lnRef idx="2">
          <a:scrgbClr r="0" g="0" b="0"/>
        </a:lnRef>
        <a:fillRef idx="1">
          <a:scrgbClr r="0" g="0" b="0"/>
        </a:fillRef>
        <a:effectRef idx="0">
          <a:scrgbClr r="0" g="0" b="0"/>
        </a:effectRef>
        <a:fontRef idx="minor"/>
      </dsp:style>
    </dsp:sp>
    <dsp:sp modelId="{CD176112-CA52-475A-85C6-82EFA536D419}">
      <dsp:nvSpPr>
        <dsp:cNvPr id="0" name=""/>
        <dsp:cNvSpPr/>
      </dsp:nvSpPr>
      <dsp:spPr>
        <a:xfrm>
          <a:off x="4978674" y="1533993"/>
          <a:ext cx="3158233" cy="12583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25400" rIns="25400" bIns="25400" numCol="1" spcCol="1270" anchor="ctr" anchorCtr="0">
          <a:noAutofit/>
        </a:bodyPr>
        <a:lstStyle/>
        <a:p>
          <a:pPr lvl="0" algn="l" defTabSz="889000">
            <a:lnSpc>
              <a:spcPct val="90000"/>
            </a:lnSpc>
            <a:spcBef>
              <a:spcPct val="0"/>
            </a:spcBef>
            <a:spcAft>
              <a:spcPct val="35000"/>
            </a:spcAft>
          </a:pPr>
          <a:r>
            <a:rPr lang="id-ID" sz="2000" b="1" kern="1200" dirty="0" smtClean="0"/>
            <a:t>WBK/WBBM</a:t>
          </a:r>
        </a:p>
        <a:p>
          <a:pPr lvl="0" algn="l" defTabSz="889000">
            <a:lnSpc>
              <a:spcPct val="90000"/>
            </a:lnSpc>
            <a:spcBef>
              <a:spcPct val="0"/>
            </a:spcBef>
            <a:spcAft>
              <a:spcPct val="35000"/>
            </a:spcAft>
          </a:pPr>
          <a:r>
            <a:rPr lang="id-ID" sz="2000" b="1" kern="1200" dirty="0" smtClean="0"/>
            <a:t>(UNIT KERJA/SATUAN KERJA)</a:t>
          </a:r>
          <a:endParaRPr lang="id-ID" sz="2000" b="1" kern="1200" dirty="0"/>
        </a:p>
      </dsp:txBody>
      <dsp:txXfrm>
        <a:off x="4978674" y="1533993"/>
        <a:ext cx="3158233" cy="1258387"/>
      </dsp:txXfrm>
    </dsp:sp>
    <dsp:sp modelId="{4CDCC7F5-6444-4B19-8887-52F90AA1EB10}">
      <dsp:nvSpPr>
        <dsp:cNvPr id="0" name=""/>
        <dsp:cNvSpPr/>
      </dsp:nvSpPr>
      <dsp:spPr>
        <a:xfrm flipH="1" flipV="1">
          <a:off x="4549838" y="2165617"/>
          <a:ext cx="285016" cy="45720"/>
        </a:xfrm>
        <a:prstGeom prst="line">
          <a:avLst/>
        </a:prstGeom>
        <a:solidFill>
          <a:schemeClr val="accent1">
            <a:hueOff val="0"/>
            <a:satOff val="0"/>
            <a:lumOff val="0"/>
            <a:alphaOff val="0"/>
          </a:schemeClr>
        </a:solidFill>
        <a:ln w="25400" cap="flat" cmpd="sng" algn="ctr">
          <a:solidFill>
            <a:srgbClr val="FFFF00"/>
          </a:solidFill>
          <a:prstDash val="solid"/>
        </a:ln>
        <a:effectLst/>
      </dsp:spPr>
      <dsp:style>
        <a:lnRef idx="2">
          <a:scrgbClr r="0" g="0" b="0"/>
        </a:lnRef>
        <a:fillRef idx="1">
          <a:scrgbClr r="0" g="0" b="0"/>
        </a:fillRef>
        <a:effectRef idx="0">
          <a:scrgbClr r="0" g="0" b="0"/>
        </a:effectRef>
        <a:fontRef idx="minor"/>
      </dsp:style>
    </dsp:sp>
    <dsp:sp modelId="{C85E01BB-4264-4FA4-BFCB-4467ED668776}">
      <dsp:nvSpPr>
        <dsp:cNvPr id="0" name=""/>
        <dsp:cNvSpPr/>
      </dsp:nvSpPr>
      <dsp:spPr>
        <a:xfrm rot="5400000" flipH="1" flipV="1">
          <a:off x="3020186" y="1553372"/>
          <a:ext cx="919770" cy="2133501"/>
        </a:xfrm>
        <a:prstGeom prst="line">
          <a:avLst/>
        </a:prstGeom>
        <a:solidFill>
          <a:schemeClr val="accent1">
            <a:hueOff val="0"/>
            <a:satOff val="0"/>
            <a:lumOff val="0"/>
            <a:alphaOff val="0"/>
          </a:schemeClr>
        </a:solidFill>
        <a:ln w="25400" cap="flat" cmpd="sng" algn="ctr">
          <a:solidFill>
            <a:srgbClr val="FFFF00"/>
          </a:solidFill>
          <a:prstDash val="solid"/>
        </a:ln>
        <a:effectLst/>
      </dsp:spPr>
      <dsp:style>
        <a:lnRef idx="2">
          <a:scrgbClr r="0" g="0" b="0"/>
        </a:lnRef>
        <a:fillRef idx="1">
          <a:scrgbClr r="0" g="0" b="0"/>
        </a:fillRef>
        <a:effectRef idx="0">
          <a:scrgbClr r="0" g="0" b="0"/>
        </a:effectRef>
        <a:fontRef idx="minor"/>
      </dsp:style>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12C44B-621D-4D9A-9612-A55B535FE600}">
      <dsp:nvSpPr>
        <dsp:cNvPr id="0" name=""/>
        <dsp:cNvSpPr/>
      </dsp:nvSpPr>
      <dsp:spPr>
        <a:xfrm>
          <a:off x="0" y="90594"/>
          <a:ext cx="3570669" cy="1377865"/>
        </a:xfrm>
        <a:prstGeom prst="ellipse">
          <a:avLst/>
        </a:prstGeom>
        <a:solidFill>
          <a:schemeClr val="accent4">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id-ID" sz="2400" b="1" kern="1200" dirty="0" smtClean="0">
              <a:solidFill>
                <a:schemeClr val="tx1"/>
              </a:solidFill>
            </a:rPr>
            <a:t>Indikator Mutlak </a:t>
          </a:r>
          <a:r>
            <a:rPr lang="en-US" sz="2400" b="1" kern="1200" dirty="0" err="1" smtClean="0">
              <a:solidFill>
                <a:schemeClr val="tx1"/>
              </a:solidFill>
            </a:rPr>
            <a:t>tingkat</a:t>
          </a:r>
          <a:r>
            <a:rPr lang="en-US" sz="2400" b="1" kern="1200" dirty="0" smtClean="0">
              <a:solidFill>
                <a:schemeClr val="tx1"/>
              </a:solidFill>
            </a:rPr>
            <a:t> </a:t>
          </a:r>
          <a:r>
            <a:rPr lang="en-US" sz="2400" b="1" kern="1200" dirty="0" err="1" smtClean="0">
              <a:solidFill>
                <a:schemeClr val="tx1"/>
              </a:solidFill>
            </a:rPr>
            <a:t>Satker</a:t>
          </a:r>
          <a:r>
            <a:rPr lang="en-US" sz="2400" b="1" kern="1200" dirty="0" smtClean="0">
              <a:solidFill>
                <a:schemeClr val="tx1"/>
              </a:solidFill>
            </a:rPr>
            <a:t> [</a:t>
          </a:r>
          <a:r>
            <a:rPr lang="id-ID" sz="2400" b="1" kern="1200" dirty="0" smtClean="0">
              <a:solidFill>
                <a:schemeClr val="tx1"/>
              </a:solidFill>
            </a:rPr>
            <a:t>8</a:t>
          </a:r>
          <a:r>
            <a:rPr lang="en-US" sz="2400" b="1" kern="1200" dirty="0" smtClean="0">
              <a:solidFill>
                <a:schemeClr val="tx1"/>
              </a:solidFill>
            </a:rPr>
            <a:t>]</a:t>
          </a:r>
          <a:endParaRPr lang="id-ID" sz="2400" b="1" kern="1200" dirty="0">
            <a:solidFill>
              <a:schemeClr val="tx1"/>
            </a:solidFill>
          </a:endParaRPr>
        </a:p>
      </dsp:txBody>
      <dsp:txXfrm>
        <a:off x="522912" y="292378"/>
        <a:ext cx="2524845" cy="974297"/>
      </dsp:txXfrm>
    </dsp:sp>
    <dsp:sp modelId="{A2ABAFD1-167B-4205-AE8D-21A647D03D82}">
      <dsp:nvSpPr>
        <dsp:cNvPr id="0" name=""/>
        <dsp:cNvSpPr/>
      </dsp:nvSpPr>
      <dsp:spPr>
        <a:xfrm>
          <a:off x="1495144" y="1523845"/>
          <a:ext cx="799162" cy="799162"/>
        </a:xfrm>
        <a:prstGeom prst="mathPlus">
          <a:avLst/>
        </a:prstGeom>
        <a:solidFill>
          <a:schemeClr val="accent4">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id-ID" sz="1300" kern="1200"/>
        </a:p>
      </dsp:txBody>
      <dsp:txXfrm>
        <a:off x="1601073" y="1829445"/>
        <a:ext cx="587304" cy="187962"/>
      </dsp:txXfrm>
    </dsp:sp>
    <dsp:sp modelId="{E8B1A4DB-7322-4D15-8D9F-64DD35EC4277}">
      <dsp:nvSpPr>
        <dsp:cNvPr id="0" name=""/>
        <dsp:cNvSpPr/>
      </dsp:nvSpPr>
      <dsp:spPr>
        <a:xfrm>
          <a:off x="0" y="2370765"/>
          <a:ext cx="3515389" cy="1692115"/>
        </a:xfrm>
        <a:prstGeom prst="ellipse">
          <a:avLst/>
        </a:prstGeom>
        <a:solidFill>
          <a:schemeClr val="accent4">
            <a:hueOff val="6360023"/>
            <a:satOff val="9037"/>
            <a:lumOff val="41863"/>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id-ID" sz="1800" b="1" kern="1200" dirty="0" smtClean="0">
              <a:solidFill>
                <a:schemeClr val="tx1"/>
              </a:solidFill>
            </a:rPr>
            <a:t>Indikator Operasional:</a:t>
          </a:r>
        </a:p>
        <a:p>
          <a:pPr lvl="0" algn="ctr" defTabSz="800100">
            <a:lnSpc>
              <a:spcPct val="90000"/>
            </a:lnSpc>
            <a:spcBef>
              <a:spcPct val="0"/>
            </a:spcBef>
            <a:spcAft>
              <a:spcPct val="35000"/>
            </a:spcAft>
          </a:pPr>
          <a:r>
            <a:rPr lang="id-ID" sz="1800" b="1" kern="1200" dirty="0" smtClean="0">
              <a:solidFill>
                <a:schemeClr val="tx1"/>
              </a:solidFill>
            </a:rPr>
            <a:t>a. Utama (10)</a:t>
          </a:r>
          <a:r>
            <a:rPr lang="en-US" sz="1800" b="1" kern="1200" dirty="0" smtClean="0">
              <a:solidFill>
                <a:schemeClr val="tx1"/>
              </a:solidFill>
            </a:rPr>
            <a:t>, </a:t>
          </a:r>
          <a:r>
            <a:rPr lang="en-US" sz="1800" b="1" kern="1200" dirty="0" err="1" smtClean="0">
              <a:solidFill>
                <a:schemeClr val="tx1"/>
              </a:solidFill>
            </a:rPr>
            <a:t>bobot</a:t>
          </a:r>
          <a:r>
            <a:rPr lang="en-US" sz="1800" b="1" kern="1200" dirty="0" smtClean="0">
              <a:solidFill>
                <a:schemeClr val="tx1"/>
              </a:solidFill>
            </a:rPr>
            <a:t> 60%</a:t>
          </a:r>
          <a:endParaRPr lang="id-ID" sz="1800" b="1" kern="1200" dirty="0" smtClean="0">
            <a:solidFill>
              <a:schemeClr val="tx1"/>
            </a:solidFill>
          </a:endParaRPr>
        </a:p>
        <a:p>
          <a:pPr lvl="0" algn="ctr" defTabSz="800100">
            <a:lnSpc>
              <a:spcPct val="90000"/>
            </a:lnSpc>
            <a:spcBef>
              <a:spcPct val="0"/>
            </a:spcBef>
            <a:spcAft>
              <a:spcPct val="35000"/>
            </a:spcAft>
          </a:pPr>
          <a:r>
            <a:rPr lang="id-ID" sz="1800" b="1" kern="1200" dirty="0" smtClean="0">
              <a:solidFill>
                <a:schemeClr val="tx1"/>
              </a:solidFill>
            </a:rPr>
            <a:t>b.Penunjang (8)</a:t>
          </a:r>
          <a:r>
            <a:rPr lang="en-US" sz="1800" b="1" kern="1200" dirty="0" smtClean="0">
              <a:solidFill>
                <a:schemeClr val="tx1"/>
              </a:solidFill>
            </a:rPr>
            <a:t>, </a:t>
          </a:r>
          <a:r>
            <a:rPr lang="en-US" sz="1800" b="1" kern="1200" dirty="0" err="1" smtClean="0">
              <a:solidFill>
                <a:schemeClr val="tx1"/>
              </a:solidFill>
            </a:rPr>
            <a:t>bobot</a:t>
          </a:r>
          <a:r>
            <a:rPr lang="en-US" sz="1800" b="1" kern="1200" dirty="0" smtClean="0">
              <a:solidFill>
                <a:schemeClr val="tx1"/>
              </a:solidFill>
            </a:rPr>
            <a:t> 40%</a:t>
          </a:r>
          <a:endParaRPr lang="id-ID" sz="1800" b="1" kern="1200" dirty="0" smtClean="0">
            <a:solidFill>
              <a:schemeClr val="tx1"/>
            </a:solidFill>
          </a:endParaRPr>
        </a:p>
      </dsp:txBody>
      <dsp:txXfrm>
        <a:off x="514817" y="2618570"/>
        <a:ext cx="2485755" cy="1196505"/>
      </dsp:txXfrm>
    </dsp:sp>
    <dsp:sp modelId="{6FE2BB82-A26D-46DF-AFE6-724293C9BAFB}">
      <dsp:nvSpPr>
        <dsp:cNvPr id="0" name=""/>
        <dsp:cNvSpPr/>
      </dsp:nvSpPr>
      <dsp:spPr>
        <a:xfrm rot="21547832">
          <a:off x="3114617" y="1729725"/>
          <a:ext cx="1790132" cy="512566"/>
        </a:xfrm>
        <a:prstGeom prst="rightArrow">
          <a:avLst>
            <a:gd name="adj1" fmla="val 60000"/>
            <a:gd name="adj2" fmla="val 50000"/>
          </a:avLst>
        </a:prstGeom>
        <a:solidFill>
          <a:schemeClr val="accent4">
            <a:hueOff val="12720046"/>
            <a:satOff val="18073"/>
            <a:lumOff val="83726"/>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endParaRPr lang="id-ID" sz="2200" kern="1200"/>
        </a:p>
      </dsp:txBody>
      <dsp:txXfrm>
        <a:off x="3114626" y="1833405"/>
        <a:ext cx="1636362" cy="307540"/>
      </dsp:txXfrm>
    </dsp:sp>
    <dsp:sp modelId="{CB7EE6FE-70DC-4103-AB81-48DC3205F7AA}">
      <dsp:nvSpPr>
        <dsp:cNvPr id="0" name=""/>
        <dsp:cNvSpPr/>
      </dsp:nvSpPr>
      <dsp:spPr>
        <a:xfrm>
          <a:off x="5398277" y="240713"/>
          <a:ext cx="2687306" cy="3521604"/>
        </a:xfrm>
        <a:prstGeom prst="ellipse">
          <a:avLst/>
        </a:prstGeom>
        <a:solidFill>
          <a:schemeClr val="accent4">
            <a:hueOff val="12720046"/>
            <a:satOff val="18073"/>
            <a:lumOff val="83726"/>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0640" tIns="40640" rIns="40640" bIns="40640" numCol="1" spcCol="1270" anchor="ctr" anchorCtr="0">
          <a:noAutofit/>
        </a:bodyPr>
        <a:lstStyle/>
        <a:p>
          <a:pPr lvl="0" algn="ctr" defTabSz="1422400">
            <a:lnSpc>
              <a:spcPct val="100000"/>
            </a:lnSpc>
            <a:spcBef>
              <a:spcPct val="0"/>
            </a:spcBef>
            <a:spcAft>
              <a:spcPct val="35000"/>
            </a:spcAft>
          </a:pPr>
          <a:r>
            <a:rPr lang="id-ID" sz="3200" b="1" kern="1200" dirty="0" smtClean="0">
              <a:solidFill>
                <a:schemeClr val="tx1"/>
              </a:solidFill>
            </a:rPr>
            <a:t>WBK </a:t>
          </a:r>
          <a:endParaRPr lang="en-US" sz="3200" b="1" kern="1200" dirty="0" smtClean="0">
            <a:solidFill>
              <a:schemeClr val="tx1"/>
            </a:solidFill>
          </a:endParaRPr>
        </a:p>
        <a:p>
          <a:pPr lvl="0" algn="ctr" defTabSz="1422400">
            <a:lnSpc>
              <a:spcPct val="100000"/>
            </a:lnSpc>
            <a:spcBef>
              <a:spcPct val="0"/>
            </a:spcBef>
            <a:spcAft>
              <a:spcPct val="35000"/>
            </a:spcAft>
          </a:pPr>
          <a:r>
            <a:rPr lang="id-ID" sz="2000" kern="1200" dirty="0" smtClean="0">
              <a:solidFill>
                <a:schemeClr val="tx1"/>
              </a:solidFill>
            </a:rPr>
            <a:t>(min diatas 80)</a:t>
          </a:r>
        </a:p>
        <a:p>
          <a:pPr lvl="0" algn="ctr" defTabSz="1422400">
            <a:lnSpc>
              <a:spcPct val="100000"/>
            </a:lnSpc>
            <a:spcBef>
              <a:spcPct val="0"/>
            </a:spcBef>
            <a:spcAft>
              <a:spcPct val="35000"/>
            </a:spcAft>
          </a:pPr>
          <a:r>
            <a:rPr lang="id-ID" sz="3200" kern="1200" dirty="0" smtClean="0">
              <a:solidFill>
                <a:schemeClr val="tx1"/>
              </a:solidFill>
            </a:rPr>
            <a:t>WBBM</a:t>
          </a:r>
          <a:r>
            <a:rPr lang="id-ID" sz="2400" kern="1200" dirty="0" smtClean="0">
              <a:solidFill>
                <a:schemeClr val="tx1"/>
              </a:solidFill>
            </a:rPr>
            <a:t> </a:t>
          </a:r>
          <a:endParaRPr lang="en-US" sz="2400" kern="1200" dirty="0" smtClean="0">
            <a:solidFill>
              <a:schemeClr val="tx1"/>
            </a:solidFill>
          </a:endParaRPr>
        </a:p>
        <a:p>
          <a:pPr lvl="0" algn="ctr" defTabSz="1422400">
            <a:lnSpc>
              <a:spcPct val="100000"/>
            </a:lnSpc>
            <a:spcBef>
              <a:spcPct val="0"/>
            </a:spcBef>
            <a:spcAft>
              <a:spcPct val="35000"/>
            </a:spcAft>
          </a:pPr>
          <a:r>
            <a:rPr lang="id-ID" sz="2000" kern="1200" dirty="0" smtClean="0">
              <a:solidFill>
                <a:schemeClr val="tx1"/>
              </a:solidFill>
            </a:rPr>
            <a:t>(min diatas 90)</a:t>
          </a:r>
          <a:endParaRPr lang="id-ID" sz="2000" kern="1200" dirty="0">
            <a:solidFill>
              <a:schemeClr val="tx1"/>
            </a:solidFill>
          </a:endParaRPr>
        </a:p>
      </dsp:txBody>
      <dsp:txXfrm>
        <a:off x="5791824" y="756440"/>
        <a:ext cx="1900212" cy="2490150"/>
      </dsp:txXfrm>
    </dsp:sp>
  </dsp:spTree>
</dsp:drawing>
</file>

<file path=ppt/diagrams/layout1.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target1">
  <dgm:title val=""/>
  <dgm:desc val=""/>
  <dgm:catLst>
    <dgm:cat type="relationship" pri="25000"/>
    <dgm:cat type="convert" pri="2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resizeHandles val="exact"/>
    </dgm:varLst>
    <dgm:alg type="composite">
      <dgm:param type="ar" val="1.25"/>
    </dgm:alg>
    <dgm:shape xmlns:r="http://schemas.openxmlformats.org/officeDocument/2006/relationships" r:blip="">
      <dgm:adjLst/>
    </dgm:shape>
    <dgm:presOf/>
    <dgm:choose name="Name0">
      <dgm:if name="Name1" func="var" arg="dir" op="equ" val="norm">
        <dgm:choose name="Name2">
          <dgm:if name="Name3" axis="ch" ptType="node" func="cnt" op="equ" val="0">
            <dgm:constrLst/>
          </dgm:if>
          <dgm:if name="Name4"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r" for="ch" forName="line1" refType="l" refFor="ch" refForName="text1"/>
              <dgm:constr type="h" for="ch" forName="line1"/>
              <dgm:constr type="l" for="ch" forName="d1" refType="w" fact="0.3"/>
              <dgm:constr type="b" for="ch" forName="d1" refType="h" fact="0.625"/>
              <dgm:constr type="w" for="ch" forName="d1" refType="w" fact="0.32475"/>
              <dgm:constr type="h" for="ch" forName="d1" refType="h" fact="0.469"/>
            </dgm:constrLst>
          </dgm:if>
          <dgm:if name="Name5"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312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44325"/>
              <dgm:constr type="b" for="ch" forName="d2" refType="h" fact="0.7975"/>
              <dgm:constr type="w" for="ch" forName="d2" refType="w" fact="0.1815"/>
              <dgm:constr type="h" for="ch" forName="d2" refType="h" fact="0.3283"/>
            </dgm:constrLst>
          </dgm:if>
          <dgm:if name="Name6"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2187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2187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86"/>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7175"/>
              <dgm:constr type="b" for="ch" forName="d3" refType="h" fact="0.83375"/>
              <dgm:constr type="w" for="ch" forName="d3" refType="w" fact="0.1527"/>
              <dgm:constr type="h" for="ch" forName="d3" refType="h" fact="0.287"/>
            </dgm:constrLst>
          </dgm:if>
          <dgm:if name="Name7"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7938"/>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29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7938"/>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662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25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r" for="ch" forName="text4" refType="w"/>
              <dgm:constr type="t" for="ch" forName="text4" refType="b" refFor="ch" refForName="text3"/>
              <dgm:constr type="l" for="ch" forName="line4" refType="w" fact="0.625"/>
              <dgm:constr type="ctrY" for="ch" forName="line4" refType="ctrY" refFor="ch" refForName="text4"/>
              <dgm:constr type="w" for="ch" forName="line4" refType="w" fact="0.075"/>
              <dgm:constr type="h" for="ch" forName="line4"/>
              <dgm:constr type="l" for="ch" forName="d4" refType="w" fact="0.48525"/>
              <dgm:constr type="b" for="ch" forName="d4" refType="h" fact="0.85594"/>
              <dgm:constr type="w" for="ch" forName="d4" refType="w" fact="0.1394"/>
              <dgm:constr type="h" for="ch" forName="d4" refType="h" fact="0.2282"/>
            </dgm:constrLst>
          </dgm:if>
          <dgm:if name="Name8"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324"/>
              <dgm:constr type="r" for="ch" forName="text1" refType="w"/>
              <dgm:constr type="ctrY" for="ch" forName="text1" refType="h" fact="0.13"/>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324"/>
              <dgm:constr type="r" for="ch" forName="text2" refType="w"/>
              <dgm:constr type="ctrY" for="ch" forName="text2" refType="h" fact="0.27"/>
              <dgm:constr type="l" for="ch" forName="line2" refType="w" fact="0.625"/>
              <dgm:constr type="ctrY" for="ch" forName="line2" refType="ctrY" refFor="ch" refForName="text2"/>
              <dgm:constr type="w" for="ch" forName="line2" refType="w" fact="0.075"/>
              <dgm:constr type="h" for="ch" forName="line2"/>
              <dgm:constr type="l" for="ch" forName="d2" refType="w" fact="0.3498"/>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r" for="ch" forName="text3" refType="w"/>
              <dgm:constr type="ctrY" for="ch" forName="text3" refType="h" fact="0.41"/>
              <dgm:constr type="l" for="ch" forName="line3" refType="w" fact="0.625"/>
              <dgm:constr type="ctrY" for="ch" forName="line3" refType="ctrY" refFor="ch" refForName="text3"/>
              <dgm:constr type="w" for="ch" forName="line3" refType="w" fact="0.075"/>
              <dgm:constr type="h" for="ch" forName="line3"/>
              <dgm:constr type="l" for="ch" forName="d3" refType="w" fact="0.394"/>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r" for="ch" forName="text4" refType="w"/>
              <dgm:constr type="ctrY" for="ch" forName="text4" refType="h" fact="0.547"/>
              <dgm:constr type="l" for="ch" forName="line4" refType="w" fact="0.625"/>
              <dgm:constr type="ctrY" for="ch" forName="line4" refType="ctrY" refFor="ch" refForName="text4"/>
              <dgm:constr type="w" for="ch" forName="line4" refType="w" fact="0.075"/>
              <dgm:constr type="h" for="ch" forName="line4"/>
              <dgm:constr type="l" for="ch" forName="d4" refType="w" fact="0.446"/>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r" for="ch" forName="text5" refType="w"/>
              <dgm:constr type="ctrY" for="ch" forName="text5" refType="h" fact="0.68"/>
              <dgm:constr type="l" for="ch" forName="line5" refType="w" fact="0.625"/>
              <dgm:constr type="ctrY" for="ch" forName="line5" refType="ctrY" refFor="ch" refForName="text5"/>
              <dgm:constr type="w" for="ch" forName="line5" refType="w" fact="0.075"/>
              <dgm:constr type="h" for="ch" forName="line5"/>
              <dgm:constr type="l" for="ch" forName="d5" refType="w" fact="0.495"/>
              <dgm:constr type="b" for="ch" forName="d5" refType="h" fact="0.855"/>
              <dgm:constr type="w" for="ch" forName="d5" refType="w" fact="0.13"/>
              <dgm:constr type="h" for="ch" forName="d5" refType="h" fact="0.175"/>
            </dgm:constrLst>
          </dgm:if>
          <dgm:else name="Name9"/>
        </dgm:choose>
      </dgm:if>
      <dgm:else name="Name10">
        <dgm:choose name="Name11">
          <dgm:if name="Name12" axis="ch" ptType="node" func="cnt" op="equ" val="0">
            <dgm:constrLst/>
          </dgm:if>
          <dgm:if name="Name13"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Lst>
          </dgm:if>
          <dgm:if name="Name14"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312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55675"/>
              <dgm:constr type="b" for="ch" forName="d2" refType="h" fact="0.7975"/>
              <dgm:constr type="w" for="ch" forName="d2" refType="w" fact="0.1815"/>
              <dgm:constr type="h" for="ch" forName="d2" refType="h" fact="0.3283"/>
            </dgm:constrLst>
          </dgm:if>
          <dgm:if name="Name15"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2187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2187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14"/>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2825"/>
              <dgm:constr type="b" for="ch" forName="d3" refType="h" fact="0.83375"/>
              <dgm:constr type="w" for="ch" forName="d3" refType="w" fact="0.1527"/>
              <dgm:constr type="h" for="ch" forName="d3" refType="h" fact="0.287"/>
            </dgm:constrLst>
          </dgm:if>
          <dgm:if name="Name16"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7938"/>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0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7938"/>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337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74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l" for="ch" forName="text4"/>
              <dgm:constr type="t" for="ch" forName="text4" refType="b" refFor="ch" refForName="text3"/>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1475"/>
              <dgm:constr type="b" for="ch" forName="d4" refType="h" fact="0.85594"/>
              <dgm:constr type="w" for="ch" forName="d4" refType="w" fact="0.1394"/>
              <dgm:constr type="h" for="ch" forName="d4" refType="h" fact="0.2282"/>
            </dgm:constrLst>
          </dgm:if>
          <dgm:if name="Name17"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324"/>
              <dgm:constr type="l" for="ch" forName="text1"/>
              <dgm:constr type="ctrY" for="ch" forName="text1" refType="h" fact="0.13"/>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324"/>
              <dgm:constr type="l" for="ch" forName="text2"/>
              <dgm:constr type="ctrY" for="ch" forName="text2" refType="h" fact="0.27"/>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502"/>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l" for="ch" forName="text3"/>
              <dgm:constr type="ctrY" for="ch" forName="text3" refType="h" fact="0.41"/>
              <dgm:constr type="l" for="ch" forName="line3" refType="r" refFor="ch" refForName="text3"/>
              <dgm:constr type="ctrY" for="ch" forName="line3" refType="ctrY" refFor="ch" refForName="text3"/>
              <dgm:constr type="r" for="ch" forName="line3" refType="w" fact="0.375"/>
              <dgm:constr type="h" for="ch" forName="line3"/>
              <dgm:constr type="r" for="ch" forName="d3" refType="w" fact="0.606"/>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l" for="ch" forName="text4"/>
              <dgm:constr type="ctrY" for="ch" forName="text4" refType="h" fact="0.547"/>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54"/>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l" for="ch" forName="text5"/>
              <dgm:constr type="ctrY" for="ch" forName="text5" refType="h" fact="0.68"/>
              <dgm:constr type="l" for="ch" forName="line5" refType="r" refFor="ch" refForName="text5"/>
              <dgm:constr type="ctrY" for="ch" forName="line5" refType="ctrY" refFor="ch" refForName="text5"/>
              <dgm:constr type="r" for="ch" forName="line5" refType="w" fact="0.375"/>
              <dgm:constr type="h" for="ch" forName="line5"/>
              <dgm:constr type="r" for="ch" forName="d5" refType="w" fact="0.505"/>
              <dgm:constr type="b" for="ch" forName="d5" refType="h" fact="0.855"/>
              <dgm:constr type="w" for="ch" forName="d5" refType="w" fact="0.13"/>
              <dgm:constr type="h" for="ch" forName="d5" refType="h" fact="0.175"/>
            </dgm:constrLst>
          </dgm:if>
          <dgm:else name="Name18"/>
        </dgm:choose>
      </dgm:else>
    </dgm:choose>
    <dgm:ruleLst/>
    <dgm:forEach name="Name19" axis="ch" ptType="node" cnt="1">
      <dgm:layoutNode name="circle1" styleLbl="lnNode1">
        <dgm:alg type="sp"/>
        <dgm:shape xmlns:r="http://schemas.openxmlformats.org/officeDocument/2006/relationships" type="ellipse" r:blip="">
          <dgm:adjLst/>
        </dgm:shape>
        <dgm:presOf/>
        <dgm:constrLst/>
        <dgm:ruleLst/>
      </dgm:layoutNode>
      <dgm:layoutNode name="text1" styleLbl="revTx">
        <dgm:varLst>
          <dgm:bulletEnabled val="1"/>
        </dgm:varLst>
        <dgm:choose name="Name20">
          <dgm:if name="Name21" func="var" arg="dir" op="equ" val="norm">
            <dgm:choose name="Name22">
              <dgm:if name="Name23" axis="root des" ptType="all node" func="maxDepth" op="gt" val="1">
                <dgm:alg type="tx">
                  <dgm:param type="parTxLTRAlign" val="l"/>
                  <dgm:param type="parTxRTLAlign" val="r"/>
                </dgm:alg>
              </dgm:if>
              <dgm:else name="Name24">
                <dgm:alg type="tx">
                  <dgm:param type="parTxLTRAlign" val="l"/>
                  <dgm:param type="parTxRTLAlign" val="l"/>
                </dgm:alg>
              </dgm:else>
            </dgm:choose>
          </dgm:if>
          <dgm:else name="Name25">
            <dgm:choose name="Name26">
              <dgm:if name="Name27" axis="root des" ptType="all node" func="maxDepth" op="gt" val="1">
                <dgm:alg type="tx">
                  <dgm:param type="parTxLTRAlign" val="l"/>
                  <dgm:param type="parTxRTLAlign" val="r"/>
                </dgm:alg>
              </dgm:if>
              <dgm:else name="Name28">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29">
          <dgm:if name="Name30" func="var" arg="dir" op="equ" val="norm">
            <dgm:constrLst>
              <dgm:constr type="tMarg" refType="primFontSz" fact="0.1"/>
              <dgm:constr type="bMarg" refType="primFontSz" fact="0.1"/>
              <dgm:constr type="rMarg" refType="primFontSz" fact="0.1"/>
            </dgm:constrLst>
          </dgm:if>
          <dgm:else name="Name31">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1" styleLbl="callout">
        <dgm:alg type="sp"/>
        <dgm:shape xmlns:r="http://schemas.openxmlformats.org/officeDocument/2006/relationships" type="line" r:blip="">
          <dgm:adjLst/>
        </dgm:shape>
        <dgm:presOf/>
        <dgm:constrLst/>
        <dgm:ruleLst/>
      </dgm:layoutNode>
      <dgm:layoutNode name="d1" styleLbl="callout">
        <dgm:alg type="sp"/>
        <dgm:choose name="Name32">
          <dgm:if name="Name33" func="var" arg="dir" op="equ" val="norm">
            <dgm:shape xmlns:r="http://schemas.openxmlformats.org/officeDocument/2006/relationships" rot="90" type="line" r:blip="">
              <dgm:adjLst/>
            </dgm:shape>
          </dgm:if>
          <dgm:else name="Name34">
            <dgm:shape xmlns:r="http://schemas.openxmlformats.org/officeDocument/2006/relationships" rot="180" type="line" r:blip="">
              <dgm:adjLst/>
            </dgm:shape>
          </dgm:else>
        </dgm:choose>
        <dgm:presOf/>
        <dgm:constrLst/>
        <dgm:ruleLst/>
      </dgm:layoutNode>
    </dgm:forEach>
    <dgm:forEach name="Name35" axis="ch" ptType="node" st="2" cnt="1">
      <dgm:layoutNode name="circle2" styleLbl="lnNode1">
        <dgm:alg type="sp"/>
        <dgm:shape xmlns:r="http://schemas.openxmlformats.org/officeDocument/2006/relationships" type="ellipse" r:blip="" zOrderOff="-5">
          <dgm:adjLst/>
        </dgm:shape>
        <dgm:presOf/>
        <dgm:constrLst/>
        <dgm:ruleLst/>
      </dgm:layoutNode>
      <dgm:layoutNode name="text2" styleLbl="revTx">
        <dgm:varLst>
          <dgm:bulletEnabled val="1"/>
        </dgm:varLst>
        <dgm:choose name="Name36">
          <dgm:if name="Name37" func="var" arg="dir" op="equ" val="norm">
            <dgm:choose name="Name38">
              <dgm:if name="Name39" axis="root des" ptType="all node" func="maxDepth" op="gt" val="1">
                <dgm:alg type="tx">
                  <dgm:param type="parTxLTRAlign" val="l"/>
                  <dgm:param type="parTxRTLAlign" val="r"/>
                </dgm:alg>
              </dgm:if>
              <dgm:else name="Name40">
                <dgm:alg type="tx">
                  <dgm:param type="parTxLTRAlign" val="l"/>
                  <dgm:param type="parTxRTLAlign" val="l"/>
                </dgm:alg>
              </dgm:else>
            </dgm:choose>
          </dgm:if>
          <dgm:else name="Name41">
            <dgm:choose name="Name42">
              <dgm:if name="Name43" axis="root des" ptType="all node" func="maxDepth" op="gt" val="1">
                <dgm:alg type="tx">
                  <dgm:param type="parTxLTRAlign" val="l"/>
                  <dgm:param type="parTxRTLAlign" val="r"/>
                </dgm:alg>
              </dgm:if>
              <dgm:else name="Name44">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45">
          <dgm:if name="Name46" func="var" arg="dir" op="equ" val="norm">
            <dgm:constrLst>
              <dgm:constr type="tMarg" refType="primFontSz" fact="0.1"/>
              <dgm:constr type="bMarg" refType="primFontSz" fact="0.1"/>
              <dgm:constr type="rMarg" refType="primFontSz" fact="0.1"/>
            </dgm:constrLst>
          </dgm:if>
          <dgm:else name="Name47">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2" styleLbl="callout">
        <dgm:alg type="sp"/>
        <dgm:shape xmlns:r="http://schemas.openxmlformats.org/officeDocument/2006/relationships" type="line" r:blip="">
          <dgm:adjLst/>
        </dgm:shape>
        <dgm:presOf/>
        <dgm:constrLst/>
        <dgm:ruleLst/>
      </dgm:layoutNode>
      <dgm:layoutNode name="d2" styleLbl="callout">
        <dgm:alg type="sp"/>
        <dgm:choose name="Name48">
          <dgm:if name="Name49" func="var" arg="dir" op="equ" val="norm">
            <dgm:shape xmlns:r="http://schemas.openxmlformats.org/officeDocument/2006/relationships" rot="90" type="line" r:blip="">
              <dgm:adjLst/>
            </dgm:shape>
          </dgm:if>
          <dgm:else name="Name50">
            <dgm:shape xmlns:r="http://schemas.openxmlformats.org/officeDocument/2006/relationships" rot="180" type="line" r:blip="">
              <dgm:adjLst/>
            </dgm:shape>
          </dgm:else>
        </dgm:choose>
        <dgm:presOf/>
        <dgm:constrLst/>
        <dgm:ruleLst/>
      </dgm:layoutNode>
    </dgm:forEach>
    <dgm:forEach name="Name51" axis="ch" ptType="node" st="3" cnt="1">
      <dgm:layoutNode name="circle3" styleLbl="lnNode1">
        <dgm:alg type="sp"/>
        <dgm:shape xmlns:r="http://schemas.openxmlformats.org/officeDocument/2006/relationships" type="ellipse" r:blip="" zOrderOff="-10">
          <dgm:adjLst/>
        </dgm:shape>
        <dgm:presOf/>
        <dgm:constrLst/>
        <dgm:ruleLst/>
      </dgm:layoutNode>
      <dgm:layoutNode name="text3" styleLbl="revTx">
        <dgm:varLst>
          <dgm:bulletEnabled val="1"/>
        </dgm:varLst>
        <dgm:choose name="Name52">
          <dgm:if name="Name53" func="var" arg="dir" op="equ" val="norm">
            <dgm:choose name="Name54">
              <dgm:if name="Name55" axis="root des" ptType="all node" func="maxDepth" op="gt" val="1">
                <dgm:alg type="tx">
                  <dgm:param type="parTxLTRAlign" val="l"/>
                  <dgm:param type="parTxRTLAlign" val="r"/>
                </dgm:alg>
              </dgm:if>
              <dgm:else name="Name56">
                <dgm:alg type="tx">
                  <dgm:param type="parTxLTRAlign" val="l"/>
                  <dgm:param type="parTxRTLAlign" val="l"/>
                </dgm:alg>
              </dgm:else>
            </dgm:choose>
          </dgm:if>
          <dgm:else name="Name57">
            <dgm:choose name="Name58">
              <dgm:if name="Name59" axis="root des" ptType="all node" func="maxDepth" op="gt" val="1">
                <dgm:alg type="tx">
                  <dgm:param type="parTxLTRAlign" val="l"/>
                  <dgm:param type="parTxRTLAlign" val="r"/>
                </dgm:alg>
              </dgm:if>
              <dgm:else name="Name60">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61">
          <dgm:if name="Name62" func="var" arg="dir" op="equ" val="norm">
            <dgm:constrLst>
              <dgm:constr type="tMarg" refType="primFontSz" fact="0.1"/>
              <dgm:constr type="bMarg" refType="primFontSz" fact="0.1"/>
              <dgm:constr type="rMarg" refType="primFontSz" fact="0.1"/>
            </dgm:constrLst>
          </dgm:if>
          <dgm:else name="Name63">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3" styleLbl="callout">
        <dgm:alg type="sp"/>
        <dgm:shape xmlns:r="http://schemas.openxmlformats.org/officeDocument/2006/relationships" type="line" r:blip="">
          <dgm:adjLst/>
        </dgm:shape>
        <dgm:presOf/>
        <dgm:constrLst/>
        <dgm:ruleLst/>
      </dgm:layoutNode>
      <dgm:layoutNode name="d3" styleLbl="callout">
        <dgm:alg type="sp"/>
        <dgm:choose name="Name64">
          <dgm:if name="Name65" func="var" arg="dir" op="equ" val="norm">
            <dgm:shape xmlns:r="http://schemas.openxmlformats.org/officeDocument/2006/relationships" rot="90" type="line" r:blip="">
              <dgm:adjLst/>
            </dgm:shape>
          </dgm:if>
          <dgm:else name="Name66">
            <dgm:shape xmlns:r="http://schemas.openxmlformats.org/officeDocument/2006/relationships" rot="180" type="line" r:blip="">
              <dgm:adjLst/>
            </dgm:shape>
          </dgm:else>
        </dgm:choose>
        <dgm:presOf/>
        <dgm:constrLst/>
        <dgm:ruleLst/>
      </dgm:layoutNode>
    </dgm:forEach>
    <dgm:forEach name="Name67" axis="ch" ptType="node" st="4" cnt="1">
      <dgm:layoutNode name="circle4" styleLbl="lnNode1">
        <dgm:alg type="sp"/>
        <dgm:shape xmlns:r="http://schemas.openxmlformats.org/officeDocument/2006/relationships" type="ellipse" r:blip="" zOrderOff="-15">
          <dgm:adjLst/>
        </dgm:shape>
        <dgm:presOf/>
        <dgm:constrLst/>
        <dgm:ruleLst/>
      </dgm:layoutNode>
      <dgm:layoutNode name="text4" styleLbl="revTx">
        <dgm:varLst>
          <dgm:bulletEnabled val="1"/>
        </dgm:varLst>
        <dgm:choose name="Name68">
          <dgm:if name="Name69" func="var" arg="dir" op="equ" val="norm">
            <dgm:choose name="Name70">
              <dgm:if name="Name71" axis="root des" ptType="all node" func="maxDepth" op="gt" val="1">
                <dgm:alg type="tx">
                  <dgm:param type="parTxLTRAlign" val="l"/>
                  <dgm:param type="parTxRTLAlign" val="r"/>
                </dgm:alg>
              </dgm:if>
              <dgm:else name="Name72">
                <dgm:alg type="tx">
                  <dgm:param type="parTxLTRAlign" val="l"/>
                  <dgm:param type="parTxRTLAlign" val="l"/>
                </dgm:alg>
              </dgm:else>
            </dgm:choose>
          </dgm:if>
          <dgm:else name="Name73">
            <dgm:choose name="Name74">
              <dgm:if name="Name75" axis="root des" ptType="all node" func="maxDepth" op="gt" val="1">
                <dgm:alg type="tx">
                  <dgm:param type="parTxLTRAlign" val="l"/>
                  <dgm:param type="parTxRTLAlign" val="r"/>
                </dgm:alg>
              </dgm:if>
              <dgm:else name="Name76">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77">
          <dgm:if name="Name78" func="var" arg="dir" op="equ" val="norm">
            <dgm:constrLst>
              <dgm:constr type="tMarg" refType="primFontSz" fact="0.1"/>
              <dgm:constr type="bMarg" refType="primFontSz" fact="0.1"/>
              <dgm:constr type="rMarg" refType="primFontSz" fact="0.1"/>
            </dgm:constrLst>
          </dgm:if>
          <dgm:else name="Name79">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4" styleLbl="callout">
        <dgm:alg type="sp"/>
        <dgm:shape xmlns:r="http://schemas.openxmlformats.org/officeDocument/2006/relationships" type="line" r:blip="">
          <dgm:adjLst/>
        </dgm:shape>
        <dgm:presOf/>
        <dgm:constrLst/>
        <dgm:ruleLst/>
      </dgm:layoutNode>
      <dgm:layoutNode name="d4" styleLbl="callout">
        <dgm:alg type="sp"/>
        <dgm:choose name="Name80">
          <dgm:if name="Name81" func="var" arg="dir" op="equ" val="norm">
            <dgm:shape xmlns:r="http://schemas.openxmlformats.org/officeDocument/2006/relationships" rot="90" type="line" r:blip="">
              <dgm:adjLst/>
            </dgm:shape>
          </dgm:if>
          <dgm:else name="Name82">
            <dgm:shape xmlns:r="http://schemas.openxmlformats.org/officeDocument/2006/relationships" rot="180" type="line" r:blip="">
              <dgm:adjLst/>
            </dgm:shape>
          </dgm:else>
        </dgm:choose>
        <dgm:presOf/>
        <dgm:constrLst/>
        <dgm:ruleLst/>
      </dgm:layoutNode>
    </dgm:forEach>
    <dgm:forEach name="Name83" axis="ch" ptType="node" st="5" cnt="1">
      <dgm:layoutNode name="circle5" styleLbl="lnNode1">
        <dgm:alg type="sp"/>
        <dgm:shape xmlns:r="http://schemas.openxmlformats.org/officeDocument/2006/relationships" type="ellipse" r:blip="" zOrderOff="-20">
          <dgm:adjLst/>
        </dgm:shape>
        <dgm:presOf/>
        <dgm:constrLst/>
        <dgm:ruleLst/>
      </dgm:layoutNode>
      <dgm:layoutNode name="text5" styleLbl="revTx">
        <dgm:varLst>
          <dgm:bulletEnabled val="1"/>
        </dgm:varLst>
        <dgm:choose name="Name84">
          <dgm:if name="Name85" func="var" arg="dir" op="equ" val="norm">
            <dgm:choose name="Name86">
              <dgm:if name="Name87" axis="root des" ptType="all node" func="maxDepth" op="gt" val="1">
                <dgm:alg type="tx">
                  <dgm:param type="parTxLTRAlign" val="l"/>
                  <dgm:param type="parTxRTLAlign" val="r"/>
                </dgm:alg>
              </dgm:if>
              <dgm:else name="Name88">
                <dgm:alg type="tx">
                  <dgm:param type="parTxLTRAlign" val="l"/>
                  <dgm:param type="parTxRTLAlign" val="l"/>
                </dgm:alg>
              </dgm:else>
            </dgm:choose>
          </dgm:if>
          <dgm:else name="Name89">
            <dgm:choose name="Name90">
              <dgm:if name="Name91" axis="root des" ptType="all node" func="maxDepth" op="gt" val="1">
                <dgm:alg type="tx">
                  <dgm:param type="parTxLTRAlign" val="l"/>
                  <dgm:param type="parTxRTLAlign" val="r"/>
                </dgm:alg>
              </dgm:if>
              <dgm:else name="Name92">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tMarg" refType="primFontSz" fact="0.1"/>
              <dgm:constr type="bMarg" refType="primFontSz" fact="0.1"/>
              <dgm:constr type="rMarg" refType="primFontSz" fact="0.1"/>
            </dgm:constrLst>
          </dgm:if>
          <dgm:else name="Name95">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5" styleLbl="callout">
        <dgm:alg type="sp"/>
        <dgm:shape xmlns:r="http://schemas.openxmlformats.org/officeDocument/2006/relationships" type="line" r:blip="">
          <dgm:adjLst/>
        </dgm:shape>
        <dgm:presOf/>
        <dgm:constrLst/>
        <dgm:ruleLst/>
      </dgm:layoutNode>
      <dgm:layoutNode name="d5" styleLbl="callout">
        <dgm:alg type="sp"/>
        <dgm:choose name="Name96">
          <dgm:if name="Name97" func="var" arg="dir" op="equ" val="norm">
            <dgm:shape xmlns:r="http://schemas.openxmlformats.org/officeDocument/2006/relationships" rot="90" type="line" r:blip="">
              <dgm:adjLst/>
            </dgm:shape>
          </dgm:if>
          <dgm:else name="Name98">
            <dgm:shape xmlns:r="http://schemas.openxmlformats.org/officeDocument/2006/relationships" rot="180" type="line" r:blip="">
              <dgm:adjLst/>
            </dgm:shape>
          </dgm:else>
        </dgm:choose>
        <dgm:presOf/>
        <dgm:constrLst/>
        <dgm:ruleLst/>
      </dgm:layoutNode>
    </dgm:forEach>
  </dgm:layoutNode>
</dgm:layoutDef>
</file>

<file path=ppt/diagrams/layout8.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93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pitchFamily="34" charset="0"/>
              </a:defRPr>
            </a:lvl1pPr>
          </a:lstStyle>
          <a:p>
            <a:pPr>
              <a:defRPr/>
            </a:pPr>
            <a:endParaRPr lang="en-US"/>
          </a:p>
        </p:txBody>
      </p:sp>
      <p:sp>
        <p:nvSpPr>
          <p:cNvPr id="59395"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pitchFamily="34" charset="0"/>
              </a:defRPr>
            </a:lvl1pPr>
          </a:lstStyle>
          <a:p>
            <a:pPr>
              <a:defRPr/>
            </a:pPr>
            <a:endParaRPr lang="en-US"/>
          </a:p>
        </p:txBody>
      </p:sp>
      <p:sp>
        <p:nvSpPr>
          <p:cNvPr id="59396"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pitchFamily="34" charset="0"/>
              </a:defRPr>
            </a:lvl1pPr>
          </a:lstStyle>
          <a:p>
            <a:pPr>
              <a:defRPr/>
            </a:pPr>
            <a:endParaRPr lang="en-US"/>
          </a:p>
        </p:txBody>
      </p:sp>
      <p:sp>
        <p:nvSpPr>
          <p:cNvPr id="59397"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pitchFamily="34" charset="0"/>
              </a:defRPr>
            </a:lvl1pPr>
          </a:lstStyle>
          <a:p>
            <a:pPr>
              <a:defRPr/>
            </a:pPr>
            <a:fld id="{F5C72FDE-9EF1-44CE-B7CA-22302E8A01CC}" type="slidenum">
              <a:rPr lang="en-US"/>
              <a:pPr>
                <a:defRPr/>
              </a:pPr>
              <a:t>‹#›</a:t>
            </a:fld>
            <a:endParaRPr lang="en-US"/>
          </a:p>
        </p:txBody>
      </p:sp>
    </p:spTree>
    <p:extLst>
      <p:ext uri="{BB962C8B-B14F-4D97-AF65-F5344CB8AC3E}">
        <p14:creationId xmlns:p14="http://schemas.microsoft.com/office/powerpoint/2010/main" val="28289326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C466CB2E-7D64-4767-87F0-FE34BC93F5F0}" type="datetimeFigureOut">
              <a:rPr lang="id-ID"/>
              <a:pPr>
                <a:defRPr/>
              </a:pPr>
              <a:t>11/03/2016</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id-ID"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id-ID" noProof="0" smtClean="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09BB0272-AB66-4EC1-A8E5-479D19C89E2D}" type="slidenum">
              <a:rPr lang="id-ID"/>
              <a:pPr>
                <a:defRPr/>
              </a:pPr>
              <a:t>‹#›</a:t>
            </a:fld>
            <a:endParaRPr lang="id-ID"/>
          </a:p>
        </p:txBody>
      </p:sp>
    </p:spTree>
    <p:extLst>
      <p:ext uri="{BB962C8B-B14F-4D97-AF65-F5344CB8AC3E}">
        <p14:creationId xmlns:p14="http://schemas.microsoft.com/office/powerpoint/2010/main" val="367456245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60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d-ID" smtClean="0"/>
          </a:p>
        </p:txBody>
      </p:sp>
      <p:sp>
        <p:nvSpPr>
          <p:cNvPr id="860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0883E2FC-3F3D-4350-BBAB-366E11B1B68C}" type="slidenum">
              <a:rPr lang="en-US" smtClean="0"/>
              <a:pPr/>
              <a:t>7</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p:cNvSpPr>
            <a:spLocks noGrp="1" noRot="1" noChangeAspect="1" noTextEdit="1"/>
          </p:cNvSpPr>
          <p:nvPr>
            <p:ph type="sldImg"/>
          </p:nvPr>
        </p:nvSpPr>
        <p:spPr bwMode="auto">
          <a:xfrm>
            <a:off x="1144588" y="687388"/>
            <a:ext cx="4568825" cy="342741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7004" tIns="43502" rIns="87004" bIns="43502" numCol="1" anchor="t" anchorCtr="0" compatLnSpc="1">
            <a:prstTxWarp prst="textNoShape">
              <a:avLst/>
            </a:prstTxWarp>
          </a:bodyPr>
          <a:lstStyle/>
          <a:p>
            <a:pPr eaLnBrk="1" hangingPunct="1">
              <a:spcBef>
                <a:spcPct val="0"/>
              </a:spcBef>
            </a:pPr>
            <a:endParaRPr lang="id-ID"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Rot="1" noChangeAspect="1" noTextEdit="1"/>
          </p:cNvSpPr>
          <p:nvPr>
            <p:ph type="sldImg"/>
          </p:nvPr>
        </p:nvSpPr>
        <p:spPr bwMode="auto">
          <a:xfrm>
            <a:off x="1144588" y="687388"/>
            <a:ext cx="4568825" cy="342741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6259"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8599" tIns="44300" rIns="88599" bIns="44300" numCol="1" anchor="t" anchorCtr="0" compatLnSpc="1">
            <a:prstTxWarp prst="textNoShape">
              <a:avLst/>
            </a:prstTxWarp>
          </a:bodyPr>
          <a:lstStyle/>
          <a:p>
            <a:pPr eaLnBrk="1" hangingPunct="1">
              <a:spcBef>
                <a:spcPct val="0"/>
              </a:spcBef>
            </a:pPr>
            <a:endParaRPr lang="id-ID" smtClean="0"/>
          </a:p>
        </p:txBody>
      </p:sp>
      <p:sp>
        <p:nvSpPr>
          <p:cNvPr id="96260" name="Rectangle 4"/>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8599" tIns="44300" rIns="88599" bIns="44300" anchor="b"/>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algn="r"/>
            <a:fld id="{521E7C5A-58AC-4F4F-AF56-633135D402D8}" type="slidenum">
              <a:rPr lang="en-US" sz="1100">
                <a:latin typeface="Calibri" pitchFamily="34" charset="0"/>
              </a:rPr>
              <a:pPr algn="r"/>
              <a:t>70</a:t>
            </a:fld>
            <a:endParaRPr lang="en-US" sz="1100">
              <a:latin typeface="Calibri"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Rot="1" noChangeAspect="1" noTextEdit="1"/>
          </p:cNvSpPr>
          <p:nvPr>
            <p:ph type="sldImg"/>
          </p:nvPr>
        </p:nvSpPr>
        <p:spPr bwMode="auto">
          <a:xfrm>
            <a:off x="1144588" y="687388"/>
            <a:ext cx="4568825" cy="342741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7283"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8599" tIns="44300" rIns="88599" bIns="44300" numCol="1" anchor="t" anchorCtr="0" compatLnSpc="1">
            <a:prstTxWarp prst="textNoShape">
              <a:avLst/>
            </a:prstTxWarp>
          </a:bodyPr>
          <a:lstStyle/>
          <a:p>
            <a:pPr eaLnBrk="1" hangingPunct="1">
              <a:spcBef>
                <a:spcPct val="0"/>
              </a:spcBef>
            </a:pPr>
            <a:endParaRPr lang="id-ID" smtClean="0"/>
          </a:p>
        </p:txBody>
      </p:sp>
      <p:sp>
        <p:nvSpPr>
          <p:cNvPr id="97284" name="Rectangle 4"/>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8599" tIns="44300" rIns="88599" bIns="44300" anchor="b"/>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algn="r"/>
            <a:fld id="{9549E2E5-BC85-427C-AB4C-A6EE4733B900}" type="slidenum">
              <a:rPr lang="en-US" sz="1100">
                <a:latin typeface="Calibri" pitchFamily="34" charset="0"/>
              </a:rPr>
              <a:pPr algn="r"/>
              <a:t>71</a:t>
            </a:fld>
            <a:endParaRPr lang="en-US" sz="1100">
              <a:latin typeface="Calibri"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bwMode="auto">
          <a:xfrm>
            <a:off x="1144588" y="687388"/>
            <a:ext cx="4568825" cy="342741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83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7004" tIns="43502" rIns="87004" bIns="43502" numCol="1" anchor="t" anchorCtr="0" compatLnSpc="1">
            <a:prstTxWarp prst="textNoShape">
              <a:avLst/>
            </a:prstTxWarp>
          </a:bodyPr>
          <a:lstStyle/>
          <a:p>
            <a:pPr eaLnBrk="1" hangingPunct="1">
              <a:spcBef>
                <a:spcPct val="0"/>
              </a:spcBef>
            </a:pPr>
            <a:endParaRPr lang="id-ID"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p:cNvSpPr>
            <a:spLocks noGrp="1" noRot="1" noChangeAspect="1" noTextEdit="1"/>
          </p:cNvSpPr>
          <p:nvPr>
            <p:ph type="sldImg"/>
          </p:nvPr>
        </p:nvSpPr>
        <p:spPr bwMode="auto">
          <a:xfrm>
            <a:off x="1144588" y="687388"/>
            <a:ext cx="4568825" cy="342741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93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7004" tIns="43502" rIns="87004" bIns="43502" numCol="1" anchor="t" anchorCtr="0" compatLnSpc="1">
            <a:prstTxWarp prst="textNoShape">
              <a:avLst/>
            </a:prstTxWarp>
          </a:bodyPr>
          <a:lstStyle/>
          <a:p>
            <a:pPr eaLnBrk="1" hangingPunct="1">
              <a:spcBef>
                <a:spcPct val="0"/>
              </a:spcBef>
            </a:pPr>
            <a:endParaRPr lang="id-ID"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Rot="1" noChangeAspect="1" noTextEdit="1"/>
          </p:cNvSpPr>
          <p:nvPr>
            <p:ph type="sldImg"/>
          </p:nvPr>
        </p:nvSpPr>
        <p:spPr bwMode="auto">
          <a:xfrm>
            <a:off x="1144588" y="687388"/>
            <a:ext cx="4568825" cy="342741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0355"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8599" tIns="44300" rIns="88599" bIns="44300" numCol="1" anchor="t" anchorCtr="0" compatLnSpc="1">
            <a:prstTxWarp prst="textNoShape">
              <a:avLst/>
            </a:prstTxWarp>
          </a:bodyPr>
          <a:lstStyle/>
          <a:p>
            <a:pPr eaLnBrk="1" hangingPunct="1">
              <a:spcBef>
                <a:spcPct val="0"/>
              </a:spcBef>
            </a:pPr>
            <a:endParaRPr lang="id-ID" smtClean="0"/>
          </a:p>
        </p:txBody>
      </p:sp>
      <p:sp>
        <p:nvSpPr>
          <p:cNvPr id="100356" name="Rectangle 4"/>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8599" tIns="44300" rIns="88599" bIns="44300" anchor="b"/>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algn="r"/>
            <a:fld id="{79618546-AF6E-4C3F-8E22-88BBE711D7F2}" type="slidenum">
              <a:rPr lang="en-US" sz="1100">
                <a:latin typeface="Calibri" pitchFamily="34" charset="0"/>
              </a:rPr>
              <a:pPr algn="r"/>
              <a:t>74</a:t>
            </a:fld>
            <a:endParaRPr lang="en-US" sz="1100">
              <a:latin typeface="Calibri"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p:cNvSpPr>
            <a:spLocks noGrp="1" noRot="1" noChangeAspect="1" noTextEdit="1"/>
          </p:cNvSpPr>
          <p:nvPr>
            <p:ph type="sldImg"/>
          </p:nvPr>
        </p:nvSpPr>
        <p:spPr bwMode="auto">
          <a:xfrm>
            <a:off x="1144588" y="687388"/>
            <a:ext cx="4568825" cy="342741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13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7004" tIns="43502" rIns="87004" bIns="43502" numCol="1" anchor="t" anchorCtr="0" compatLnSpc="1">
            <a:prstTxWarp prst="textNoShape">
              <a:avLst/>
            </a:prstTxWarp>
          </a:bodyPr>
          <a:lstStyle/>
          <a:p>
            <a:pPr eaLnBrk="1" hangingPunct="1">
              <a:spcBef>
                <a:spcPct val="0"/>
              </a:spcBef>
            </a:pPr>
            <a:endParaRPr lang="id-ID"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Image Placeholder 1"/>
          <p:cNvSpPr>
            <a:spLocks noGrp="1" noRot="1" noChangeAspect="1" noTextEdit="1"/>
          </p:cNvSpPr>
          <p:nvPr>
            <p:ph type="sldImg"/>
          </p:nvPr>
        </p:nvSpPr>
        <p:spPr bwMode="auto">
          <a:xfrm>
            <a:off x="1144588" y="687388"/>
            <a:ext cx="4568825" cy="342741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7004" tIns="43502" rIns="87004" bIns="43502" numCol="1" anchor="t" anchorCtr="0" compatLnSpc="1">
            <a:prstTxWarp prst="textNoShape">
              <a:avLst/>
            </a:prstTxWarp>
          </a:bodyPr>
          <a:lstStyle/>
          <a:p>
            <a:pPr eaLnBrk="1" hangingPunct="1">
              <a:spcBef>
                <a:spcPct val="0"/>
              </a:spcBef>
            </a:pPr>
            <a:endParaRPr lang="id-ID"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p:cNvSpPr>
            <a:spLocks noGrp="1" noRot="1" noChangeAspect="1" noTextEdit="1"/>
          </p:cNvSpPr>
          <p:nvPr>
            <p:ph type="sldImg"/>
          </p:nvPr>
        </p:nvSpPr>
        <p:spPr bwMode="auto">
          <a:xfrm>
            <a:off x="1144588" y="687388"/>
            <a:ext cx="4568825" cy="342741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34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7004" tIns="43502" rIns="87004" bIns="43502" numCol="1" anchor="t" anchorCtr="0" compatLnSpc="1">
            <a:prstTxWarp prst="textNoShape">
              <a:avLst/>
            </a:prstTxWarp>
          </a:bodyPr>
          <a:lstStyle/>
          <a:p>
            <a:pPr eaLnBrk="1" hangingPunct="1">
              <a:spcBef>
                <a:spcPct val="0"/>
              </a:spcBef>
            </a:pPr>
            <a:endParaRPr lang="id-ID"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lide Image Placeholder 1"/>
          <p:cNvSpPr>
            <a:spLocks noGrp="1" noRot="1" noChangeAspect="1" noTextEdit="1"/>
          </p:cNvSpPr>
          <p:nvPr>
            <p:ph type="sldImg"/>
          </p:nvPr>
        </p:nvSpPr>
        <p:spPr bwMode="auto">
          <a:xfrm>
            <a:off x="1144588" y="687388"/>
            <a:ext cx="4568825" cy="342741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44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7004" tIns="43502" rIns="87004" bIns="43502" numCol="1" anchor="t" anchorCtr="0" compatLnSpc="1">
            <a:prstTxWarp prst="textNoShape">
              <a:avLst/>
            </a:prstTxWarp>
          </a:bodyPr>
          <a:lstStyle/>
          <a:p>
            <a:pPr eaLnBrk="1" hangingPunct="1">
              <a:spcBef>
                <a:spcPct val="0"/>
              </a:spcBef>
            </a:pPr>
            <a:endParaRPr lang="id-ID"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d-ID" smtClean="0"/>
          </a:p>
        </p:txBody>
      </p:sp>
      <p:sp>
        <p:nvSpPr>
          <p:cNvPr id="870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1FB06203-1EDE-4069-AF58-F180B19DB6CE}" type="slidenum">
              <a:rPr lang="en-US" smtClean="0"/>
              <a:pPr/>
              <a:t>8</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Rot="1" noChangeAspect="1" noChangeArrowheads="1" noTextEdit="1"/>
          </p:cNvSpPr>
          <p:nvPr>
            <p:ph type="sldImg"/>
          </p:nvPr>
        </p:nvSpPr>
        <p:spPr bwMode="auto">
          <a:xfrm>
            <a:off x="1144588" y="687388"/>
            <a:ext cx="4568825" cy="342741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8067"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6942" tIns="43472" rIns="86942" bIns="43472" numCol="1" anchor="t" anchorCtr="0" compatLnSpc="1">
            <a:prstTxWarp prst="textNoShape">
              <a:avLst/>
            </a:prstTxWarp>
          </a:bodyPr>
          <a:lstStyle/>
          <a:p>
            <a:pPr eaLnBrk="1" hangingPunct="1">
              <a:spcBef>
                <a:spcPct val="0"/>
              </a:spcBef>
            </a:pPr>
            <a:endParaRPr lang="id-ID"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Rot="1" noChangeAspect="1" noChangeArrowheads="1" noTextEdit="1"/>
          </p:cNvSpPr>
          <p:nvPr>
            <p:ph type="sldImg"/>
          </p:nvPr>
        </p:nvSpPr>
        <p:spPr bwMode="auto">
          <a:xfrm>
            <a:off x="1144588" y="687388"/>
            <a:ext cx="4568825" cy="342741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9091"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6942" tIns="43472" rIns="86942" bIns="43472" numCol="1" anchor="t" anchorCtr="0" compatLnSpc="1">
            <a:prstTxWarp prst="textNoShape">
              <a:avLst/>
            </a:prstTxWarp>
          </a:bodyPr>
          <a:lstStyle/>
          <a:p>
            <a:pPr eaLnBrk="1" hangingPunct="1">
              <a:spcBef>
                <a:spcPct val="0"/>
              </a:spcBef>
            </a:pPr>
            <a:endParaRPr lang="id-ID"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Rot="1" noChangeAspect="1" noTextEdit="1"/>
          </p:cNvSpPr>
          <p:nvPr>
            <p:ph type="sldImg"/>
          </p:nvPr>
        </p:nvSpPr>
        <p:spPr bwMode="auto">
          <a:xfrm>
            <a:off x="1144588" y="687388"/>
            <a:ext cx="4568825" cy="342741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0115"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8599" tIns="44300" rIns="88599" bIns="44300" numCol="1" anchor="t" anchorCtr="0" compatLnSpc="1">
            <a:prstTxWarp prst="textNoShape">
              <a:avLst/>
            </a:prstTxWarp>
          </a:bodyPr>
          <a:lstStyle/>
          <a:p>
            <a:pPr eaLnBrk="1" hangingPunct="1">
              <a:spcBef>
                <a:spcPct val="0"/>
              </a:spcBef>
            </a:pPr>
            <a:endParaRPr lang="id-ID" smtClean="0"/>
          </a:p>
        </p:txBody>
      </p:sp>
      <p:sp>
        <p:nvSpPr>
          <p:cNvPr id="90116" name="Rectangle 4"/>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8599" tIns="44300" rIns="88599" bIns="44300" anchor="b"/>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algn="r"/>
            <a:fld id="{8C98D235-B787-4FEA-BA75-CAEACD1F3FEA}" type="slidenum">
              <a:rPr lang="en-US" sz="1100">
                <a:latin typeface="Calibri" pitchFamily="34" charset="0"/>
              </a:rPr>
              <a:pPr algn="r"/>
              <a:t>11</a:t>
            </a:fld>
            <a:endParaRPr lang="en-US" sz="1100">
              <a:latin typeface="Calibri"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Rot="1" noChangeAspect="1" noTextEdit="1"/>
          </p:cNvSpPr>
          <p:nvPr>
            <p:ph type="sldImg"/>
          </p:nvPr>
        </p:nvSpPr>
        <p:spPr bwMode="auto">
          <a:xfrm>
            <a:off x="1144588" y="687388"/>
            <a:ext cx="4568825" cy="342741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1139"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8599" tIns="44300" rIns="88599" bIns="44300" numCol="1" anchor="t" anchorCtr="0" compatLnSpc="1">
            <a:prstTxWarp prst="textNoShape">
              <a:avLst/>
            </a:prstTxWarp>
          </a:bodyPr>
          <a:lstStyle/>
          <a:p>
            <a:pPr eaLnBrk="1" hangingPunct="1">
              <a:spcBef>
                <a:spcPct val="0"/>
              </a:spcBef>
            </a:pPr>
            <a:endParaRPr lang="id-ID" smtClean="0"/>
          </a:p>
        </p:txBody>
      </p:sp>
      <p:sp>
        <p:nvSpPr>
          <p:cNvPr id="91140" name="Rectangle 4"/>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8599" tIns="44300" rIns="88599" bIns="44300" anchor="b"/>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algn="r"/>
            <a:fld id="{C73032E9-F064-40B1-AD02-1F7D86DBCBEA}" type="slidenum">
              <a:rPr lang="en-US" sz="1100">
                <a:latin typeface="Calibri" pitchFamily="34" charset="0"/>
              </a:rPr>
              <a:pPr algn="r"/>
              <a:t>12</a:t>
            </a:fld>
            <a:endParaRPr lang="en-US" sz="1100">
              <a:latin typeface="Calibri"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bwMode="auto">
          <a:xfrm>
            <a:off x="1185863" y="719138"/>
            <a:ext cx="4505325" cy="337978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63" name="Notes Placeholder 2"/>
          <p:cNvSpPr>
            <a:spLocks noGrp="1"/>
          </p:cNvSpPr>
          <p:nvPr>
            <p:ph type="body" idx="1"/>
          </p:nvPr>
        </p:nvSpPr>
        <p:spPr bwMode="auto">
          <a:xfrm>
            <a:off x="898525" y="4305300"/>
            <a:ext cx="5030788" cy="42037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8156" tIns="44078" rIns="88156" bIns="44078" numCol="1" anchor="t" anchorCtr="0" compatLnSpc="1">
            <a:prstTxWarp prst="textNoShape">
              <a:avLst/>
            </a:prstTxWarp>
          </a:bodyPr>
          <a:lstStyle/>
          <a:p>
            <a:pPr eaLnBrk="1" hangingPunct="1">
              <a:spcBef>
                <a:spcPct val="0"/>
              </a:spcBef>
            </a:pPr>
            <a:endParaRPr lang="id-ID" smtClean="0"/>
          </a:p>
        </p:txBody>
      </p:sp>
      <p:sp>
        <p:nvSpPr>
          <p:cNvPr id="92164" name="Slide Number Placeholder 3"/>
          <p:cNvSpPr txBox="1">
            <a:spLocks noGrp="1"/>
          </p:cNvSpPr>
          <p:nvPr/>
        </p:nvSpPr>
        <p:spPr bwMode="auto">
          <a:xfrm>
            <a:off x="3863975" y="8712200"/>
            <a:ext cx="3017838" cy="407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8156" tIns="44078" rIns="88156" bIns="44078" anchor="b"/>
          <a:lstStyle>
            <a:lvl1pPr defTabSz="881063">
              <a:defRPr>
                <a:solidFill>
                  <a:schemeClr val="tx1"/>
                </a:solidFill>
                <a:latin typeface="Verdana" pitchFamily="34" charset="0"/>
              </a:defRPr>
            </a:lvl1pPr>
            <a:lvl2pPr marL="742950" indent="-285750" defTabSz="881063">
              <a:defRPr>
                <a:solidFill>
                  <a:schemeClr val="tx1"/>
                </a:solidFill>
                <a:latin typeface="Verdana" pitchFamily="34" charset="0"/>
              </a:defRPr>
            </a:lvl2pPr>
            <a:lvl3pPr marL="1143000" indent="-228600" defTabSz="881063">
              <a:defRPr>
                <a:solidFill>
                  <a:schemeClr val="tx1"/>
                </a:solidFill>
                <a:latin typeface="Verdana" pitchFamily="34" charset="0"/>
              </a:defRPr>
            </a:lvl3pPr>
            <a:lvl4pPr marL="1600200" indent="-228600" defTabSz="881063">
              <a:defRPr>
                <a:solidFill>
                  <a:schemeClr val="tx1"/>
                </a:solidFill>
                <a:latin typeface="Verdana" pitchFamily="34" charset="0"/>
              </a:defRPr>
            </a:lvl4pPr>
            <a:lvl5pPr marL="2057400" indent="-228600" defTabSz="881063">
              <a:defRPr>
                <a:solidFill>
                  <a:schemeClr val="tx1"/>
                </a:solidFill>
                <a:latin typeface="Verdana" pitchFamily="34" charset="0"/>
              </a:defRPr>
            </a:lvl5pPr>
            <a:lvl6pPr marL="2514600" indent="-228600" defTabSz="881063" eaLnBrk="0" fontAlgn="base" hangingPunct="0">
              <a:spcBef>
                <a:spcPct val="0"/>
              </a:spcBef>
              <a:spcAft>
                <a:spcPct val="0"/>
              </a:spcAft>
              <a:defRPr>
                <a:solidFill>
                  <a:schemeClr val="tx1"/>
                </a:solidFill>
                <a:latin typeface="Verdana" pitchFamily="34" charset="0"/>
              </a:defRPr>
            </a:lvl6pPr>
            <a:lvl7pPr marL="2971800" indent="-228600" defTabSz="881063" eaLnBrk="0" fontAlgn="base" hangingPunct="0">
              <a:spcBef>
                <a:spcPct val="0"/>
              </a:spcBef>
              <a:spcAft>
                <a:spcPct val="0"/>
              </a:spcAft>
              <a:defRPr>
                <a:solidFill>
                  <a:schemeClr val="tx1"/>
                </a:solidFill>
                <a:latin typeface="Verdana" pitchFamily="34" charset="0"/>
              </a:defRPr>
            </a:lvl7pPr>
            <a:lvl8pPr marL="3429000" indent="-228600" defTabSz="881063" eaLnBrk="0" fontAlgn="base" hangingPunct="0">
              <a:spcBef>
                <a:spcPct val="0"/>
              </a:spcBef>
              <a:spcAft>
                <a:spcPct val="0"/>
              </a:spcAft>
              <a:defRPr>
                <a:solidFill>
                  <a:schemeClr val="tx1"/>
                </a:solidFill>
                <a:latin typeface="Verdana" pitchFamily="34" charset="0"/>
              </a:defRPr>
            </a:lvl8pPr>
            <a:lvl9pPr marL="3886200" indent="-228600" defTabSz="881063" eaLnBrk="0" fontAlgn="base" hangingPunct="0">
              <a:spcBef>
                <a:spcPct val="0"/>
              </a:spcBef>
              <a:spcAft>
                <a:spcPct val="0"/>
              </a:spcAft>
              <a:defRPr>
                <a:solidFill>
                  <a:schemeClr val="tx1"/>
                </a:solidFill>
                <a:latin typeface="Verdana" pitchFamily="34" charset="0"/>
              </a:defRPr>
            </a:lvl9pPr>
          </a:lstStyle>
          <a:p>
            <a:pPr algn="r"/>
            <a:fld id="{B6E199F2-E6C7-4FFE-AE61-1CE4D65D3B42}" type="slidenum">
              <a:rPr lang="en-US" sz="1100">
                <a:latin typeface="Times New Roman" pitchFamily="18" charset="0"/>
              </a:rPr>
              <a:pPr algn="r"/>
              <a:t>13</a:t>
            </a:fld>
            <a:endParaRPr lang="en-US" sz="1100">
              <a:latin typeface="Times New Roman"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d-ID" smtClean="0"/>
          </a:p>
        </p:txBody>
      </p:sp>
      <p:sp>
        <p:nvSpPr>
          <p:cNvPr id="931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7A600902-14FA-4669-8F2C-3F169614BE08}" type="slidenum">
              <a:rPr lang="id-ID" smtClean="0"/>
              <a:pPr/>
              <a:t>15</a:t>
            </a:fld>
            <a:endParaRPr lang="id-ID"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Rot="1" noChangeAspect="1" noTextEdit="1"/>
          </p:cNvSpPr>
          <p:nvPr>
            <p:ph type="sldImg"/>
          </p:nvPr>
        </p:nvSpPr>
        <p:spPr bwMode="auto">
          <a:xfrm>
            <a:off x="1144588" y="687388"/>
            <a:ext cx="4568825" cy="342741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4211"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8599" tIns="44300" rIns="88599" bIns="44300" numCol="1" anchor="t" anchorCtr="0" compatLnSpc="1">
            <a:prstTxWarp prst="textNoShape">
              <a:avLst/>
            </a:prstTxWarp>
          </a:bodyPr>
          <a:lstStyle/>
          <a:p>
            <a:pPr eaLnBrk="1" hangingPunct="1">
              <a:spcBef>
                <a:spcPct val="0"/>
              </a:spcBef>
            </a:pPr>
            <a:endParaRPr lang="id-ID" smtClean="0"/>
          </a:p>
        </p:txBody>
      </p:sp>
      <p:sp>
        <p:nvSpPr>
          <p:cNvPr id="94212" name="Rectangle 4"/>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8599" tIns="44300" rIns="88599" bIns="44300" anchor="b"/>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algn="r"/>
            <a:fld id="{96B2D0E7-1B87-49EB-AFA1-67CB9C08CA4E}" type="slidenum">
              <a:rPr lang="en-US" sz="1100">
                <a:latin typeface="Calibri" pitchFamily="34" charset="0"/>
              </a:rPr>
              <a:pPr algn="r"/>
              <a:t>68</a:t>
            </a:fld>
            <a:endParaRPr lang="en-US" sz="1100">
              <a:latin typeface="Calibri"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AutoShape 7"/>
          <p:cNvSpPr>
            <a:spLocks noChangeArrowheads="1"/>
          </p:cNvSpPr>
          <p:nvPr/>
        </p:nvSpPr>
        <p:spPr bwMode="auto">
          <a:xfrm>
            <a:off x="685800" y="2393950"/>
            <a:ext cx="7772400" cy="109538"/>
          </a:xfrm>
          <a:custGeom>
            <a:avLst/>
            <a:gdLst>
              <a:gd name="G0" fmla="+- 618 0 0"/>
            </a:gdLst>
            <a:ahLst/>
            <a:cxnLst>
              <a:cxn ang="0">
                <a:pos x="0" y="0"/>
              </a:cxn>
              <a:cxn ang="0">
                <a:pos x="618" y="0"/>
              </a:cxn>
              <a:cxn ang="0">
                <a:pos x="618" y="1000"/>
              </a:cxn>
              <a:cxn ang="0">
                <a:pos x="0" y="1000"/>
              </a:cxn>
              <a:cxn ang="0">
                <a:pos x="0" y="0"/>
              </a:cxn>
              <a:cxn ang="0">
                <a:pos x="1000" y="0"/>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pPr eaLnBrk="1" hangingPunct="1">
              <a:defRPr/>
            </a:pPr>
            <a:endParaRPr lang="en-US" sz="2400">
              <a:latin typeface="Times New Roman" pitchFamily="18" charset="0"/>
            </a:endParaRPr>
          </a:p>
        </p:txBody>
      </p:sp>
      <p:sp>
        <p:nvSpPr>
          <p:cNvPr id="54274" name="Rectangle 2"/>
          <p:cNvSpPr>
            <a:spLocks noGrp="1" noChangeArrowheads="1"/>
          </p:cNvSpPr>
          <p:nvPr>
            <p:ph type="ctrTitle"/>
          </p:nvPr>
        </p:nvSpPr>
        <p:spPr>
          <a:xfrm>
            <a:off x="685800" y="990600"/>
            <a:ext cx="7772400" cy="1371600"/>
          </a:xfrm>
        </p:spPr>
        <p:txBody>
          <a:bodyPr/>
          <a:lstStyle>
            <a:lvl1pPr>
              <a:defRPr sz="4000"/>
            </a:lvl1pPr>
          </a:lstStyle>
          <a:p>
            <a:r>
              <a:rPr lang="en-US"/>
              <a:t>Click to edit Master title style</a:t>
            </a:r>
          </a:p>
        </p:txBody>
      </p:sp>
      <p:sp>
        <p:nvSpPr>
          <p:cNvPr id="54275"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r>
              <a:rPr lang="en-US"/>
              <a:t>Click to edit Master subtitle style</a:t>
            </a:r>
          </a:p>
        </p:txBody>
      </p:sp>
      <p:sp>
        <p:nvSpPr>
          <p:cNvPr id="5" name="Rectangle 4"/>
          <p:cNvSpPr>
            <a:spLocks noGrp="1" noChangeArrowheads="1"/>
          </p:cNvSpPr>
          <p:nvPr>
            <p:ph type="dt" sz="half" idx="10"/>
          </p:nvPr>
        </p:nvSpPr>
        <p:spPr>
          <a:xfrm>
            <a:off x="685800" y="6248400"/>
            <a:ext cx="1905000" cy="457200"/>
          </a:xfrm>
        </p:spPr>
        <p:txBody>
          <a:bodyPr/>
          <a:lstStyle>
            <a:lvl1pPr>
              <a:defRPr/>
            </a:lvl1pPr>
          </a:lstStyle>
          <a:p>
            <a:pPr>
              <a:defRPr/>
            </a:pPr>
            <a:endParaRPr lang="en-US"/>
          </a:p>
        </p:txBody>
      </p:sp>
      <p:sp>
        <p:nvSpPr>
          <p:cNvPr id="6" name="Rectangle 5"/>
          <p:cNvSpPr>
            <a:spLocks noGrp="1" noChangeArrowheads="1"/>
          </p:cNvSpPr>
          <p:nvPr>
            <p:ph type="ftr" sz="quarter" idx="11"/>
          </p:nvPr>
        </p:nvSpPr>
        <p:spPr>
          <a:xfrm>
            <a:off x="3124200" y="6248400"/>
            <a:ext cx="2895600" cy="457200"/>
          </a:xfrm>
        </p:spPr>
        <p:txBody>
          <a:bodyPr/>
          <a:lstStyle>
            <a:lvl1pPr>
              <a:defRPr/>
            </a:lvl1pPr>
          </a:lstStyle>
          <a:p>
            <a:pPr>
              <a:defRPr/>
            </a:pPr>
            <a:endParaRPr lang="en-US"/>
          </a:p>
        </p:txBody>
      </p:sp>
      <p:sp>
        <p:nvSpPr>
          <p:cNvPr id="7" name="Rectangle 6"/>
          <p:cNvSpPr>
            <a:spLocks noGrp="1" noChangeArrowheads="1"/>
          </p:cNvSpPr>
          <p:nvPr>
            <p:ph type="sldNum" sz="quarter" idx="12"/>
          </p:nvPr>
        </p:nvSpPr>
        <p:spPr>
          <a:xfrm>
            <a:off x="6553200" y="6248400"/>
            <a:ext cx="1905000" cy="457200"/>
          </a:xfrm>
        </p:spPr>
        <p:txBody>
          <a:bodyPr/>
          <a:lstStyle>
            <a:lvl1pPr>
              <a:defRPr/>
            </a:lvl1pPr>
          </a:lstStyle>
          <a:p>
            <a:pPr>
              <a:defRPr/>
            </a:pPr>
            <a:fld id="{92AD9C1F-C1E7-489E-B12C-72A4D255FD6F}" type="slidenum">
              <a:rPr lang="en-US"/>
              <a:pPr>
                <a:defRPr/>
              </a:pPr>
              <a:t>‹#›</a:t>
            </a:fld>
            <a:endParaRPr lang="en-US"/>
          </a:p>
        </p:txBody>
      </p:sp>
    </p:spTree>
    <p:extLst>
      <p:ext uri="{BB962C8B-B14F-4D97-AF65-F5344CB8AC3E}">
        <p14:creationId xmlns:p14="http://schemas.microsoft.com/office/powerpoint/2010/main" val="20734885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7BCCFF62-3E86-41E1-965B-CF3C602C5267}" type="slidenum">
              <a:rPr lang="en-US"/>
              <a:pPr>
                <a:defRPr/>
              </a:pPr>
              <a:t>‹#›</a:t>
            </a:fld>
            <a:endParaRPr lang="en-US"/>
          </a:p>
        </p:txBody>
      </p:sp>
    </p:spTree>
    <p:extLst>
      <p:ext uri="{BB962C8B-B14F-4D97-AF65-F5344CB8AC3E}">
        <p14:creationId xmlns:p14="http://schemas.microsoft.com/office/powerpoint/2010/main" val="25061855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3838" y="304800"/>
            <a:ext cx="2001837"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66738" y="304800"/>
            <a:ext cx="585470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27033496-A1D9-4483-997E-49A1816122C3}" type="slidenum">
              <a:rPr lang="en-US"/>
              <a:pPr>
                <a:defRPr/>
              </a:pPr>
              <a:t>‹#›</a:t>
            </a:fld>
            <a:endParaRPr lang="en-US"/>
          </a:p>
        </p:txBody>
      </p:sp>
    </p:spTree>
    <p:extLst>
      <p:ext uri="{BB962C8B-B14F-4D97-AF65-F5344CB8AC3E}">
        <p14:creationId xmlns:p14="http://schemas.microsoft.com/office/powerpoint/2010/main" val="17396867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
        <p:nvSpPr>
          <p:cNvPr id="2" name="Rectangle 1"/>
          <p:cNvSpPr/>
          <p:nvPr userDrawn="1"/>
        </p:nvSpPr>
        <p:spPr>
          <a:xfrm>
            <a:off x="0" y="1000125"/>
            <a:ext cx="9144000" cy="5857875"/>
          </a:xfrm>
          <a:prstGeom prst="rect">
            <a:avLst/>
          </a:prstGeom>
          <a:gradFill>
            <a:gsLst>
              <a:gs pos="0">
                <a:srgbClr val="CCFF99"/>
              </a:gs>
              <a:gs pos="50000">
                <a:srgbClr val="CCFF99"/>
              </a:gs>
              <a:gs pos="100000">
                <a:schemeClr val="accent1">
                  <a:tint val="23500"/>
                  <a:satMod val="1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3" name="Picture 7"/>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7072313" cy="100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8"/>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85813" y="0"/>
            <a:ext cx="8358187" cy="100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845591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9FE4673E-0D23-4566-B492-CC762A275280}" type="slidenum">
              <a:rPr lang="en-US"/>
              <a:pPr>
                <a:defRPr/>
              </a:pPr>
              <a:t>‹#›</a:t>
            </a:fld>
            <a:endParaRPr lang="en-US"/>
          </a:p>
        </p:txBody>
      </p:sp>
    </p:spTree>
    <p:extLst>
      <p:ext uri="{BB962C8B-B14F-4D97-AF65-F5344CB8AC3E}">
        <p14:creationId xmlns:p14="http://schemas.microsoft.com/office/powerpoint/2010/main" val="23763903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1A97A66E-0036-4A83-8C15-A59A2E3734E2}" type="slidenum">
              <a:rPr lang="en-US"/>
              <a:pPr>
                <a:defRPr/>
              </a:pPr>
              <a:t>‹#›</a:t>
            </a:fld>
            <a:endParaRPr lang="en-US"/>
          </a:p>
        </p:txBody>
      </p:sp>
    </p:spTree>
    <p:extLst>
      <p:ext uri="{BB962C8B-B14F-4D97-AF65-F5344CB8AC3E}">
        <p14:creationId xmlns:p14="http://schemas.microsoft.com/office/powerpoint/2010/main" val="2306151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pPr>
              <a:defRPr/>
            </a:pPr>
            <a:fld id="{27837E1B-4548-41E2-AC89-F951CC7FE6A6}" type="slidenum">
              <a:rPr lang="en-US"/>
              <a:pPr>
                <a:defRPr/>
              </a:pPr>
              <a:t>‹#›</a:t>
            </a:fld>
            <a:endParaRPr lang="en-US"/>
          </a:p>
        </p:txBody>
      </p:sp>
    </p:spTree>
    <p:extLst>
      <p:ext uri="{BB962C8B-B14F-4D97-AF65-F5344CB8AC3E}">
        <p14:creationId xmlns:p14="http://schemas.microsoft.com/office/powerpoint/2010/main" val="38201799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dt" sz="half" idx="10"/>
          </p:nvPr>
        </p:nvSpPr>
        <p:spPr>
          <a:ln/>
        </p:spPr>
        <p:txBody>
          <a:bodyPr/>
          <a:lstStyle>
            <a:lvl1pPr>
              <a:defRPr/>
            </a:lvl1pPr>
          </a:lstStyle>
          <a:p>
            <a:pPr>
              <a:defRPr/>
            </a:pPr>
            <a:endParaRPr lang="en-US"/>
          </a:p>
        </p:txBody>
      </p:sp>
      <p:sp>
        <p:nvSpPr>
          <p:cNvPr id="8" name="Rectangle 7"/>
          <p:cNvSpPr>
            <a:spLocks noGrp="1" noChangeArrowheads="1"/>
          </p:cNvSpPr>
          <p:nvPr>
            <p:ph type="ftr" sz="quarter" idx="11"/>
          </p:nvPr>
        </p:nvSpPr>
        <p:spPr>
          <a:ln/>
        </p:spPr>
        <p:txBody>
          <a:bodyPr/>
          <a:lstStyle>
            <a:lvl1pPr>
              <a:defRPr/>
            </a:lvl1pPr>
          </a:lstStyle>
          <a:p>
            <a:pPr>
              <a:defRPr/>
            </a:pPr>
            <a:endParaRPr lang="en-US"/>
          </a:p>
        </p:txBody>
      </p:sp>
      <p:sp>
        <p:nvSpPr>
          <p:cNvPr id="9" name="Rectangle 8"/>
          <p:cNvSpPr>
            <a:spLocks noGrp="1" noChangeArrowheads="1"/>
          </p:cNvSpPr>
          <p:nvPr>
            <p:ph type="sldNum" sz="quarter" idx="12"/>
          </p:nvPr>
        </p:nvSpPr>
        <p:spPr>
          <a:ln/>
        </p:spPr>
        <p:txBody>
          <a:bodyPr/>
          <a:lstStyle>
            <a:lvl1pPr>
              <a:defRPr/>
            </a:lvl1pPr>
          </a:lstStyle>
          <a:p>
            <a:pPr>
              <a:defRPr/>
            </a:pPr>
            <a:fld id="{B69BA9D5-0360-449A-B9E9-EDA89D6910BB}" type="slidenum">
              <a:rPr lang="en-US"/>
              <a:pPr>
                <a:defRPr/>
              </a:pPr>
              <a:t>‹#›</a:t>
            </a:fld>
            <a:endParaRPr lang="en-US"/>
          </a:p>
        </p:txBody>
      </p:sp>
    </p:spTree>
    <p:extLst>
      <p:ext uri="{BB962C8B-B14F-4D97-AF65-F5344CB8AC3E}">
        <p14:creationId xmlns:p14="http://schemas.microsoft.com/office/powerpoint/2010/main" val="9058410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dt" sz="half" idx="10"/>
          </p:nvPr>
        </p:nvSpPr>
        <p:spPr>
          <a:ln/>
        </p:spPr>
        <p:txBody>
          <a:bodyPr/>
          <a:lstStyle>
            <a:lvl1pPr>
              <a:defRPr/>
            </a:lvl1pPr>
          </a:lstStyle>
          <a:p>
            <a:pPr>
              <a:defRPr/>
            </a:pPr>
            <a:endParaRPr lang="en-US"/>
          </a:p>
        </p:txBody>
      </p:sp>
      <p:sp>
        <p:nvSpPr>
          <p:cNvPr id="4" name="Rectangle 7"/>
          <p:cNvSpPr>
            <a:spLocks noGrp="1" noChangeArrowheads="1"/>
          </p:cNvSpPr>
          <p:nvPr>
            <p:ph type="ftr" sz="quarter" idx="11"/>
          </p:nvPr>
        </p:nvSpPr>
        <p:spPr>
          <a:ln/>
        </p:spPr>
        <p:txBody>
          <a:bodyPr/>
          <a:lstStyle>
            <a:lvl1pPr>
              <a:defRPr/>
            </a:lvl1pPr>
          </a:lstStyle>
          <a:p>
            <a:pPr>
              <a:defRPr/>
            </a:pPr>
            <a:endParaRPr lang="en-US"/>
          </a:p>
        </p:txBody>
      </p:sp>
      <p:sp>
        <p:nvSpPr>
          <p:cNvPr id="5" name="Rectangle 8"/>
          <p:cNvSpPr>
            <a:spLocks noGrp="1" noChangeArrowheads="1"/>
          </p:cNvSpPr>
          <p:nvPr>
            <p:ph type="sldNum" sz="quarter" idx="12"/>
          </p:nvPr>
        </p:nvSpPr>
        <p:spPr>
          <a:ln/>
        </p:spPr>
        <p:txBody>
          <a:bodyPr/>
          <a:lstStyle>
            <a:lvl1pPr>
              <a:defRPr/>
            </a:lvl1pPr>
          </a:lstStyle>
          <a:p>
            <a:pPr>
              <a:defRPr/>
            </a:pPr>
            <a:fld id="{96D6F4BD-C39D-49AF-9A02-A7EA578E4F5D}" type="slidenum">
              <a:rPr lang="en-US"/>
              <a:pPr>
                <a:defRPr/>
              </a:pPr>
              <a:t>‹#›</a:t>
            </a:fld>
            <a:endParaRPr lang="en-US"/>
          </a:p>
        </p:txBody>
      </p:sp>
    </p:spTree>
    <p:extLst>
      <p:ext uri="{BB962C8B-B14F-4D97-AF65-F5344CB8AC3E}">
        <p14:creationId xmlns:p14="http://schemas.microsoft.com/office/powerpoint/2010/main" val="333760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US"/>
          </a:p>
        </p:txBody>
      </p:sp>
      <p:sp>
        <p:nvSpPr>
          <p:cNvPr id="3" name="Rectangle 7"/>
          <p:cNvSpPr>
            <a:spLocks noGrp="1" noChangeArrowheads="1"/>
          </p:cNvSpPr>
          <p:nvPr>
            <p:ph type="ftr" sz="quarter" idx="11"/>
          </p:nvPr>
        </p:nvSpPr>
        <p:spPr>
          <a:ln/>
        </p:spPr>
        <p:txBody>
          <a:bodyPr/>
          <a:lstStyle>
            <a:lvl1pPr>
              <a:defRPr/>
            </a:lvl1pPr>
          </a:lstStyle>
          <a:p>
            <a:pPr>
              <a:defRPr/>
            </a:pPr>
            <a:endParaRPr lang="en-US"/>
          </a:p>
        </p:txBody>
      </p:sp>
      <p:sp>
        <p:nvSpPr>
          <p:cNvPr id="4" name="Rectangle 8"/>
          <p:cNvSpPr>
            <a:spLocks noGrp="1" noChangeArrowheads="1"/>
          </p:cNvSpPr>
          <p:nvPr>
            <p:ph type="sldNum" sz="quarter" idx="12"/>
          </p:nvPr>
        </p:nvSpPr>
        <p:spPr>
          <a:ln/>
        </p:spPr>
        <p:txBody>
          <a:bodyPr/>
          <a:lstStyle>
            <a:lvl1pPr>
              <a:defRPr/>
            </a:lvl1pPr>
          </a:lstStyle>
          <a:p>
            <a:pPr>
              <a:defRPr/>
            </a:pPr>
            <a:fld id="{8FC230ED-FF06-48F0-966E-3344911DF03B}" type="slidenum">
              <a:rPr lang="en-US"/>
              <a:pPr>
                <a:defRPr/>
              </a:pPr>
              <a:t>‹#›</a:t>
            </a:fld>
            <a:endParaRPr lang="en-US"/>
          </a:p>
        </p:txBody>
      </p:sp>
    </p:spTree>
    <p:extLst>
      <p:ext uri="{BB962C8B-B14F-4D97-AF65-F5344CB8AC3E}">
        <p14:creationId xmlns:p14="http://schemas.microsoft.com/office/powerpoint/2010/main" val="10930560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pPr>
              <a:defRPr/>
            </a:pPr>
            <a:fld id="{0D22F728-F2AD-4D48-945D-170D1181F31C}" type="slidenum">
              <a:rPr lang="en-US"/>
              <a:pPr>
                <a:defRPr/>
              </a:pPr>
              <a:t>‹#›</a:t>
            </a:fld>
            <a:endParaRPr lang="en-US"/>
          </a:p>
        </p:txBody>
      </p:sp>
    </p:spTree>
    <p:extLst>
      <p:ext uri="{BB962C8B-B14F-4D97-AF65-F5344CB8AC3E}">
        <p14:creationId xmlns:p14="http://schemas.microsoft.com/office/powerpoint/2010/main" val="30608359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pPr>
              <a:defRPr/>
            </a:pPr>
            <a:fld id="{99A60FB3-DAE8-4448-9035-DFF50F054DCE}" type="slidenum">
              <a:rPr lang="en-US"/>
              <a:pPr>
                <a:defRPr/>
              </a:pPr>
              <a:t>‹#›</a:t>
            </a:fld>
            <a:endParaRPr lang="en-US"/>
          </a:p>
        </p:txBody>
      </p:sp>
    </p:spTree>
    <p:extLst>
      <p:ext uri="{BB962C8B-B14F-4D97-AF65-F5344CB8AC3E}">
        <p14:creationId xmlns:p14="http://schemas.microsoft.com/office/powerpoint/2010/main" val="2768875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74675" y="304800"/>
            <a:ext cx="8001000" cy="1216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566738" y="1752600"/>
            <a:ext cx="8001000"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3252" name="AutoShape 4"/>
          <p:cNvSpPr>
            <a:spLocks noChangeArrowheads="1"/>
          </p:cNvSpPr>
          <p:nvPr/>
        </p:nvSpPr>
        <p:spPr bwMode="auto">
          <a:xfrm>
            <a:off x="609600" y="1566863"/>
            <a:ext cx="7958138"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pPr eaLnBrk="1" hangingPunct="1">
              <a:defRPr/>
            </a:pPr>
            <a:endParaRPr lang="en-US" sz="2400">
              <a:latin typeface="Times New Roman" pitchFamily="18" charset="0"/>
            </a:endParaRPr>
          </a:p>
        </p:txBody>
      </p:sp>
      <p:sp>
        <p:nvSpPr>
          <p:cNvPr id="53253" name="Line 5"/>
          <p:cNvSpPr>
            <a:spLocks noChangeShapeType="1"/>
          </p:cNvSpPr>
          <p:nvPr/>
        </p:nvSpPr>
        <p:spPr bwMode="auto">
          <a:xfrm flipV="1">
            <a:off x="609600" y="6172200"/>
            <a:ext cx="7924800" cy="0"/>
          </a:xfrm>
          <a:prstGeom prst="line">
            <a:avLst/>
          </a:prstGeom>
          <a:noFill/>
          <a:ln w="3175">
            <a:solidFill>
              <a:schemeClr val="accent2"/>
            </a:solidFill>
            <a:round/>
            <a:headEnd/>
            <a:tailEnd/>
          </a:ln>
          <a:effectLst/>
        </p:spPr>
        <p:txBody>
          <a:bodyPr/>
          <a:lstStyle/>
          <a:p>
            <a:pPr>
              <a:defRPr/>
            </a:pPr>
            <a:endParaRPr lang="en-US"/>
          </a:p>
        </p:txBody>
      </p:sp>
      <p:sp>
        <p:nvSpPr>
          <p:cNvPr id="53254" name="Rectangle 6"/>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p>
        </p:txBody>
      </p:sp>
      <p:sp>
        <p:nvSpPr>
          <p:cNvPr id="53255" name="Rectangle 7"/>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200"/>
            </a:lvl1pPr>
          </a:lstStyle>
          <a:p>
            <a:pPr>
              <a:defRPr/>
            </a:pPr>
            <a:endParaRPr lang="en-US"/>
          </a:p>
        </p:txBody>
      </p:sp>
      <p:sp>
        <p:nvSpPr>
          <p:cNvPr id="53256" name="Rectangle 8"/>
          <p:cNvSpPr>
            <a:spLocks noGrp="1" noChangeArrowheads="1"/>
          </p:cNvSpPr>
          <p:nvPr>
            <p:ph type="sldNum" sz="quarter" idx="4"/>
          </p:nvPr>
        </p:nvSpPr>
        <p:spPr bwMode="auto">
          <a:xfrm>
            <a:off x="65532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fld id="{77AD5A3A-EC86-489D-94B7-E13B2B2D542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78" r:id="rId1"/>
    <p:sldLayoutId id="2147483768" r:id="rId2"/>
    <p:sldLayoutId id="2147483769" r:id="rId3"/>
    <p:sldLayoutId id="2147483770" r:id="rId4"/>
    <p:sldLayoutId id="2147483771" r:id="rId5"/>
    <p:sldLayoutId id="2147483772" r:id="rId6"/>
    <p:sldLayoutId id="2147483773" r:id="rId7"/>
    <p:sldLayoutId id="2147483774" r:id="rId8"/>
    <p:sldLayoutId id="2147483775" r:id="rId9"/>
    <p:sldLayoutId id="2147483776" r:id="rId10"/>
    <p:sldLayoutId id="2147483777" r:id="rId11"/>
    <p:sldLayoutId id="2147483779" r:id="rId12"/>
  </p:sldLayoutIdLst>
  <p:timing>
    <p:tnLst>
      <p:par>
        <p:cTn id="1" dur="indefinite" restart="never" nodeType="tmRoot"/>
      </p:par>
    </p:tnLst>
  </p:timing>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Verdana" pitchFamily="34" charset="0"/>
        </a:defRPr>
      </a:lvl2pPr>
      <a:lvl3pPr algn="l" rtl="0" eaLnBrk="0" fontAlgn="base" hangingPunct="0">
        <a:spcBef>
          <a:spcPct val="0"/>
        </a:spcBef>
        <a:spcAft>
          <a:spcPct val="0"/>
        </a:spcAft>
        <a:defRPr sz="3800">
          <a:solidFill>
            <a:schemeClr val="tx2"/>
          </a:solidFill>
          <a:latin typeface="Verdana" pitchFamily="34" charset="0"/>
        </a:defRPr>
      </a:lvl3pPr>
      <a:lvl4pPr algn="l" rtl="0" eaLnBrk="0" fontAlgn="base" hangingPunct="0">
        <a:spcBef>
          <a:spcPct val="0"/>
        </a:spcBef>
        <a:spcAft>
          <a:spcPct val="0"/>
        </a:spcAft>
        <a:defRPr sz="3800">
          <a:solidFill>
            <a:schemeClr val="tx2"/>
          </a:solidFill>
          <a:latin typeface="Verdana" pitchFamily="34" charset="0"/>
        </a:defRPr>
      </a:lvl4pPr>
      <a:lvl5pPr algn="l" rtl="0" eaLnBrk="0" fontAlgn="base" hangingPunct="0">
        <a:spcBef>
          <a:spcPct val="0"/>
        </a:spcBef>
        <a:spcAft>
          <a:spcPct val="0"/>
        </a:spcAft>
        <a:defRPr sz="3800">
          <a:solidFill>
            <a:schemeClr val="tx2"/>
          </a:solidFill>
          <a:latin typeface="Verdana" pitchFamily="34" charset="0"/>
        </a:defRPr>
      </a:lvl5pPr>
      <a:lvl6pPr marL="457200" algn="l" rtl="0" fontAlgn="base">
        <a:spcBef>
          <a:spcPct val="0"/>
        </a:spcBef>
        <a:spcAft>
          <a:spcPct val="0"/>
        </a:spcAft>
        <a:defRPr sz="3800">
          <a:solidFill>
            <a:schemeClr val="tx2"/>
          </a:solidFill>
          <a:latin typeface="Verdana" pitchFamily="34" charset="0"/>
        </a:defRPr>
      </a:lvl6pPr>
      <a:lvl7pPr marL="914400" algn="l" rtl="0" fontAlgn="base">
        <a:spcBef>
          <a:spcPct val="0"/>
        </a:spcBef>
        <a:spcAft>
          <a:spcPct val="0"/>
        </a:spcAft>
        <a:defRPr sz="3800">
          <a:solidFill>
            <a:schemeClr val="tx2"/>
          </a:solidFill>
          <a:latin typeface="Verdana" pitchFamily="34" charset="0"/>
        </a:defRPr>
      </a:lvl7pPr>
      <a:lvl8pPr marL="1371600" algn="l" rtl="0" fontAlgn="base">
        <a:spcBef>
          <a:spcPct val="0"/>
        </a:spcBef>
        <a:spcAft>
          <a:spcPct val="0"/>
        </a:spcAft>
        <a:defRPr sz="3800">
          <a:solidFill>
            <a:schemeClr val="tx2"/>
          </a:solidFill>
          <a:latin typeface="Verdana" pitchFamily="34" charset="0"/>
        </a:defRPr>
      </a:lvl8pPr>
      <a:lvl9pPr marL="1828800" algn="l" rtl="0" fontAlgn="base">
        <a:spcBef>
          <a:spcPct val="0"/>
        </a:spcBef>
        <a:spcAft>
          <a:spcPct val="0"/>
        </a:spcAft>
        <a:defRPr sz="3800">
          <a:solidFill>
            <a:schemeClr val="tx2"/>
          </a:solidFill>
          <a:latin typeface="Verdana" pitchFamily="34" charset="0"/>
        </a:defRPr>
      </a:lvl9pPr>
    </p:titleStyle>
    <p:bodyStyle>
      <a:lvl1pPr marL="469900" indent="-469900" algn="l" rtl="0" eaLnBrk="0" fontAlgn="base" hangingPunct="0">
        <a:spcBef>
          <a:spcPct val="20000"/>
        </a:spcBef>
        <a:spcAft>
          <a:spcPct val="0"/>
        </a:spcAft>
        <a:buClr>
          <a:schemeClr val="accent2"/>
        </a:buClr>
        <a:buFont typeface="Wingdings" pitchFamily="2"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pitchFamily="2" charset="2"/>
        <a:buChar char="n"/>
        <a:defRPr sz="2600">
          <a:solidFill>
            <a:schemeClr val="tx1"/>
          </a:solidFill>
          <a:latin typeface="+mn-lt"/>
        </a:defRPr>
      </a:lvl2pPr>
      <a:lvl3pPr marL="1304925" indent="-395288" algn="l" rtl="0" eaLnBrk="0" fontAlgn="base" hangingPunct="0">
        <a:spcBef>
          <a:spcPct val="20000"/>
        </a:spcBef>
        <a:spcAft>
          <a:spcPct val="0"/>
        </a:spcAft>
        <a:buClr>
          <a:schemeClr val="accent2"/>
        </a:buClr>
        <a:buFont typeface="Wingdings" pitchFamily="2" charset="2"/>
        <a:buChar char="o"/>
        <a:defRPr sz="2300">
          <a:solidFill>
            <a:schemeClr val="tx1"/>
          </a:solidFill>
          <a:latin typeface="+mn-lt"/>
        </a:defRPr>
      </a:lvl3pPr>
      <a:lvl4pPr marL="1693863" indent="-387350" algn="l" rtl="0" eaLnBrk="0" fontAlgn="base" hangingPunct="0">
        <a:spcBef>
          <a:spcPct val="20000"/>
        </a:spcBef>
        <a:spcAft>
          <a:spcPct val="0"/>
        </a:spcAft>
        <a:buClr>
          <a:schemeClr val="accent2"/>
        </a:buClr>
        <a:buFont typeface="Wingdings" pitchFamily="2" charset="2"/>
        <a:buChar char="n"/>
        <a:defRPr sz="2000">
          <a:solidFill>
            <a:schemeClr val="tx1"/>
          </a:solidFill>
          <a:latin typeface="+mn-lt"/>
        </a:defRPr>
      </a:lvl4pPr>
      <a:lvl5pPr marL="2093913" indent="-398463" algn="l" rtl="0" eaLnBrk="0" fontAlgn="base" hangingPunct="0">
        <a:spcBef>
          <a:spcPct val="25000"/>
        </a:spcBef>
        <a:spcAft>
          <a:spcPct val="0"/>
        </a:spcAft>
        <a:buClr>
          <a:schemeClr val="accent2"/>
        </a:buClr>
        <a:buFont typeface="Wingdings" pitchFamily="2" charset="2"/>
        <a:buChar char="§"/>
        <a:defRPr sz="2000">
          <a:solidFill>
            <a:schemeClr val="tx1"/>
          </a:solidFill>
          <a:latin typeface="+mn-lt"/>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 Id="rId9" Type="http://schemas.openxmlformats.org/officeDocument/2006/relationships/image" Target="../media/image4.jpeg"/></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8.xml"/><Relationship Id="rId1" Type="http://schemas.openxmlformats.org/officeDocument/2006/relationships/slideLayout" Target="../slideLayouts/slideLayout1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1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6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7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7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7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7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7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7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7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7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7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 Id="rId9"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500063" y="1285875"/>
            <a:ext cx="8424862" cy="893763"/>
          </a:xfrm>
        </p:spPr>
        <p:txBody>
          <a:bodyPr/>
          <a:lstStyle/>
          <a:p>
            <a:pPr algn="ctr" eaLnBrk="1" hangingPunct="1"/>
            <a:r>
              <a:rPr lang="id-ID" sz="2800" dirty="0" smtClean="0">
                <a:solidFill>
                  <a:srgbClr val="0000FF"/>
                </a:solidFill>
                <a:latin typeface="Trebuchet MS" pitchFamily="34" charset="0"/>
              </a:rPr>
              <a:t>KEBIJAKAN PENGAWASAN</a:t>
            </a:r>
            <a:br>
              <a:rPr lang="id-ID" sz="2800" dirty="0" smtClean="0">
                <a:solidFill>
                  <a:srgbClr val="0000FF"/>
                </a:solidFill>
                <a:latin typeface="Trebuchet MS" pitchFamily="34" charset="0"/>
              </a:rPr>
            </a:br>
            <a:r>
              <a:rPr lang="id-ID" sz="2800" dirty="0" smtClean="0">
                <a:solidFill>
                  <a:srgbClr val="0000FF"/>
                </a:solidFill>
                <a:latin typeface="Trebuchet MS" pitchFamily="34" charset="0"/>
              </a:rPr>
              <a:t>INSPEKTORAT JENDERAL KEMENTERIAN AGAMA</a:t>
            </a:r>
            <a:endParaRPr lang="en-US" sz="2800" dirty="0" smtClean="0">
              <a:solidFill>
                <a:srgbClr val="0000FF"/>
              </a:solidFill>
              <a:latin typeface="Trebuchet MS" pitchFamily="34" charset="0"/>
            </a:endParaRPr>
          </a:p>
        </p:txBody>
      </p:sp>
      <p:sp>
        <p:nvSpPr>
          <p:cNvPr id="4099" name="Rectangle 3"/>
          <p:cNvSpPr>
            <a:spLocks noGrp="1" noChangeArrowheads="1"/>
          </p:cNvSpPr>
          <p:nvPr>
            <p:ph type="subTitle" idx="1"/>
          </p:nvPr>
        </p:nvSpPr>
        <p:spPr>
          <a:xfrm flipV="1">
            <a:off x="827088" y="6597650"/>
            <a:ext cx="7673975" cy="44450"/>
          </a:xfrm>
        </p:spPr>
        <p:txBody>
          <a:bodyPr/>
          <a:lstStyle/>
          <a:p>
            <a:pPr eaLnBrk="1" hangingPunct="1"/>
            <a:endParaRPr lang="id-ID" sz="1000" smtClean="0"/>
          </a:p>
        </p:txBody>
      </p:sp>
      <p:sp>
        <p:nvSpPr>
          <p:cNvPr id="4100" name="Rectangle 5"/>
          <p:cNvSpPr>
            <a:spLocks noChangeArrowheads="1"/>
          </p:cNvSpPr>
          <p:nvPr/>
        </p:nvSpPr>
        <p:spPr bwMode="auto">
          <a:xfrm>
            <a:off x="827088" y="3500438"/>
            <a:ext cx="7602537"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eaLnBrk="1" hangingPunct="1">
              <a:lnSpc>
                <a:spcPct val="80000"/>
              </a:lnSpc>
              <a:spcBef>
                <a:spcPct val="20000"/>
              </a:spcBef>
              <a:buClr>
                <a:schemeClr val="accent2"/>
              </a:buClr>
              <a:buFont typeface="Wingdings" pitchFamily="2" charset="2"/>
              <a:buNone/>
            </a:pPr>
            <a:r>
              <a:rPr lang="en-US" b="1">
                <a:solidFill>
                  <a:srgbClr val="0000FF"/>
                </a:solidFill>
                <a:latin typeface="Trebuchet MS" pitchFamily="34" charset="0"/>
                <a:cs typeface="Tahoma" pitchFamily="34" charset="0"/>
              </a:rPr>
              <a:t>Oleh  </a:t>
            </a:r>
            <a:r>
              <a:rPr lang="id-ID" b="1">
                <a:solidFill>
                  <a:srgbClr val="0000FF"/>
                </a:solidFill>
                <a:latin typeface="Trebuchet MS" pitchFamily="34" charset="0"/>
                <a:cs typeface="Tahoma" pitchFamily="34" charset="0"/>
              </a:rPr>
              <a:t>Dr. H. Moch</a:t>
            </a:r>
            <a:r>
              <a:rPr lang="en-US" b="1">
                <a:solidFill>
                  <a:srgbClr val="0000FF"/>
                </a:solidFill>
                <a:latin typeface="Trebuchet MS" pitchFamily="34" charset="0"/>
                <a:cs typeface="Tahoma" pitchFamily="34" charset="0"/>
              </a:rPr>
              <a:t>.</a:t>
            </a:r>
            <a:r>
              <a:rPr lang="id-ID" b="1">
                <a:solidFill>
                  <a:srgbClr val="0000FF"/>
                </a:solidFill>
                <a:latin typeface="Trebuchet MS" pitchFamily="34" charset="0"/>
                <a:cs typeface="Tahoma" pitchFamily="34" charset="0"/>
              </a:rPr>
              <a:t> Jasin</a:t>
            </a:r>
            <a:r>
              <a:rPr lang="en-US" b="1">
                <a:solidFill>
                  <a:srgbClr val="0000FF"/>
                </a:solidFill>
                <a:latin typeface="Trebuchet MS" pitchFamily="34" charset="0"/>
                <a:cs typeface="Tahoma" pitchFamily="34" charset="0"/>
              </a:rPr>
              <a:t> MM</a:t>
            </a:r>
            <a:endParaRPr lang="id-ID" b="1">
              <a:solidFill>
                <a:srgbClr val="0000FF"/>
              </a:solidFill>
              <a:latin typeface="Trebuchet MS" pitchFamily="34" charset="0"/>
              <a:cs typeface="Tahoma" pitchFamily="34" charset="0"/>
            </a:endParaRPr>
          </a:p>
          <a:p>
            <a:pPr algn="ctr" eaLnBrk="1" hangingPunct="1">
              <a:lnSpc>
                <a:spcPct val="80000"/>
              </a:lnSpc>
              <a:spcBef>
                <a:spcPct val="20000"/>
              </a:spcBef>
              <a:buClr>
                <a:schemeClr val="accent2"/>
              </a:buClr>
              <a:buFont typeface="Wingdings" pitchFamily="2" charset="2"/>
              <a:buNone/>
            </a:pPr>
            <a:r>
              <a:rPr lang="id-ID" sz="1400" b="1">
                <a:solidFill>
                  <a:srgbClr val="0000FF"/>
                </a:solidFill>
                <a:latin typeface="Trebuchet MS" pitchFamily="34" charset="0"/>
                <a:cs typeface="Tahoma" pitchFamily="34" charset="0"/>
              </a:rPr>
              <a:t>Inspektur Jenderal Kementerian Agama</a:t>
            </a:r>
            <a:endParaRPr lang="en-US" sz="1400" b="1">
              <a:solidFill>
                <a:srgbClr val="0000FF"/>
              </a:solidFill>
              <a:latin typeface="Trebuchet MS" pitchFamily="34" charset="0"/>
              <a:cs typeface="Tahoma"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p:cNvGraphicFramePr/>
          <p:nvPr/>
        </p:nvGraphicFramePr>
        <p:xfrm>
          <a:off x="737190" y="1400174"/>
          <a:ext cx="2361856" cy="488634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Rounded Rectangle 6"/>
          <p:cNvSpPr/>
          <p:nvPr/>
        </p:nvSpPr>
        <p:spPr>
          <a:xfrm>
            <a:off x="3714743" y="1239694"/>
            <a:ext cx="263160" cy="314326"/>
          </a:xfrm>
          <a:prstGeom prst="roundRect">
            <a:avLst>
              <a:gd name="adj" fmla="val 10000"/>
            </a:avLst>
          </a:prstGeom>
          <a:solidFill>
            <a:srgbClr val="00CC00"/>
          </a:solidFill>
          <a:effectLst/>
        </p:spPr>
        <p:style>
          <a:lnRef idx="0">
            <a:schemeClr val="accent1"/>
          </a:lnRef>
          <a:fillRef idx="3">
            <a:schemeClr val="accent1"/>
          </a:fillRef>
          <a:effectRef idx="3">
            <a:schemeClr val="accent1"/>
          </a:effectRef>
          <a:fontRef idx="minor">
            <a:schemeClr val="lt1"/>
          </a:fontRef>
        </p:style>
        <p:txBody>
          <a:bodyPr lIns="0" tIns="0" rIns="0" bIns="0" anchor="ctr" anchorCtr="1"/>
          <a:lstStyle/>
          <a:p>
            <a:pPr algn="ctr">
              <a:defRPr/>
            </a:pPr>
            <a:r>
              <a:rPr lang="en-US" sz="1500" b="1">
                <a:solidFill>
                  <a:srgbClr val="000000"/>
                </a:solidFill>
                <a:latin typeface="Trebuchet MS" pitchFamily="34" charset="0"/>
              </a:rPr>
              <a:t>1</a:t>
            </a:r>
          </a:p>
        </p:txBody>
      </p:sp>
      <p:sp>
        <p:nvSpPr>
          <p:cNvPr id="13318" name="TextBox 4"/>
          <p:cNvSpPr txBox="1">
            <a:spLocks noChangeArrowheads="1"/>
          </p:cNvSpPr>
          <p:nvPr/>
        </p:nvSpPr>
        <p:spPr bwMode="auto">
          <a:xfrm>
            <a:off x="4076700" y="1196975"/>
            <a:ext cx="50673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z="1700" b="1">
                <a:latin typeface="Trebuchet MS" pitchFamily="34" charset="0"/>
              </a:rPr>
              <a:t>Dukungan Manajemen Dan Pelaksanaan Tugas Teknis Lainnya Kementerian Agama</a:t>
            </a:r>
            <a:r>
              <a:rPr lang="id-ID" sz="1700" b="1">
                <a:latin typeface="Trebuchet MS" pitchFamily="34" charset="0"/>
              </a:rPr>
              <a:t> (Setjen)</a:t>
            </a:r>
            <a:endParaRPr lang="en-US" sz="1700" b="1">
              <a:latin typeface="Trebuchet MS" pitchFamily="34" charset="0"/>
            </a:endParaRPr>
          </a:p>
        </p:txBody>
      </p:sp>
      <p:sp>
        <p:nvSpPr>
          <p:cNvPr id="9" name="Rounded Rectangle 8"/>
          <p:cNvSpPr/>
          <p:nvPr/>
        </p:nvSpPr>
        <p:spPr>
          <a:xfrm>
            <a:off x="3735634" y="1929709"/>
            <a:ext cx="263160" cy="314326"/>
          </a:xfrm>
          <a:prstGeom prst="roundRect">
            <a:avLst>
              <a:gd name="adj" fmla="val 10000"/>
            </a:avLst>
          </a:prstGeom>
          <a:solidFill>
            <a:srgbClr val="00CC00"/>
          </a:solidFill>
          <a:effectLst/>
        </p:spPr>
        <p:style>
          <a:lnRef idx="0">
            <a:schemeClr val="accent1"/>
          </a:lnRef>
          <a:fillRef idx="3">
            <a:schemeClr val="accent1"/>
          </a:fillRef>
          <a:effectRef idx="3">
            <a:schemeClr val="accent1"/>
          </a:effectRef>
          <a:fontRef idx="minor">
            <a:schemeClr val="lt1"/>
          </a:fontRef>
        </p:style>
        <p:txBody>
          <a:bodyPr lIns="0" tIns="0" rIns="0" bIns="0" anchor="ctr" anchorCtr="1"/>
          <a:lstStyle/>
          <a:p>
            <a:pPr algn="ctr">
              <a:defRPr/>
            </a:pPr>
            <a:r>
              <a:rPr lang="en-US" sz="1500" b="1">
                <a:solidFill>
                  <a:srgbClr val="000000"/>
                </a:solidFill>
                <a:latin typeface="Trebuchet MS" pitchFamily="34" charset="0"/>
              </a:rPr>
              <a:t>2</a:t>
            </a:r>
          </a:p>
        </p:txBody>
      </p:sp>
      <p:sp>
        <p:nvSpPr>
          <p:cNvPr id="10" name="Rounded Rectangle 9"/>
          <p:cNvSpPr/>
          <p:nvPr/>
        </p:nvSpPr>
        <p:spPr>
          <a:xfrm>
            <a:off x="3735634" y="2639880"/>
            <a:ext cx="263160" cy="314326"/>
          </a:xfrm>
          <a:prstGeom prst="roundRect">
            <a:avLst>
              <a:gd name="adj" fmla="val 10000"/>
            </a:avLst>
          </a:prstGeom>
          <a:solidFill>
            <a:srgbClr val="00CC00"/>
          </a:solidFill>
          <a:effectLst/>
        </p:spPr>
        <p:style>
          <a:lnRef idx="0">
            <a:schemeClr val="accent1"/>
          </a:lnRef>
          <a:fillRef idx="3">
            <a:schemeClr val="accent1"/>
          </a:fillRef>
          <a:effectRef idx="3">
            <a:schemeClr val="accent1"/>
          </a:effectRef>
          <a:fontRef idx="minor">
            <a:schemeClr val="lt1"/>
          </a:fontRef>
        </p:style>
        <p:txBody>
          <a:bodyPr lIns="0" tIns="0" rIns="0" bIns="0" anchor="ctr" anchorCtr="1"/>
          <a:lstStyle/>
          <a:p>
            <a:pPr algn="ctr">
              <a:defRPr/>
            </a:pPr>
            <a:r>
              <a:rPr lang="en-US" sz="1500" b="1">
                <a:solidFill>
                  <a:srgbClr val="000000"/>
                </a:solidFill>
                <a:latin typeface="Trebuchet MS" pitchFamily="34" charset="0"/>
              </a:rPr>
              <a:t>3</a:t>
            </a:r>
          </a:p>
        </p:txBody>
      </p:sp>
      <p:sp>
        <p:nvSpPr>
          <p:cNvPr id="11" name="Rounded Rectangle 10"/>
          <p:cNvSpPr/>
          <p:nvPr/>
        </p:nvSpPr>
        <p:spPr>
          <a:xfrm>
            <a:off x="3735634" y="3311396"/>
            <a:ext cx="263160" cy="314326"/>
          </a:xfrm>
          <a:prstGeom prst="roundRect">
            <a:avLst>
              <a:gd name="adj" fmla="val 10000"/>
            </a:avLst>
          </a:prstGeom>
          <a:solidFill>
            <a:srgbClr val="00CC00"/>
          </a:solidFill>
          <a:effectLst/>
        </p:spPr>
        <p:style>
          <a:lnRef idx="0">
            <a:schemeClr val="accent1"/>
          </a:lnRef>
          <a:fillRef idx="3">
            <a:schemeClr val="accent1"/>
          </a:fillRef>
          <a:effectRef idx="3">
            <a:schemeClr val="accent1"/>
          </a:effectRef>
          <a:fontRef idx="minor">
            <a:schemeClr val="lt1"/>
          </a:fontRef>
        </p:style>
        <p:txBody>
          <a:bodyPr lIns="0" tIns="0" rIns="0" bIns="0" anchor="ctr" anchorCtr="1"/>
          <a:lstStyle/>
          <a:p>
            <a:pPr algn="ctr">
              <a:defRPr/>
            </a:pPr>
            <a:r>
              <a:rPr lang="en-US" sz="1500" b="1">
                <a:solidFill>
                  <a:srgbClr val="000000"/>
                </a:solidFill>
                <a:latin typeface="Trebuchet MS" pitchFamily="34" charset="0"/>
              </a:rPr>
              <a:t>4</a:t>
            </a:r>
          </a:p>
        </p:txBody>
      </p:sp>
      <p:sp>
        <p:nvSpPr>
          <p:cNvPr id="12" name="Rounded Rectangle 11"/>
          <p:cNvSpPr/>
          <p:nvPr/>
        </p:nvSpPr>
        <p:spPr>
          <a:xfrm>
            <a:off x="3735634" y="3997202"/>
            <a:ext cx="263160" cy="314326"/>
          </a:xfrm>
          <a:prstGeom prst="roundRect">
            <a:avLst>
              <a:gd name="adj" fmla="val 10000"/>
            </a:avLst>
          </a:prstGeom>
          <a:solidFill>
            <a:srgbClr val="00CC00"/>
          </a:solidFill>
          <a:effectLst/>
        </p:spPr>
        <p:style>
          <a:lnRef idx="0">
            <a:schemeClr val="accent1"/>
          </a:lnRef>
          <a:fillRef idx="3">
            <a:schemeClr val="accent1"/>
          </a:fillRef>
          <a:effectRef idx="3">
            <a:schemeClr val="accent1"/>
          </a:effectRef>
          <a:fontRef idx="minor">
            <a:schemeClr val="lt1"/>
          </a:fontRef>
        </p:style>
        <p:txBody>
          <a:bodyPr lIns="0" tIns="0" rIns="0" bIns="0" anchor="ctr" anchorCtr="1"/>
          <a:lstStyle/>
          <a:p>
            <a:pPr algn="ctr">
              <a:defRPr/>
            </a:pPr>
            <a:r>
              <a:rPr lang="en-US" sz="1500" b="1">
                <a:solidFill>
                  <a:srgbClr val="000000"/>
                </a:solidFill>
                <a:latin typeface="Trebuchet MS" pitchFamily="34" charset="0"/>
              </a:rPr>
              <a:t>5</a:t>
            </a:r>
          </a:p>
        </p:txBody>
      </p:sp>
      <p:sp>
        <p:nvSpPr>
          <p:cNvPr id="13331" name="TextBox 4"/>
          <p:cNvSpPr txBox="1">
            <a:spLocks noChangeArrowheads="1"/>
          </p:cNvSpPr>
          <p:nvPr/>
        </p:nvSpPr>
        <p:spPr bwMode="auto">
          <a:xfrm>
            <a:off x="4005263" y="1897063"/>
            <a:ext cx="50673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z="1700" b="1">
                <a:latin typeface="Trebuchet MS" pitchFamily="34" charset="0"/>
              </a:rPr>
              <a:t>Peningkatan Sarana dan Prasarana Aparatur Negara Kementerian Agama</a:t>
            </a:r>
            <a:r>
              <a:rPr lang="id-ID" sz="1700" b="1">
                <a:latin typeface="Trebuchet MS" pitchFamily="34" charset="0"/>
              </a:rPr>
              <a:t> (Setjen)</a:t>
            </a:r>
            <a:endParaRPr lang="en-US" sz="1700" b="1">
              <a:latin typeface="Trebuchet MS" pitchFamily="34" charset="0"/>
            </a:endParaRPr>
          </a:p>
        </p:txBody>
      </p:sp>
      <p:sp>
        <p:nvSpPr>
          <p:cNvPr id="13332" name="TextBox 4"/>
          <p:cNvSpPr txBox="1">
            <a:spLocks noChangeArrowheads="1"/>
          </p:cNvSpPr>
          <p:nvPr/>
        </p:nvSpPr>
        <p:spPr bwMode="auto">
          <a:xfrm>
            <a:off x="4076700" y="2598738"/>
            <a:ext cx="50673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z="1700" b="1">
                <a:latin typeface="Trebuchet MS" pitchFamily="34" charset="0"/>
              </a:rPr>
              <a:t>Pengawasan dan Peningkatan Akuntabilitas Aparatur Kementerian Agama</a:t>
            </a:r>
            <a:r>
              <a:rPr lang="id-ID" sz="1700" b="1">
                <a:latin typeface="Trebuchet MS" pitchFamily="34" charset="0"/>
              </a:rPr>
              <a:t> (Itjen)</a:t>
            </a:r>
            <a:endParaRPr lang="en-US" sz="1700" b="1">
              <a:latin typeface="Trebuchet MS" pitchFamily="34" charset="0"/>
            </a:endParaRPr>
          </a:p>
        </p:txBody>
      </p:sp>
      <p:sp>
        <p:nvSpPr>
          <p:cNvPr id="13333" name="TextBox 4"/>
          <p:cNvSpPr txBox="1">
            <a:spLocks noChangeArrowheads="1"/>
          </p:cNvSpPr>
          <p:nvPr/>
        </p:nvSpPr>
        <p:spPr bwMode="auto">
          <a:xfrm>
            <a:off x="4005263" y="3344863"/>
            <a:ext cx="50673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z="1700" b="1">
                <a:latin typeface="Trebuchet MS" pitchFamily="34" charset="0"/>
              </a:rPr>
              <a:t>Penelitian Pengembangan dan Pendidikan Pelatihan Kementerian Agama</a:t>
            </a:r>
            <a:r>
              <a:rPr lang="id-ID" sz="1700" b="1">
                <a:latin typeface="Trebuchet MS" pitchFamily="34" charset="0"/>
              </a:rPr>
              <a:t> (Litbang&amp;Diklat)</a:t>
            </a:r>
            <a:endParaRPr lang="en-US" sz="1700" b="1">
              <a:latin typeface="Trebuchet MS" pitchFamily="34" charset="0"/>
            </a:endParaRPr>
          </a:p>
        </p:txBody>
      </p:sp>
      <p:sp>
        <p:nvSpPr>
          <p:cNvPr id="13334" name="TextBox 4"/>
          <p:cNvSpPr txBox="1">
            <a:spLocks noChangeArrowheads="1"/>
          </p:cNvSpPr>
          <p:nvPr/>
        </p:nvSpPr>
        <p:spPr bwMode="auto">
          <a:xfrm>
            <a:off x="4005263" y="3962400"/>
            <a:ext cx="5067300" cy="35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z="1700" b="1">
                <a:latin typeface="Trebuchet MS" pitchFamily="34" charset="0"/>
              </a:rPr>
              <a:t>Penyelenggaraan Ibadah Haji dan Umrah</a:t>
            </a:r>
            <a:r>
              <a:rPr lang="id-ID" sz="1700" b="1">
                <a:latin typeface="Trebuchet MS" pitchFamily="34" charset="0"/>
              </a:rPr>
              <a:t> (PHU)</a:t>
            </a:r>
            <a:endParaRPr lang="en-US" sz="1700" b="1">
              <a:latin typeface="Trebuchet MS" pitchFamily="34" charset="0"/>
            </a:endParaRPr>
          </a:p>
        </p:txBody>
      </p:sp>
      <p:sp>
        <p:nvSpPr>
          <p:cNvPr id="13335" name="TextBox 4"/>
          <p:cNvSpPr txBox="1">
            <a:spLocks noChangeArrowheads="1"/>
          </p:cNvSpPr>
          <p:nvPr/>
        </p:nvSpPr>
        <p:spPr bwMode="auto">
          <a:xfrm>
            <a:off x="4005263" y="4333875"/>
            <a:ext cx="5067300" cy="35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z="1700" b="1">
                <a:latin typeface="Trebuchet MS" pitchFamily="34" charset="0"/>
              </a:rPr>
              <a:t>Pendidikan Islam</a:t>
            </a:r>
            <a:r>
              <a:rPr lang="id-ID" sz="1700" b="1">
                <a:latin typeface="Trebuchet MS" pitchFamily="34" charset="0"/>
              </a:rPr>
              <a:t> (Pendis)</a:t>
            </a:r>
            <a:endParaRPr lang="en-US" sz="1700" b="1">
              <a:latin typeface="Trebuchet MS" pitchFamily="34" charset="0"/>
            </a:endParaRPr>
          </a:p>
        </p:txBody>
      </p:sp>
      <p:sp>
        <p:nvSpPr>
          <p:cNvPr id="13336" name="TextBox 4"/>
          <p:cNvSpPr txBox="1">
            <a:spLocks noChangeArrowheads="1"/>
          </p:cNvSpPr>
          <p:nvPr/>
        </p:nvSpPr>
        <p:spPr bwMode="auto">
          <a:xfrm>
            <a:off x="4005263" y="4719638"/>
            <a:ext cx="5067300" cy="35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z="1700" b="1">
                <a:latin typeface="Trebuchet MS" pitchFamily="34" charset="0"/>
              </a:rPr>
              <a:t>Bimbingan Masyarakat Islam</a:t>
            </a:r>
            <a:r>
              <a:rPr lang="id-ID" sz="1700" b="1">
                <a:latin typeface="Trebuchet MS" pitchFamily="34" charset="0"/>
              </a:rPr>
              <a:t> (Bimas Islam)</a:t>
            </a:r>
            <a:endParaRPr lang="en-US" sz="1700" b="1">
              <a:latin typeface="Trebuchet MS" pitchFamily="34" charset="0"/>
            </a:endParaRPr>
          </a:p>
        </p:txBody>
      </p:sp>
      <p:sp>
        <p:nvSpPr>
          <p:cNvPr id="13337" name="TextBox 4"/>
          <p:cNvSpPr txBox="1">
            <a:spLocks noChangeArrowheads="1"/>
          </p:cNvSpPr>
          <p:nvPr/>
        </p:nvSpPr>
        <p:spPr bwMode="auto">
          <a:xfrm>
            <a:off x="4005263" y="5072063"/>
            <a:ext cx="5067300" cy="35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z="1700" b="1">
                <a:latin typeface="Trebuchet MS" pitchFamily="34" charset="0"/>
              </a:rPr>
              <a:t>Bimbingan Masyarakat Kristen</a:t>
            </a:r>
            <a:r>
              <a:rPr lang="id-ID" sz="1700" b="1">
                <a:latin typeface="Trebuchet MS" pitchFamily="34" charset="0"/>
              </a:rPr>
              <a:t> (Bimas Kristen)</a:t>
            </a:r>
            <a:endParaRPr lang="en-US" sz="1700" b="1">
              <a:latin typeface="Trebuchet MS" pitchFamily="34" charset="0"/>
            </a:endParaRPr>
          </a:p>
        </p:txBody>
      </p:sp>
      <p:sp>
        <p:nvSpPr>
          <p:cNvPr id="13338" name="TextBox 4"/>
          <p:cNvSpPr txBox="1">
            <a:spLocks noChangeArrowheads="1"/>
          </p:cNvSpPr>
          <p:nvPr/>
        </p:nvSpPr>
        <p:spPr bwMode="auto">
          <a:xfrm>
            <a:off x="4005263" y="5434013"/>
            <a:ext cx="5067300" cy="35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z="1700" b="1">
                <a:latin typeface="Trebuchet MS" pitchFamily="34" charset="0"/>
              </a:rPr>
              <a:t>Bimbingan Masyarakat Katolik</a:t>
            </a:r>
            <a:r>
              <a:rPr lang="id-ID" sz="1700" b="1">
                <a:latin typeface="Trebuchet MS" pitchFamily="34" charset="0"/>
              </a:rPr>
              <a:t> (Bimas Katolik)</a:t>
            </a:r>
            <a:endParaRPr lang="en-US" sz="1700" b="1">
              <a:latin typeface="Trebuchet MS" pitchFamily="34" charset="0"/>
            </a:endParaRPr>
          </a:p>
        </p:txBody>
      </p:sp>
      <p:sp>
        <p:nvSpPr>
          <p:cNvPr id="13339" name="TextBox 4"/>
          <p:cNvSpPr txBox="1">
            <a:spLocks noChangeArrowheads="1"/>
          </p:cNvSpPr>
          <p:nvPr/>
        </p:nvSpPr>
        <p:spPr bwMode="auto">
          <a:xfrm>
            <a:off x="4005263" y="5778500"/>
            <a:ext cx="5067300" cy="35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z="1700" b="1">
                <a:latin typeface="Trebuchet MS" pitchFamily="34" charset="0"/>
              </a:rPr>
              <a:t>Bimbingan Masyarakat Hindu</a:t>
            </a:r>
            <a:r>
              <a:rPr lang="id-ID" sz="1700" b="1">
                <a:latin typeface="Trebuchet MS" pitchFamily="34" charset="0"/>
              </a:rPr>
              <a:t> (Bimas Hindu)</a:t>
            </a:r>
            <a:endParaRPr lang="en-US" sz="1700" b="1">
              <a:latin typeface="Trebuchet MS" pitchFamily="34" charset="0"/>
            </a:endParaRPr>
          </a:p>
        </p:txBody>
      </p:sp>
      <p:sp>
        <p:nvSpPr>
          <p:cNvPr id="13340" name="TextBox 4"/>
          <p:cNvSpPr txBox="1">
            <a:spLocks noChangeArrowheads="1"/>
          </p:cNvSpPr>
          <p:nvPr/>
        </p:nvSpPr>
        <p:spPr bwMode="auto">
          <a:xfrm>
            <a:off x="4076700" y="6092825"/>
            <a:ext cx="5067300" cy="35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z="1700" b="1">
                <a:latin typeface="Trebuchet MS" pitchFamily="34" charset="0"/>
              </a:rPr>
              <a:t>Bimbingan Masyarakat Buddha</a:t>
            </a:r>
            <a:r>
              <a:rPr lang="id-ID" sz="1700" b="1">
                <a:latin typeface="Trebuchet MS" pitchFamily="34" charset="0"/>
              </a:rPr>
              <a:t> (Bimas Budha)</a:t>
            </a:r>
            <a:endParaRPr lang="en-US" sz="1700" b="1">
              <a:latin typeface="Trebuchet MS" pitchFamily="34" charset="0"/>
            </a:endParaRPr>
          </a:p>
        </p:txBody>
      </p:sp>
      <p:sp>
        <p:nvSpPr>
          <p:cNvPr id="23" name="Rounded Rectangle 22"/>
          <p:cNvSpPr/>
          <p:nvPr/>
        </p:nvSpPr>
        <p:spPr>
          <a:xfrm>
            <a:off x="3735634" y="4382966"/>
            <a:ext cx="263160" cy="314326"/>
          </a:xfrm>
          <a:prstGeom prst="roundRect">
            <a:avLst>
              <a:gd name="adj" fmla="val 10000"/>
            </a:avLst>
          </a:prstGeom>
          <a:solidFill>
            <a:srgbClr val="00CC00"/>
          </a:solidFill>
          <a:effectLst/>
        </p:spPr>
        <p:style>
          <a:lnRef idx="0">
            <a:schemeClr val="accent1"/>
          </a:lnRef>
          <a:fillRef idx="3">
            <a:schemeClr val="accent1"/>
          </a:fillRef>
          <a:effectRef idx="3">
            <a:schemeClr val="accent1"/>
          </a:effectRef>
          <a:fontRef idx="minor">
            <a:schemeClr val="lt1"/>
          </a:fontRef>
        </p:style>
        <p:txBody>
          <a:bodyPr lIns="0" tIns="0" rIns="0" bIns="0" anchor="ctr" anchorCtr="1"/>
          <a:lstStyle/>
          <a:p>
            <a:pPr algn="ctr">
              <a:defRPr/>
            </a:pPr>
            <a:r>
              <a:rPr lang="en-US" sz="1500" b="1">
                <a:solidFill>
                  <a:srgbClr val="000000"/>
                </a:solidFill>
                <a:latin typeface="Trebuchet MS" pitchFamily="34" charset="0"/>
              </a:rPr>
              <a:t>6</a:t>
            </a:r>
          </a:p>
        </p:txBody>
      </p:sp>
      <p:sp>
        <p:nvSpPr>
          <p:cNvPr id="24" name="Rounded Rectangle 23"/>
          <p:cNvSpPr/>
          <p:nvPr/>
        </p:nvSpPr>
        <p:spPr>
          <a:xfrm>
            <a:off x="3735634" y="4740156"/>
            <a:ext cx="263160" cy="314326"/>
          </a:xfrm>
          <a:prstGeom prst="roundRect">
            <a:avLst>
              <a:gd name="adj" fmla="val 10000"/>
            </a:avLst>
          </a:prstGeom>
          <a:solidFill>
            <a:srgbClr val="00CC00"/>
          </a:solidFill>
          <a:effectLst/>
        </p:spPr>
        <p:style>
          <a:lnRef idx="0">
            <a:schemeClr val="accent1"/>
          </a:lnRef>
          <a:fillRef idx="3">
            <a:schemeClr val="accent1"/>
          </a:fillRef>
          <a:effectRef idx="3">
            <a:schemeClr val="accent1"/>
          </a:effectRef>
          <a:fontRef idx="minor">
            <a:schemeClr val="lt1"/>
          </a:fontRef>
        </p:style>
        <p:txBody>
          <a:bodyPr lIns="0" tIns="0" rIns="0" bIns="0" anchor="ctr" anchorCtr="1"/>
          <a:lstStyle/>
          <a:p>
            <a:pPr algn="ctr">
              <a:defRPr/>
            </a:pPr>
            <a:r>
              <a:rPr lang="en-US" sz="1500" b="1">
                <a:solidFill>
                  <a:srgbClr val="000000"/>
                </a:solidFill>
                <a:latin typeface="Trebuchet MS" pitchFamily="34" charset="0"/>
              </a:rPr>
              <a:t>7</a:t>
            </a:r>
          </a:p>
        </p:txBody>
      </p:sp>
      <p:sp>
        <p:nvSpPr>
          <p:cNvPr id="25" name="Rounded Rectangle 24"/>
          <p:cNvSpPr/>
          <p:nvPr/>
        </p:nvSpPr>
        <p:spPr>
          <a:xfrm>
            <a:off x="3735634" y="5097346"/>
            <a:ext cx="263160" cy="314326"/>
          </a:xfrm>
          <a:prstGeom prst="roundRect">
            <a:avLst>
              <a:gd name="adj" fmla="val 10000"/>
            </a:avLst>
          </a:prstGeom>
          <a:solidFill>
            <a:srgbClr val="00CC00"/>
          </a:solidFill>
          <a:effectLst/>
        </p:spPr>
        <p:style>
          <a:lnRef idx="0">
            <a:schemeClr val="accent1"/>
          </a:lnRef>
          <a:fillRef idx="3">
            <a:schemeClr val="accent1"/>
          </a:fillRef>
          <a:effectRef idx="3">
            <a:schemeClr val="accent1"/>
          </a:effectRef>
          <a:fontRef idx="minor">
            <a:schemeClr val="lt1"/>
          </a:fontRef>
        </p:style>
        <p:txBody>
          <a:bodyPr lIns="0" tIns="0" rIns="0" bIns="0" anchor="ctr" anchorCtr="1"/>
          <a:lstStyle/>
          <a:p>
            <a:pPr algn="ctr">
              <a:defRPr/>
            </a:pPr>
            <a:r>
              <a:rPr lang="en-US" sz="1500" b="1">
                <a:solidFill>
                  <a:srgbClr val="000000"/>
                </a:solidFill>
                <a:latin typeface="Trebuchet MS" pitchFamily="34" charset="0"/>
              </a:rPr>
              <a:t>8</a:t>
            </a:r>
          </a:p>
        </p:txBody>
      </p:sp>
      <p:sp>
        <p:nvSpPr>
          <p:cNvPr id="26" name="Rounded Rectangle 25"/>
          <p:cNvSpPr/>
          <p:nvPr/>
        </p:nvSpPr>
        <p:spPr>
          <a:xfrm>
            <a:off x="3735634" y="5454536"/>
            <a:ext cx="263160" cy="314326"/>
          </a:xfrm>
          <a:prstGeom prst="roundRect">
            <a:avLst>
              <a:gd name="adj" fmla="val 10000"/>
            </a:avLst>
          </a:prstGeom>
          <a:solidFill>
            <a:srgbClr val="00CC00"/>
          </a:solidFill>
          <a:effectLst/>
        </p:spPr>
        <p:style>
          <a:lnRef idx="0">
            <a:schemeClr val="accent1"/>
          </a:lnRef>
          <a:fillRef idx="3">
            <a:schemeClr val="accent1"/>
          </a:fillRef>
          <a:effectRef idx="3">
            <a:schemeClr val="accent1"/>
          </a:effectRef>
          <a:fontRef idx="minor">
            <a:schemeClr val="lt1"/>
          </a:fontRef>
        </p:style>
        <p:txBody>
          <a:bodyPr lIns="0" tIns="0" rIns="0" bIns="0" anchor="ctr" anchorCtr="1"/>
          <a:lstStyle/>
          <a:p>
            <a:pPr algn="ctr">
              <a:defRPr/>
            </a:pPr>
            <a:r>
              <a:rPr lang="en-US" sz="1500" b="1">
                <a:solidFill>
                  <a:srgbClr val="000000"/>
                </a:solidFill>
                <a:latin typeface="Trebuchet MS" pitchFamily="34" charset="0"/>
              </a:rPr>
              <a:t>9</a:t>
            </a:r>
          </a:p>
        </p:txBody>
      </p:sp>
      <p:sp>
        <p:nvSpPr>
          <p:cNvPr id="27" name="Rounded Rectangle 26"/>
          <p:cNvSpPr/>
          <p:nvPr/>
        </p:nvSpPr>
        <p:spPr>
          <a:xfrm>
            <a:off x="3735634" y="5811726"/>
            <a:ext cx="263160" cy="314326"/>
          </a:xfrm>
          <a:prstGeom prst="roundRect">
            <a:avLst>
              <a:gd name="adj" fmla="val 10000"/>
            </a:avLst>
          </a:prstGeom>
          <a:solidFill>
            <a:srgbClr val="00CC00"/>
          </a:solidFill>
          <a:effectLst/>
        </p:spPr>
        <p:style>
          <a:lnRef idx="0">
            <a:schemeClr val="accent1"/>
          </a:lnRef>
          <a:fillRef idx="3">
            <a:schemeClr val="accent1"/>
          </a:fillRef>
          <a:effectRef idx="3">
            <a:schemeClr val="accent1"/>
          </a:effectRef>
          <a:fontRef idx="minor">
            <a:schemeClr val="lt1"/>
          </a:fontRef>
        </p:style>
        <p:txBody>
          <a:bodyPr lIns="0" tIns="0" rIns="0" bIns="0" anchor="ctr" anchorCtr="1"/>
          <a:lstStyle/>
          <a:p>
            <a:pPr algn="ctr">
              <a:defRPr/>
            </a:pPr>
            <a:r>
              <a:rPr lang="en-US" sz="1500" b="1">
                <a:solidFill>
                  <a:srgbClr val="000000"/>
                </a:solidFill>
                <a:latin typeface="Trebuchet MS" pitchFamily="34" charset="0"/>
              </a:rPr>
              <a:t>10</a:t>
            </a:r>
          </a:p>
        </p:txBody>
      </p:sp>
      <p:sp>
        <p:nvSpPr>
          <p:cNvPr id="28" name="Rounded Rectangle 27"/>
          <p:cNvSpPr/>
          <p:nvPr/>
        </p:nvSpPr>
        <p:spPr>
          <a:xfrm>
            <a:off x="3735634" y="6168916"/>
            <a:ext cx="263160" cy="314326"/>
          </a:xfrm>
          <a:prstGeom prst="roundRect">
            <a:avLst>
              <a:gd name="adj" fmla="val 10000"/>
            </a:avLst>
          </a:prstGeom>
          <a:solidFill>
            <a:srgbClr val="00CC00"/>
          </a:solidFill>
          <a:effectLst/>
        </p:spPr>
        <p:style>
          <a:lnRef idx="0">
            <a:schemeClr val="accent1"/>
          </a:lnRef>
          <a:fillRef idx="3">
            <a:schemeClr val="accent1"/>
          </a:fillRef>
          <a:effectRef idx="3">
            <a:schemeClr val="accent1"/>
          </a:effectRef>
          <a:fontRef idx="minor">
            <a:schemeClr val="lt1"/>
          </a:fontRef>
        </p:style>
        <p:txBody>
          <a:bodyPr lIns="0" tIns="0" rIns="0" bIns="0" anchor="ctr" anchorCtr="1"/>
          <a:lstStyle/>
          <a:p>
            <a:pPr algn="ctr">
              <a:defRPr/>
            </a:pPr>
            <a:r>
              <a:rPr lang="en-US" sz="1500" b="1">
                <a:solidFill>
                  <a:srgbClr val="000000"/>
                </a:solidFill>
                <a:latin typeface="Trebuchet MS" pitchFamily="34" charset="0"/>
              </a:rPr>
              <a:t>11</a:t>
            </a:r>
          </a:p>
        </p:txBody>
      </p:sp>
      <p:cxnSp>
        <p:nvCxnSpPr>
          <p:cNvPr id="13359" name="Straight Connector 28"/>
          <p:cNvCxnSpPr>
            <a:cxnSpLocks noChangeShapeType="1"/>
          </p:cNvCxnSpPr>
          <p:nvPr/>
        </p:nvCxnSpPr>
        <p:spPr bwMode="auto">
          <a:xfrm rot="5400000" flipH="1" flipV="1">
            <a:off x="1885951" y="2420937"/>
            <a:ext cx="3071812" cy="500063"/>
          </a:xfrm>
          <a:prstGeom prst="line">
            <a:avLst/>
          </a:prstGeom>
          <a:noFill/>
          <a:ln w="28575" algn="ctr">
            <a:solidFill>
              <a:srgbClr val="66FF33"/>
            </a:solidFill>
            <a:round/>
            <a:headEnd/>
            <a:tailEnd/>
          </a:ln>
          <a:extLst>
            <a:ext uri="{909E8E84-426E-40DD-AFC4-6F175D3DCCD1}">
              <a14:hiddenFill xmlns:a14="http://schemas.microsoft.com/office/drawing/2010/main">
                <a:noFill/>
              </a14:hiddenFill>
            </a:ext>
          </a:extLst>
        </p:spPr>
      </p:cxnSp>
      <p:cxnSp>
        <p:nvCxnSpPr>
          <p:cNvPr id="13360" name="Straight Connector 29"/>
          <p:cNvCxnSpPr>
            <a:cxnSpLocks noChangeShapeType="1"/>
          </p:cNvCxnSpPr>
          <p:nvPr/>
        </p:nvCxnSpPr>
        <p:spPr bwMode="auto">
          <a:xfrm rot="16200000" flipH="1">
            <a:off x="2233613" y="5159375"/>
            <a:ext cx="2357437" cy="500063"/>
          </a:xfrm>
          <a:prstGeom prst="line">
            <a:avLst/>
          </a:prstGeom>
          <a:noFill/>
          <a:ln w="28575" algn="ctr">
            <a:solidFill>
              <a:srgbClr val="66FF33"/>
            </a:solidFill>
            <a:round/>
            <a:headEnd/>
            <a:tailEnd/>
          </a:ln>
          <a:extLst>
            <a:ext uri="{909E8E84-426E-40DD-AFC4-6F175D3DCCD1}">
              <a14:hiddenFill xmlns:a14="http://schemas.microsoft.com/office/drawing/2010/main">
                <a:noFill/>
              </a14:hiddenFill>
            </a:ext>
          </a:extLst>
        </p:spPr>
      </p:cxnSp>
      <p:cxnSp>
        <p:nvCxnSpPr>
          <p:cNvPr id="13361" name="Straight Connector 30"/>
          <p:cNvCxnSpPr>
            <a:cxnSpLocks noChangeShapeType="1"/>
          </p:cNvCxnSpPr>
          <p:nvPr/>
        </p:nvCxnSpPr>
        <p:spPr bwMode="auto">
          <a:xfrm>
            <a:off x="3635375" y="1152525"/>
            <a:ext cx="241300" cy="1588"/>
          </a:xfrm>
          <a:prstGeom prst="line">
            <a:avLst/>
          </a:prstGeom>
          <a:noFill/>
          <a:ln w="28575" algn="ctr">
            <a:solidFill>
              <a:srgbClr val="66FF33"/>
            </a:solidFill>
            <a:round/>
            <a:headEnd/>
            <a:tailEnd/>
          </a:ln>
          <a:extLst>
            <a:ext uri="{909E8E84-426E-40DD-AFC4-6F175D3DCCD1}">
              <a14:hiddenFill xmlns:a14="http://schemas.microsoft.com/office/drawing/2010/main">
                <a:noFill/>
              </a14:hiddenFill>
            </a:ext>
          </a:extLst>
        </p:spPr>
      </p:cxnSp>
      <p:cxnSp>
        <p:nvCxnSpPr>
          <p:cNvPr id="13362" name="Straight Connector 31"/>
          <p:cNvCxnSpPr>
            <a:cxnSpLocks noChangeShapeType="1"/>
          </p:cNvCxnSpPr>
          <p:nvPr/>
        </p:nvCxnSpPr>
        <p:spPr bwMode="auto">
          <a:xfrm>
            <a:off x="3635375" y="6597650"/>
            <a:ext cx="241300" cy="1588"/>
          </a:xfrm>
          <a:prstGeom prst="line">
            <a:avLst/>
          </a:prstGeom>
          <a:noFill/>
          <a:ln w="28575" algn="ctr">
            <a:solidFill>
              <a:srgbClr val="66FF33"/>
            </a:solidFill>
            <a:round/>
            <a:headEnd/>
            <a:tailEnd/>
          </a:ln>
          <a:extLst>
            <a:ext uri="{909E8E84-426E-40DD-AFC4-6F175D3DCCD1}">
              <a14:hiddenFill xmlns:a14="http://schemas.microsoft.com/office/drawing/2010/main">
                <a:noFill/>
              </a14:hiddenFill>
            </a:ext>
          </a:extLst>
        </p:spPr>
      </p:cxnSp>
      <p:cxnSp>
        <p:nvCxnSpPr>
          <p:cNvPr id="13363" name="Straight Connector 32"/>
          <p:cNvCxnSpPr>
            <a:cxnSpLocks noChangeShapeType="1"/>
          </p:cNvCxnSpPr>
          <p:nvPr/>
        </p:nvCxnSpPr>
        <p:spPr bwMode="auto">
          <a:xfrm rot="10800000">
            <a:off x="2987675" y="4230688"/>
            <a:ext cx="120650" cy="1587"/>
          </a:xfrm>
          <a:prstGeom prst="line">
            <a:avLst/>
          </a:prstGeom>
          <a:noFill/>
          <a:ln w="28575" algn="ctr">
            <a:solidFill>
              <a:srgbClr val="66FF33"/>
            </a:solidFill>
            <a:round/>
            <a:headEnd/>
            <a:tailEnd/>
          </a:ln>
          <a:extLst>
            <a:ext uri="{909E8E84-426E-40DD-AFC4-6F175D3DCCD1}">
              <a14:hiddenFill xmlns:a14="http://schemas.microsoft.com/office/drawing/2010/main">
                <a:noFill/>
              </a14:hiddenFill>
            </a:ext>
          </a:extLst>
        </p:spPr>
      </p:cxnSp>
      <p:sp>
        <p:nvSpPr>
          <p:cNvPr id="104501" name="Title 1"/>
          <p:cNvSpPr>
            <a:spLocks/>
          </p:cNvSpPr>
          <p:nvPr/>
        </p:nvSpPr>
        <p:spPr bwMode="auto">
          <a:xfrm>
            <a:off x="701675" y="106363"/>
            <a:ext cx="7858125" cy="731837"/>
          </a:xfrm>
          <a:prstGeom prst="rect">
            <a:avLst/>
          </a:prstGeom>
          <a:solidFill>
            <a:srgbClr val="990000"/>
          </a:solidFill>
          <a:ln w="9525">
            <a:solidFill>
              <a:srgbClr val="FFFF00"/>
            </a:solidFill>
            <a:miter lim="800000"/>
            <a:headEnd/>
            <a:tailEnd/>
          </a:ln>
        </p:spPr>
        <p:txBody>
          <a:bodyPr anchor="ctr"/>
          <a:lstStyle/>
          <a:p>
            <a:pPr algn="ctr">
              <a:defRPr/>
            </a:pPr>
            <a:r>
              <a:rPr lang="en-US" sz="3500" b="1">
                <a:solidFill>
                  <a:schemeClr val="bg1"/>
                </a:solidFill>
                <a:effectLst>
                  <a:outerShdw blurRad="38100" dist="38100" dir="2700000" algn="tl">
                    <a:srgbClr val="000000"/>
                  </a:outerShdw>
                </a:effectLst>
                <a:latin typeface="Baskerville Old Face" pitchFamily="18" charset="0"/>
              </a:rPr>
              <a:t>PROGRAM KEMENTERIAN AGAMA</a:t>
            </a:r>
          </a:p>
        </p:txBody>
      </p:sp>
      <p:pic>
        <p:nvPicPr>
          <p:cNvPr id="13365" name="Picture 6" descr="berikut">
            <a:hlinkClick r:id="" action="ppaction://hlinkshowjump?jump=nextslide"/>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518525" y="5943600"/>
            <a:ext cx="468313"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66" name="Picture 6" descr="kembali">
            <a:hlinkClick r:id="" action="ppaction://hlinkshowjump?jump=previousslide"/>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1450" y="5883275"/>
            <a:ext cx="395288" cy="249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6" name="Title 1"/>
          <p:cNvSpPr>
            <a:spLocks/>
          </p:cNvSpPr>
          <p:nvPr/>
        </p:nvSpPr>
        <p:spPr bwMode="auto">
          <a:xfrm>
            <a:off x="777875" y="182563"/>
            <a:ext cx="7699375" cy="731837"/>
          </a:xfrm>
          <a:prstGeom prst="rect">
            <a:avLst/>
          </a:prstGeom>
          <a:solidFill>
            <a:srgbClr val="990000"/>
          </a:solidFill>
          <a:ln w="9525">
            <a:solidFill>
              <a:srgbClr val="FFFF00"/>
            </a:solidFill>
            <a:miter lim="800000"/>
            <a:headEnd/>
            <a:tailEnd/>
          </a:ln>
        </p:spPr>
        <p:txBody>
          <a:bodyPr anchor="ctr"/>
          <a:lstStyle/>
          <a:p>
            <a:pPr algn="ctr">
              <a:defRPr/>
            </a:pPr>
            <a:r>
              <a:rPr lang="en-US" sz="3500" b="1" dirty="0">
                <a:solidFill>
                  <a:schemeClr val="bg1"/>
                </a:solidFill>
                <a:effectLst>
                  <a:outerShdw blurRad="38100" dist="38100" dir="2700000" algn="tl">
                    <a:srgbClr val="000000"/>
                  </a:outerShdw>
                </a:effectLst>
                <a:latin typeface="Baskerville Old Face" pitchFamily="18" charset="0"/>
              </a:rPr>
              <a:t>INDIKATOR KINERJA UTAMA (IKU)</a:t>
            </a:r>
          </a:p>
        </p:txBody>
      </p:sp>
      <p:sp>
        <p:nvSpPr>
          <p:cNvPr id="199692" name="Text Box 12"/>
          <p:cNvSpPr txBox="1">
            <a:spLocks noChangeArrowheads="1"/>
          </p:cNvSpPr>
          <p:nvPr/>
        </p:nvSpPr>
        <p:spPr bwMode="auto">
          <a:xfrm>
            <a:off x="820738" y="1192213"/>
            <a:ext cx="7697787" cy="5494337"/>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marL="282575" indent="-282575" algn="just">
              <a:spcBef>
                <a:spcPts val="0"/>
              </a:spcBef>
              <a:spcAft>
                <a:spcPts val="600"/>
              </a:spcAft>
              <a:buFontTx/>
              <a:buChar char="•"/>
              <a:defRPr/>
            </a:pPr>
            <a:r>
              <a:rPr lang="sv-SE" sz="2400" b="1" dirty="0"/>
              <a:t>Setiap Unit Kerja harus menetapkan Indikator Kinerja Utama (IKU) sebagai target ukuran keberhasilan dari tujuan dan sasaran strategis Kementerian Agama.</a:t>
            </a:r>
          </a:p>
          <a:p>
            <a:pPr marL="282575" indent="-282575" algn="just">
              <a:spcBef>
                <a:spcPts val="0"/>
              </a:spcBef>
              <a:spcAft>
                <a:spcPts val="600"/>
              </a:spcAft>
              <a:buFontTx/>
              <a:buChar char="•"/>
              <a:defRPr/>
            </a:pPr>
            <a:r>
              <a:rPr lang="sv-SE" sz="2400" b="1" dirty="0"/>
              <a:t>IKU harus </a:t>
            </a:r>
            <a:r>
              <a:rPr lang="fi-FI" sz="2400" b="1" dirty="0"/>
              <a:t>mengacu pada visi, misi dan sasaran Kementerian Agama.</a:t>
            </a:r>
          </a:p>
          <a:p>
            <a:pPr marL="282575" indent="-282575" algn="just">
              <a:spcBef>
                <a:spcPts val="0"/>
              </a:spcBef>
              <a:spcAft>
                <a:spcPts val="600"/>
              </a:spcAft>
              <a:buFontTx/>
              <a:buChar char="•"/>
              <a:defRPr/>
            </a:pPr>
            <a:r>
              <a:rPr lang="fi-FI" sz="2400" b="1" dirty="0"/>
              <a:t>IKU Kementerian Agama dijabarkan ke dalam IKU Unit Eselon I dan demikian seterusnya sampai unit kerja terkecil di bawahnya.</a:t>
            </a:r>
          </a:p>
          <a:p>
            <a:pPr marL="282575" indent="-282575" algn="just">
              <a:spcBef>
                <a:spcPts val="0"/>
              </a:spcBef>
              <a:spcAft>
                <a:spcPts val="600"/>
              </a:spcAft>
              <a:buFontTx/>
              <a:buChar char="•"/>
              <a:defRPr/>
            </a:pPr>
            <a:r>
              <a:rPr lang="fi-FI" sz="2400" b="1" dirty="0"/>
              <a:t>Pencapaian IKU merupakan hasil kumulatif dari pencapaian IKU unit kerja di bawahnya.</a:t>
            </a:r>
            <a:endParaRPr lang="sv-SE" sz="2400" b="1" dirty="0"/>
          </a:p>
        </p:txBody>
      </p:sp>
      <p:pic>
        <p:nvPicPr>
          <p:cNvPr id="14340" name="Picture 6" descr="berikut">
            <a:hlinkClick r:id="" action="ppaction://hlinkshowjump?jump=nextslid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18525" y="5943600"/>
            <a:ext cx="468313"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1" name="Picture 6" descr="kembali">
            <a:hlinkClick r:id="" action="ppaction://hlinkshowjump?jump=previousslide"/>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1450" y="5883275"/>
            <a:ext cx="395288" cy="249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2" name="Slide Number Placeholder 3"/>
          <p:cNvSpPr txBox="1">
            <a:spLocks/>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algn="r"/>
            <a:endParaRPr lang="id-ID" b="1">
              <a:solidFill>
                <a:srgbClr val="FF0000"/>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p:cNvSpPr>
          <p:nvPr/>
        </p:nvSpPr>
        <p:spPr bwMode="auto">
          <a:xfrm>
            <a:off x="808038" y="76200"/>
            <a:ext cx="7815262" cy="731838"/>
          </a:xfrm>
          <a:prstGeom prst="rect">
            <a:avLst/>
          </a:prstGeom>
          <a:solidFill>
            <a:srgbClr val="990000"/>
          </a:solidFill>
          <a:ln w="9525">
            <a:solidFill>
              <a:srgbClr val="FFFF00"/>
            </a:solidFill>
            <a:miter lim="800000"/>
            <a:headEnd/>
            <a:tailEnd/>
          </a:ln>
        </p:spPr>
        <p:txBody>
          <a:bodyPr anchor="ctr"/>
          <a:lstStyle/>
          <a:p>
            <a:pPr algn="ctr"/>
            <a:r>
              <a:rPr lang="en-US" sz="2800" b="1">
                <a:solidFill>
                  <a:schemeClr val="bg1"/>
                </a:solidFill>
              </a:rPr>
              <a:t>PERFORMANCE-BASED BUDGETING</a:t>
            </a:r>
          </a:p>
        </p:txBody>
      </p:sp>
      <p:sp>
        <p:nvSpPr>
          <p:cNvPr id="205828" name="Text Box 4"/>
          <p:cNvSpPr txBox="1">
            <a:spLocks noChangeArrowheads="1"/>
          </p:cNvSpPr>
          <p:nvPr/>
        </p:nvSpPr>
        <p:spPr bwMode="auto">
          <a:xfrm>
            <a:off x="871538" y="1106488"/>
            <a:ext cx="7646987" cy="4819650"/>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marL="282575" indent="-282575" algn="just">
              <a:spcBef>
                <a:spcPct val="20000"/>
              </a:spcBef>
              <a:spcAft>
                <a:spcPct val="20000"/>
              </a:spcAft>
              <a:buFontTx/>
              <a:buChar char="•"/>
              <a:defRPr/>
            </a:pPr>
            <a:r>
              <a:rPr lang="sv-SE" sz="2400" b="1" dirty="0"/>
              <a:t>Penganggaran didasarkan pada kebutuhan riil biaya untuk menunjang pelaksanaan program dalam rangka mencapai </a:t>
            </a:r>
            <a:r>
              <a:rPr lang="sv-SE" sz="2400" b="1" i="1" dirty="0"/>
              <a:t>output</a:t>
            </a:r>
            <a:r>
              <a:rPr lang="sv-SE" sz="2400" b="1" dirty="0"/>
              <a:t> dan </a:t>
            </a:r>
            <a:r>
              <a:rPr lang="sv-SE" sz="2400" b="1" i="1" dirty="0"/>
              <a:t>outcome</a:t>
            </a:r>
            <a:r>
              <a:rPr lang="sv-SE" sz="2400" b="1" dirty="0"/>
              <a:t> yang ditetapkan sebagai indikator kinerja.</a:t>
            </a:r>
          </a:p>
          <a:p>
            <a:pPr marL="282575" indent="-282575" algn="just">
              <a:spcBef>
                <a:spcPct val="20000"/>
              </a:spcBef>
              <a:spcAft>
                <a:spcPct val="20000"/>
              </a:spcAft>
              <a:buFontTx/>
              <a:buChar char="•"/>
              <a:defRPr/>
            </a:pPr>
            <a:r>
              <a:rPr lang="sv-SE" sz="2400" b="1" dirty="0"/>
              <a:t>Penganggaran disusun dengan prinsip efisiensi, efektivitas dan ekonomis.</a:t>
            </a:r>
          </a:p>
          <a:p>
            <a:pPr marL="282575" indent="-282575" algn="just">
              <a:spcBef>
                <a:spcPct val="20000"/>
              </a:spcBef>
              <a:spcAft>
                <a:spcPct val="20000"/>
              </a:spcAft>
              <a:buFontTx/>
              <a:buChar char="•"/>
              <a:defRPr/>
            </a:pPr>
            <a:r>
              <a:rPr lang="sv-SE" sz="2400" b="1" dirty="0"/>
              <a:t>Output dan outcome dari program dan kegiatan yang akan dicapai dirumuskan dengan kualitas dan kuantitas terukur sejalan dengan besaran penggunaan anggaran.</a:t>
            </a:r>
          </a:p>
        </p:txBody>
      </p:sp>
      <p:pic>
        <p:nvPicPr>
          <p:cNvPr id="15364" name="Picture 6" descr="berikut">
            <a:hlinkClick r:id="" action="ppaction://hlinkshowjump?jump=nextslid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18525" y="5943600"/>
            <a:ext cx="468313"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5" name="Picture 6" descr="kembali">
            <a:hlinkClick r:id="" action="ppaction://hlinkshowjump?jump=previousslide"/>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1450" y="5883275"/>
            <a:ext cx="395288" cy="249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6" name="Slide Number Placeholder 3"/>
          <p:cNvSpPr txBox="1">
            <a:spLocks/>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algn="r"/>
            <a:endParaRPr lang="id-ID" b="1">
              <a:solidFill>
                <a:srgbClr val="FF000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6130" name="Rectangle 2"/>
          <p:cNvSpPr>
            <a:spLocks noChangeArrowheads="1"/>
          </p:cNvSpPr>
          <p:nvPr/>
        </p:nvSpPr>
        <p:spPr bwMode="auto">
          <a:xfrm>
            <a:off x="1476375" y="1881188"/>
            <a:ext cx="1079500" cy="3419475"/>
          </a:xfrm>
          <a:prstGeom prst="rect">
            <a:avLst/>
          </a:prstGeom>
          <a:gradFill rotWithShape="1">
            <a:gsLst>
              <a:gs pos="0">
                <a:srgbClr val="767600"/>
              </a:gs>
              <a:gs pos="50000">
                <a:srgbClr val="FFFF00"/>
              </a:gs>
              <a:gs pos="100000">
                <a:srgbClr val="767600"/>
              </a:gs>
            </a:gsLst>
            <a:lin ang="5400000" scaled="1"/>
          </a:gradFill>
          <a:ln w="9525">
            <a:solidFill>
              <a:schemeClr val="bg1"/>
            </a:solidFill>
            <a:miter lim="800000"/>
            <a:headEnd/>
            <a:tailEnd/>
          </a:ln>
        </p:spPr>
        <p:txBody>
          <a:bodyPr wrap="none" lIns="486000" rIns="54000" anchor="ctr"/>
          <a:lstStyle/>
          <a:p>
            <a:pPr algn="ctr">
              <a:defRPr/>
            </a:pPr>
            <a:r>
              <a:rPr lang="en-US" sz="1200" b="1">
                <a:solidFill>
                  <a:srgbClr val="000000"/>
                </a:solidFill>
                <a:effectLst>
                  <a:outerShdw blurRad="38100" dist="38100" dir="2700000" algn="tl">
                    <a:srgbClr val="FFFFFF"/>
                  </a:outerShdw>
                </a:effectLst>
              </a:rPr>
              <a:t>L</a:t>
            </a:r>
          </a:p>
          <a:p>
            <a:pPr algn="ctr">
              <a:defRPr/>
            </a:pPr>
            <a:r>
              <a:rPr lang="en-US" sz="1200" b="1">
                <a:solidFill>
                  <a:srgbClr val="000000"/>
                </a:solidFill>
                <a:effectLst>
                  <a:outerShdw blurRad="38100" dist="38100" dir="2700000" algn="tl">
                    <a:srgbClr val="FFFFFF"/>
                  </a:outerShdw>
                </a:effectLst>
              </a:rPr>
              <a:t>E</a:t>
            </a:r>
          </a:p>
          <a:p>
            <a:pPr algn="ctr">
              <a:defRPr/>
            </a:pPr>
            <a:r>
              <a:rPr lang="en-US" sz="1200" b="1">
                <a:solidFill>
                  <a:srgbClr val="000000"/>
                </a:solidFill>
                <a:effectLst>
                  <a:outerShdw blurRad="38100" dist="38100" dir="2700000" algn="tl">
                    <a:srgbClr val="FFFFFF"/>
                  </a:outerShdw>
                </a:effectLst>
              </a:rPr>
              <a:t>M</a:t>
            </a:r>
          </a:p>
          <a:p>
            <a:pPr algn="ctr">
              <a:defRPr/>
            </a:pPr>
            <a:r>
              <a:rPr lang="en-US" sz="1200" b="1">
                <a:solidFill>
                  <a:srgbClr val="000000"/>
                </a:solidFill>
                <a:effectLst>
                  <a:outerShdw blurRad="38100" dist="38100" dir="2700000" algn="tl">
                    <a:srgbClr val="FFFFFF"/>
                  </a:outerShdw>
                </a:effectLst>
              </a:rPr>
              <a:t>B</a:t>
            </a:r>
          </a:p>
          <a:p>
            <a:pPr algn="ctr">
              <a:defRPr/>
            </a:pPr>
            <a:r>
              <a:rPr lang="en-US" sz="1200" b="1">
                <a:solidFill>
                  <a:srgbClr val="000000"/>
                </a:solidFill>
                <a:effectLst>
                  <a:outerShdw blurRad="38100" dist="38100" dir="2700000" algn="tl">
                    <a:srgbClr val="FFFFFF"/>
                  </a:outerShdw>
                </a:effectLst>
              </a:rPr>
              <a:t>A</a:t>
            </a:r>
          </a:p>
          <a:p>
            <a:pPr algn="ctr">
              <a:defRPr/>
            </a:pPr>
            <a:r>
              <a:rPr lang="en-US" sz="1200" b="1">
                <a:solidFill>
                  <a:srgbClr val="000000"/>
                </a:solidFill>
                <a:effectLst>
                  <a:outerShdw blurRad="38100" dist="38100" dir="2700000" algn="tl">
                    <a:srgbClr val="FFFFFF"/>
                  </a:outerShdw>
                </a:effectLst>
              </a:rPr>
              <a:t>G</a:t>
            </a:r>
          </a:p>
          <a:p>
            <a:pPr algn="ctr">
              <a:defRPr/>
            </a:pPr>
            <a:r>
              <a:rPr lang="en-US" sz="1200" b="1">
                <a:solidFill>
                  <a:srgbClr val="000000"/>
                </a:solidFill>
                <a:effectLst>
                  <a:outerShdw blurRad="38100" dist="38100" dir="2700000" algn="tl">
                    <a:srgbClr val="FFFFFF"/>
                  </a:outerShdw>
                </a:effectLst>
              </a:rPr>
              <a:t>A</a:t>
            </a:r>
          </a:p>
          <a:p>
            <a:pPr algn="ctr">
              <a:defRPr/>
            </a:pPr>
            <a:endParaRPr lang="en-US" sz="1200" b="1">
              <a:solidFill>
                <a:srgbClr val="000000"/>
              </a:solidFill>
              <a:effectLst>
                <a:outerShdw blurRad="38100" dist="38100" dir="2700000" algn="tl">
                  <a:srgbClr val="FFFFFF"/>
                </a:outerShdw>
              </a:effectLst>
            </a:endParaRPr>
          </a:p>
          <a:p>
            <a:pPr algn="ctr">
              <a:defRPr/>
            </a:pPr>
            <a:r>
              <a:rPr lang="en-US" sz="1200" b="1">
                <a:solidFill>
                  <a:srgbClr val="000000"/>
                </a:solidFill>
                <a:effectLst>
                  <a:outerShdw blurRad="38100" dist="38100" dir="2700000" algn="tl">
                    <a:srgbClr val="FFFFFF"/>
                  </a:outerShdw>
                </a:effectLst>
              </a:rPr>
              <a:t>P</a:t>
            </a:r>
          </a:p>
          <a:p>
            <a:pPr algn="ctr">
              <a:defRPr/>
            </a:pPr>
            <a:r>
              <a:rPr lang="en-US" sz="1200" b="1">
                <a:solidFill>
                  <a:srgbClr val="000000"/>
                </a:solidFill>
                <a:effectLst>
                  <a:outerShdw blurRad="38100" dist="38100" dir="2700000" algn="tl">
                    <a:srgbClr val="FFFFFF"/>
                  </a:outerShdw>
                </a:effectLst>
              </a:rPr>
              <a:t>E</a:t>
            </a:r>
          </a:p>
          <a:p>
            <a:pPr algn="ctr">
              <a:defRPr/>
            </a:pPr>
            <a:r>
              <a:rPr lang="en-US" sz="1200" b="1">
                <a:solidFill>
                  <a:srgbClr val="000000"/>
                </a:solidFill>
                <a:effectLst>
                  <a:outerShdw blurRad="38100" dist="38100" dir="2700000" algn="tl">
                    <a:srgbClr val="FFFFFF"/>
                  </a:outerShdw>
                </a:effectLst>
              </a:rPr>
              <a:t>R</a:t>
            </a:r>
          </a:p>
          <a:p>
            <a:pPr algn="ctr">
              <a:defRPr/>
            </a:pPr>
            <a:r>
              <a:rPr lang="en-US" sz="1200" b="1">
                <a:solidFill>
                  <a:srgbClr val="000000"/>
                </a:solidFill>
                <a:effectLst>
                  <a:outerShdw blurRad="38100" dist="38100" dir="2700000" algn="tl">
                    <a:srgbClr val="FFFFFF"/>
                  </a:outerShdw>
                </a:effectLst>
              </a:rPr>
              <a:t>W</a:t>
            </a:r>
          </a:p>
          <a:p>
            <a:pPr algn="ctr">
              <a:defRPr/>
            </a:pPr>
            <a:r>
              <a:rPr lang="en-US" sz="1200" b="1">
                <a:solidFill>
                  <a:srgbClr val="000000"/>
                </a:solidFill>
                <a:effectLst>
                  <a:outerShdw blurRad="38100" dist="38100" dir="2700000" algn="tl">
                    <a:srgbClr val="FFFFFF"/>
                  </a:outerShdw>
                </a:effectLst>
              </a:rPr>
              <a:t>A</a:t>
            </a:r>
          </a:p>
          <a:p>
            <a:pPr algn="ctr">
              <a:defRPr/>
            </a:pPr>
            <a:r>
              <a:rPr lang="en-US" sz="1200" b="1">
                <a:solidFill>
                  <a:srgbClr val="000000"/>
                </a:solidFill>
                <a:effectLst>
                  <a:outerShdw blurRad="38100" dist="38100" dir="2700000" algn="tl">
                    <a:srgbClr val="FFFFFF"/>
                  </a:outerShdw>
                </a:effectLst>
              </a:rPr>
              <a:t>K</a:t>
            </a:r>
          </a:p>
          <a:p>
            <a:pPr algn="ctr">
              <a:defRPr/>
            </a:pPr>
            <a:r>
              <a:rPr lang="en-US" sz="1200" b="1">
                <a:solidFill>
                  <a:srgbClr val="000000"/>
                </a:solidFill>
                <a:effectLst>
                  <a:outerShdw blurRad="38100" dist="38100" dir="2700000" algn="tl">
                    <a:srgbClr val="FFFFFF"/>
                  </a:outerShdw>
                </a:effectLst>
              </a:rPr>
              <a:t>I</a:t>
            </a:r>
          </a:p>
          <a:p>
            <a:pPr algn="ctr">
              <a:defRPr/>
            </a:pPr>
            <a:r>
              <a:rPr lang="en-US" sz="1200" b="1">
                <a:solidFill>
                  <a:srgbClr val="000000"/>
                </a:solidFill>
                <a:effectLst>
                  <a:outerShdw blurRad="38100" dist="38100" dir="2700000" algn="tl">
                    <a:srgbClr val="FFFFFF"/>
                  </a:outerShdw>
                </a:effectLst>
              </a:rPr>
              <a:t>L</a:t>
            </a:r>
          </a:p>
          <a:p>
            <a:pPr algn="ctr">
              <a:defRPr/>
            </a:pPr>
            <a:r>
              <a:rPr lang="en-US" sz="1200" b="1">
                <a:solidFill>
                  <a:srgbClr val="000000"/>
                </a:solidFill>
                <a:effectLst>
                  <a:outerShdw blurRad="38100" dist="38100" dir="2700000" algn="tl">
                    <a:srgbClr val="FFFFFF"/>
                  </a:outerShdw>
                </a:effectLst>
              </a:rPr>
              <a:t>A</a:t>
            </a:r>
          </a:p>
          <a:p>
            <a:pPr algn="ctr">
              <a:defRPr/>
            </a:pPr>
            <a:r>
              <a:rPr lang="en-US" sz="1200" b="1">
                <a:solidFill>
                  <a:srgbClr val="000000"/>
                </a:solidFill>
                <a:effectLst>
                  <a:outerShdw blurRad="38100" dist="38100" dir="2700000" algn="tl">
                    <a:srgbClr val="FFFFFF"/>
                  </a:outerShdw>
                </a:effectLst>
              </a:rPr>
              <a:t>N</a:t>
            </a:r>
          </a:p>
        </p:txBody>
      </p:sp>
      <p:sp>
        <p:nvSpPr>
          <p:cNvPr id="16387" name="Rectangle 3"/>
          <p:cNvSpPr>
            <a:spLocks noGrp="1" noChangeArrowheads="1"/>
          </p:cNvSpPr>
          <p:nvPr>
            <p:ph type="title" idx="4294967295"/>
          </p:nvPr>
        </p:nvSpPr>
        <p:spPr>
          <a:xfrm>
            <a:off x="25400" y="61913"/>
            <a:ext cx="9118600" cy="1109662"/>
          </a:xfrm>
          <a:solidFill>
            <a:srgbClr val="990000"/>
          </a:solidFill>
          <a:ln>
            <a:solidFill>
              <a:srgbClr val="FFFF00"/>
            </a:solidFill>
            <a:miter lim="800000"/>
            <a:headEnd/>
            <a:tailEnd/>
          </a:ln>
        </p:spPr>
        <p:txBody>
          <a:bodyPr/>
          <a:lstStyle/>
          <a:p>
            <a:pPr algn="ctr" eaLnBrk="1" hangingPunct="1"/>
            <a:r>
              <a:rPr lang="en-US" sz="2700" smtClean="0">
                <a:solidFill>
                  <a:schemeClr val="bg1"/>
                </a:solidFill>
                <a:latin typeface="Baskerville Old Face" pitchFamily="18" charset="0"/>
              </a:rPr>
              <a:t>HUBUNGAN KONTRAKTUAL</a:t>
            </a:r>
            <a:br>
              <a:rPr lang="en-US" sz="2700" smtClean="0">
                <a:solidFill>
                  <a:schemeClr val="bg1"/>
                </a:solidFill>
                <a:latin typeface="Baskerville Old Face" pitchFamily="18" charset="0"/>
              </a:rPr>
            </a:br>
            <a:r>
              <a:rPr lang="en-US" sz="2700" smtClean="0">
                <a:solidFill>
                  <a:schemeClr val="bg1"/>
                </a:solidFill>
                <a:latin typeface="Baskerville Old Face" pitchFamily="18" charset="0"/>
              </a:rPr>
              <a:t>PEMERINTAH – RAKYAT </a:t>
            </a:r>
            <a:br>
              <a:rPr lang="en-US" sz="2700" smtClean="0">
                <a:solidFill>
                  <a:schemeClr val="bg1"/>
                </a:solidFill>
                <a:latin typeface="Baskerville Old Face" pitchFamily="18" charset="0"/>
              </a:rPr>
            </a:br>
            <a:r>
              <a:rPr lang="en-US" sz="1900" smtClean="0">
                <a:solidFill>
                  <a:schemeClr val="bg1"/>
                </a:solidFill>
                <a:latin typeface="Baskerville Old Face" pitchFamily="18" charset="0"/>
              </a:rPr>
              <a:t>(PRINSIPAL–AGEN: SOLUSI)</a:t>
            </a:r>
          </a:p>
        </p:txBody>
      </p:sp>
      <p:sp>
        <p:nvSpPr>
          <p:cNvPr id="176132" name="Oval 4"/>
          <p:cNvSpPr>
            <a:spLocks noChangeArrowheads="1"/>
          </p:cNvSpPr>
          <p:nvPr/>
        </p:nvSpPr>
        <p:spPr bwMode="auto">
          <a:xfrm>
            <a:off x="2916238" y="4005263"/>
            <a:ext cx="1690687" cy="503237"/>
          </a:xfrm>
          <a:prstGeom prst="ellipse">
            <a:avLst/>
          </a:prstGeom>
          <a:solidFill>
            <a:schemeClr val="accent1"/>
          </a:solidFill>
          <a:ln w="9525">
            <a:solidFill>
              <a:schemeClr val="tx1"/>
            </a:solidFill>
            <a:round/>
            <a:headEnd/>
            <a:tailEnd/>
          </a:ln>
        </p:spPr>
        <p:txBody>
          <a:bodyPr wrap="none" anchor="ctr"/>
          <a:lstStyle/>
          <a:p>
            <a:pPr algn="ctr"/>
            <a:r>
              <a:rPr lang="en-US" sz="1600" b="1">
                <a:solidFill>
                  <a:srgbClr val="000008"/>
                </a:solidFill>
              </a:rPr>
              <a:t>Akuntansi</a:t>
            </a:r>
          </a:p>
        </p:txBody>
      </p:sp>
      <p:sp>
        <p:nvSpPr>
          <p:cNvPr id="176133" name="Oval 5"/>
          <p:cNvSpPr>
            <a:spLocks noChangeArrowheads="1"/>
          </p:cNvSpPr>
          <p:nvPr/>
        </p:nvSpPr>
        <p:spPr bwMode="auto">
          <a:xfrm>
            <a:off x="5005388" y="4005263"/>
            <a:ext cx="1727200" cy="503237"/>
          </a:xfrm>
          <a:prstGeom prst="ellipse">
            <a:avLst/>
          </a:prstGeom>
          <a:solidFill>
            <a:schemeClr val="accent1"/>
          </a:solidFill>
          <a:ln w="9525">
            <a:solidFill>
              <a:schemeClr val="tx1"/>
            </a:solidFill>
            <a:round/>
            <a:headEnd/>
            <a:tailEnd/>
          </a:ln>
        </p:spPr>
        <p:txBody>
          <a:bodyPr wrap="none" anchor="ctr"/>
          <a:lstStyle/>
          <a:p>
            <a:pPr algn="ctr"/>
            <a:r>
              <a:rPr lang="en-US" sz="1600" b="1">
                <a:solidFill>
                  <a:srgbClr val="000008"/>
                </a:solidFill>
              </a:rPr>
              <a:t>Pelaporan</a:t>
            </a:r>
          </a:p>
        </p:txBody>
      </p:sp>
      <p:sp>
        <p:nvSpPr>
          <p:cNvPr id="176134" name="Oval 6"/>
          <p:cNvSpPr>
            <a:spLocks noChangeArrowheads="1"/>
          </p:cNvSpPr>
          <p:nvPr/>
        </p:nvSpPr>
        <p:spPr bwMode="auto">
          <a:xfrm>
            <a:off x="3708400" y="5084763"/>
            <a:ext cx="2232025" cy="503237"/>
          </a:xfrm>
          <a:prstGeom prst="ellipse">
            <a:avLst/>
          </a:prstGeom>
          <a:solidFill>
            <a:schemeClr val="accent1"/>
          </a:solidFill>
          <a:ln w="9525">
            <a:solidFill>
              <a:schemeClr val="tx1"/>
            </a:solidFill>
            <a:round/>
            <a:headEnd/>
            <a:tailEnd/>
          </a:ln>
        </p:spPr>
        <p:txBody>
          <a:bodyPr wrap="none" anchor="ctr"/>
          <a:lstStyle/>
          <a:p>
            <a:pPr algn="ctr"/>
            <a:r>
              <a:rPr lang="en-US" b="1">
                <a:solidFill>
                  <a:srgbClr val="000008"/>
                </a:solidFill>
              </a:rPr>
              <a:t>Auditing</a:t>
            </a:r>
          </a:p>
        </p:txBody>
      </p:sp>
      <p:sp>
        <p:nvSpPr>
          <p:cNvPr id="176135" name="Rectangle 7"/>
          <p:cNvSpPr>
            <a:spLocks noChangeArrowheads="1"/>
          </p:cNvSpPr>
          <p:nvPr/>
        </p:nvSpPr>
        <p:spPr bwMode="auto">
          <a:xfrm>
            <a:off x="2843213" y="3717925"/>
            <a:ext cx="3960812" cy="2519363"/>
          </a:xfrm>
          <a:prstGeom prst="rect">
            <a:avLst/>
          </a:prstGeom>
          <a:noFill/>
          <a:ln w="47625">
            <a:solidFill>
              <a:srgbClr val="FF0000"/>
            </a:solidFill>
            <a:prstDash val="dash"/>
            <a:miter lim="800000"/>
            <a:headEnd/>
            <a:tailEnd/>
          </a:ln>
          <a:extLst>
            <a:ext uri="{909E8E84-426E-40DD-AFC4-6F175D3DCCD1}">
              <a14:hiddenFill xmlns:a14="http://schemas.microsoft.com/office/drawing/2010/main">
                <a:solidFill>
                  <a:srgbClr val="FFFFFF"/>
                </a:solidFill>
              </a14:hiddenFill>
            </a:ext>
          </a:extLst>
        </p:spPr>
        <p:txBody>
          <a:bodyPr wrap="none" tIns="1774800" bIns="10800" anchor="ctr"/>
          <a:lstStyle/>
          <a:p>
            <a:pPr algn="ctr"/>
            <a:endParaRPr lang="id-ID" b="1"/>
          </a:p>
        </p:txBody>
      </p:sp>
      <p:sp>
        <p:nvSpPr>
          <p:cNvPr id="176136" name="Rectangle 8"/>
          <p:cNvSpPr>
            <a:spLocks noChangeArrowheads="1"/>
          </p:cNvSpPr>
          <p:nvPr/>
        </p:nvSpPr>
        <p:spPr bwMode="auto">
          <a:xfrm>
            <a:off x="228600" y="1416050"/>
            <a:ext cx="1187450" cy="3887788"/>
          </a:xfrm>
          <a:prstGeom prst="rect">
            <a:avLst/>
          </a:prstGeom>
          <a:gradFill rotWithShape="1">
            <a:gsLst>
              <a:gs pos="0">
                <a:srgbClr val="FF5050"/>
              </a:gs>
              <a:gs pos="100000">
                <a:srgbClr val="762525"/>
              </a:gs>
            </a:gsLst>
            <a:path path="rect">
              <a:fillToRect r="100000" b="100000"/>
            </a:path>
          </a:gradFill>
          <a:ln w="9525">
            <a:solidFill>
              <a:schemeClr val="tx1"/>
            </a:solidFill>
            <a:miter lim="800000"/>
            <a:headEnd/>
            <a:tailEnd/>
          </a:ln>
        </p:spPr>
        <p:txBody>
          <a:bodyPr wrap="none" lIns="18000" rIns="738000" anchor="ctr"/>
          <a:lstStyle/>
          <a:p>
            <a:pPr algn="ctr">
              <a:defRPr/>
            </a:pPr>
            <a:r>
              <a:rPr lang="en-US" b="1">
                <a:solidFill>
                  <a:schemeClr val="bg1"/>
                </a:solidFill>
                <a:effectLst>
                  <a:outerShdw blurRad="38100" dist="38100" dir="2700000" algn="tl">
                    <a:srgbClr val="000000"/>
                  </a:outerShdw>
                </a:effectLst>
              </a:rPr>
              <a:t>P</a:t>
            </a:r>
          </a:p>
          <a:p>
            <a:pPr algn="ctr">
              <a:defRPr/>
            </a:pPr>
            <a:r>
              <a:rPr lang="en-US" b="1">
                <a:solidFill>
                  <a:schemeClr val="bg1"/>
                </a:solidFill>
                <a:effectLst>
                  <a:outerShdw blurRad="38100" dist="38100" dir="2700000" algn="tl">
                    <a:srgbClr val="000000"/>
                  </a:outerShdw>
                </a:effectLst>
              </a:rPr>
              <a:t>R</a:t>
            </a:r>
          </a:p>
          <a:p>
            <a:pPr algn="ctr">
              <a:defRPr/>
            </a:pPr>
            <a:r>
              <a:rPr lang="en-US" b="1">
                <a:solidFill>
                  <a:schemeClr val="bg1"/>
                </a:solidFill>
                <a:effectLst>
                  <a:outerShdw blurRad="38100" dist="38100" dir="2700000" algn="tl">
                    <a:srgbClr val="000000"/>
                  </a:outerShdw>
                </a:effectLst>
              </a:rPr>
              <a:t>I</a:t>
            </a:r>
          </a:p>
          <a:p>
            <a:pPr algn="ctr">
              <a:defRPr/>
            </a:pPr>
            <a:r>
              <a:rPr lang="en-US" b="1">
                <a:solidFill>
                  <a:schemeClr val="bg1"/>
                </a:solidFill>
                <a:effectLst>
                  <a:outerShdw blurRad="38100" dist="38100" dir="2700000" algn="tl">
                    <a:srgbClr val="000000"/>
                  </a:outerShdw>
                </a:effectLst>
              </a:rPr>
              <a:t>N</a:t>
            </a:r>
          </a:p>
          <a:p>
            <a:pPr algn="ctr">
              <a:defRPr/>
            </a:pPr>
            <a:r>
              <a:rPr lang="en-US" b="1">
                <a:solidFill>
                  <a:schemeClr val="bg1"/>
                </a:solidFill>
                <a:effectLst>
                  <a:outerShdw blurRad="38100" dist="38100" dir="2700000" algn="tl">
                    <a:srgbClr val="000000"/>
                  </a:outerShdw>
                </a:effectLst>
              </a:rPr>
              <a:t>S</a:t>
            </a:r>
          </a:p>
          <a:p>
            <a:pPr algn="ctr">
              <a:defRPr/>
            </a:pPr>
            <a:r>
              <a:rPr lang="en-US" b="1">
                <a:solidFill>
                  <a:schemeClr val="bg1"/>
                </a:solidFill>
                <a:effectLst>
                  <a:outerShdw blurRad="38100" dist="38100" dir="2700000" algn="tl">
                    <a:srgbClr val="000000"/>
                  </a:outerShdw>
                </a:effectLst>
              </a:rPr>
              <a:t>I</a:t>
            </a:r>
          </a:p>
          <a:p>
            <a:pPr algn="ctr">
              <a:defRPr/>
            </a:pPr>
            <a:r>
              <a:rPr lang="en-US" b="1">
                <a:solidFill>
                  <a:schemeClr val="bg1"/>
                </a:solidFill>
                <a:effectLst>
                  <a:outerShdw blurRad="38100" dist="38100" dir="2700000" algn="tl">
                    <a:srgbClr val="000000"/>
                  </a:outerShdw>
                </a:effectLst>
              </a:rPr>
              <a:t>P</a:t>
            </a:r>
          </a:p>
          <a:p>
            <a:pPr algn="ctr">
              <a:defRPr/>
            </a:pPr>
            <a:r>
              <a:rPr lang="en-US" b="1">
                <a:solidFill>
                  <a:schemeClr val="bg1"/>
                </a:solidFill>
                <a:effectLst>
                  <a:outerShdw blurRad="38100" dist="38100" dir="2700000" algn="tl">
                    <a:srgbClr val="000000"/>
                  </a:outerShdw>
                </a:effectLst>
              </a:rPr>
              <a:t>A</a:t>
            </a:r>
          </a:p>
          <a:p>
            <a:pPr algn="ctr">
              <a:defRPr/>
            </a:pPr>
            <a:r>
              <a:rPr lang="en-US" b="1">
                <a:solidFill>
                  <a:schemeClr val="bg1"/>
                </a:solidFill>
                <a:effectLst>
                  <a:outerShdw blurRad="38100" dist="38100" dir="2700000" algn="tl">
                    <a:srgbClr val="000000"/>
                  </a:outerShdw>
                </a:effectLst>
              </a:rPr>
              <a:t>L</a:t>
            </a:r>
          </a:p>
        </p:txBody>
      </p:sp>
      <p:sp>
        <p:nvSpPr>
          <p:cNvPr id="176137" name="Rectangle 9"/>
          <p:cNvSpPr>
            <a:spLocks noChangeArrowheads="1"/>
          </p:cNvSpPr>
          <p:nvPr/>
        </p:nvSpPr>
        <p:spPr bwMode="auto">
          <a:xfrm>
            <a:off x="755650" y="1628775"/>
            <a:ext cx="1187450" cy="3887788"/>
          </a:xfrm>
          <a:prstGeom prst="rect">
            <a:avLst/>
          </a:prstGeom>
          <a:gradFill rotWithShape="1">
            <a:gsLst>
              <a:gs pos="0">
                <a:srgbClr val="007600"/>
              </a:gs>
              <a:gs pos="50000">
                <a:srgbClr val="00FF00"/>
              </a:gs>
              <a:gs pos="100000">
                <a:srgbClr val="007600"/>
              </a:gs>
            </a:gsLst>
            <a:lin ang="0" scaled="1"/>
          </a:gradFill>
          <a:ln w="9525">
            <a:solidFill>
              <a:srgbClr val="008000"/>
            </a:solidFill>
            <a:miter lim="800000"/>
            <a:headEnd/>
            <a:tailEnd/>
          </a:ln>
        </p:spPr>
        <p:txBody>
          <a:bodyPr wrap="none" anchor="ctr"/>
          <a:lstStyle/>
          <a:p>
            <a:pPr algn="ctr">
              <a:defRPr/>
            </a:pPr>
            <a:r>
              <a:rPr lang="en-US" sz="2800" b="1">
                <a:solidFill>
                  <a:srgbClr val="000000"/>
                </a:solidFill>
                <a:effectLst>
                  <a:outerShdw blurRad="38100" dist="38100" dir="2700000" algn="tl">
                    <a:srgbClr val="FFFFFF"/>
                  </a:outerShdw>
                </a:effectLst>
              </a:rPr>
              <a:t>R</a:t>
            </a:r>
          </a:p>
          <a:p>
            <a:pPr algn="ctr">
              <a:defRPr/>
            </a:pPr>
            <a:r>
              <a:rPr lang="en-US" sz="2800" b="1">
                <a:solidFill>
                  <a:srgbClr val="000000"/>
                </a:solidFill>
                <a:effectLst>
                  <a:outerShdw blurRad="38100" dist="38100" dir="2700000" algn="tl">
                    <a:srgbClr val="FFFFFF"/>
                  </a:outerShdw>
                </a:effectLst>
              </a:rPr>
              <a:t>A</a:t>
            </a:r>
          </a:p>
          <a:p>
            <a:pPr algn="ctr">
              <a:defRPr/>
            </a:pPr>
            <a:r>
              <a:rPr lang="en-US" sz="2800" b="1">
                <a:solidFill>
                  <a:srgbClr val="000000"/>
                </a:solidFill>
                <a:effectLst>
                  <a:outerShdw blurRad="38100" dist="38100" dir="2700000" algn="tl">
                    <a:srgbClr val="FFFFFF"/>
                  </a:outerShdw>
                </a:effectLst>
              </a:rPr>
              <a:t>K</a:t>
            </a:r>
          </a:p>
          <a:p>
            <a:pPr algn="ctr">
              <a:defRPr/>
            </a:pPr>
            <a:r>
              <a:rPr lang="en-US" sz="2800" b="1">
                <a:solidFill>
                  <a:srgbClr val="000000"/>
                </a:solidFill>
                <a:effectLst>
                  <a:outerShdw blurRad="38100" dist="38100" dir="2700000" algn="tl">
                    <a:srgbClr val="FFFFFF"/>
                  </a:outerShdw>
                </a:effectLst>
              </a:rPr>
              <a:t>Y</a:t>
            </a:r>
          </a:p>
          <a:p>
            <a:pPr algn="ctr">
              <a:defRPr/>
            </a:pPr>
            <a:r>
              <a:rPr lang="en-US" sz="2800" b="1">
                <a:solidFill>
                  <a:srgbClr val="000000"/>
                </a:solidFill>
                <a:effectLst>
                  <a:outerShdw blurRad="38100" dist="38100" dir="2700000" algn="tl">
                    <a:srgbClr val="FFFFFF"/>
                  </a:outerShdw>
                </a:effectLst>
              </a:rPr>
              <a:t>A</a:t>
            </a:r>
          </a:p>
          <a:p>
            <a:pPr algn="ctr">
              <a:defRPr/>
            </a:pPr>
            <a:r>
              <a:rPr lang="en-US" sz="2800" b="1">
                <a:solidFill>
                  <a:srgbClr val="000000"/>
                </a:solidFill>
                <a:effectLst>
                  <a:outerShdw blurRad="38100" dist="38100" dir="2700000" algn="tl">
                    <a:srgbClr val="FFFFFF"/>
                  </a:outerShdw>
                </a:effectLst>
              </a:rPr>
              <a:t>T</a:t>
            </a:r>
          </a:p>
        </p:txBody>
      </p:sp>
      <p:sp>
        <p:nvSpPr>
          <p:cNvPr id="176138" name="Rectangle 10"/>
          <p:cNvSpPr>
            <a:spLocks noChangeArrowheads="1"/>
          </p:cNvSpPr>
          <p:nvPr/>
        </p:nvSpPr>
        <p:spPr bwMode="auto">
          <a:xfrm>
            <a:off x="7561263" y="1917700"/>
            <a:ext cx="1187450" cy="3887788"/>
          </a:xfrm>
          <a:prstGeom prst="rect">
            <a:avLst/>
          </a:prstGeom>
          <a:gradFill rotWithShape="1">
            <a:gsLst>
              <a:gs pos="0">
                <a:srgbClr val="00FFCC"/>
              </a:gs>
              <a:gs pos="100000">
                <a:srgbClr val="00765E"/>
              </a:gs>
            </a:gsLst>
            <a:lin ang="18900000" scaled="1"/>
          </a:gradFill>
          <a:ln w="9525">
            <a:solidFill>
              <a:srgbClr val="009999"/>
            </a:solidFill>
            <a:miter lim="800000"/>
            <a:headEnd/>
            <a:tailEnd/>
          </a:ln>
        </p:spPr>
        <p:txBody>
          <a:bodyPr wrap="none" lIns="738000" rIns="54000" anchor="ctr"/>
          <a:lstStyle/>
          <a:p>
            <a:pPr algn="ctr">
              <a:defRPr/>
            </a:pPr>
            <a:r>
              <a:rPr lang="en-US" b="1">
                <a:solidFill>
                  <a:srgbClr val="FFFF00"/>
                </a:solidFill>
                <a:effectLst>
                  <a:outerShdw blurRad="38100" dist="38100" dir="2700000" algn="tl">
                    <a:srgbClr val="000000"/>
                  </a:outerShdw>
                </a:effectLst>
              </a:rPr>
              <a:t>A</a:t>
            </a:r>
          </a:p>
          <a:p>
            <a:pPr algn="ctr">
              <a:defRPr/>
            </a:pPr>
            <a:r>
              <a:rPr lang="en-US" b="1">
                <a:solidFill>
                  <a:srgbClr val="FFFF00"/>
                </a:solidFill>
                <a:effectLst>
                  <a:outerShdw blurRad="38100" dist="38100" dir="2700000" algn="tl">
                    <a:srgbClr val="000000"/>
                  </a:outerShdw>
                </a:effectLst>
              </a:rPr>
              <a:t>G</a:t>
            </a:r>
          </a:p>
          <a:p>
            <a:pPr algn="ctr">
              <a:defRPr/>
            </a:pPr>
            <a:r>
              <a:rPr lang="en-US" b="1">
                <a:solidFill>
                  <a:srgbClr val="FFFF00"/>
                </a:solidFill>
                <a:effectLst>
                  <a:outerShdw blurRad="38100" dist="38100" dir="2700000" algn="tl">
                    <a:srgbClr val="000000"/>
                  </a:outerShdw>
                </a:effectLst>
              </a:rPr>
              <a:t>E</a:t>
            </a:r>
          </a:p>
          <a:p>
            <a:pPr algn="ctr">
              <a:defRPr/>
            </a:pPr>
            <a:r>
              <a:rPr lang="en-US" b="1">
                <a:solidFill>
                  <a:srgbClr val="FFFF00"/>
                </a:solidFill>
                <a:effectLst>
                  <a:outerShdw blurRad="38100" dist="38100" dir="2700000" algn="tl">
                    <a:srgbClr val="000000"/>
                  </a:outerShdw>
                </a:effectLst>
              </a:rPr>
              <a:t>N</a:t>
            </a:r>
          </a:p>
        </p:txBody>
      </p:sp>
      <p:sp>
        <p:nvSpPr>
          <p:cNvPr id="176139" name="Rectangle 11"/>
          <p:cNvSpPr>
            <a:spLocks noChangeArrowheads="1"/>
          </p:cNvSpPr>
          <p:nvPr/>
        </p:nvSpPr>
        <p:spPr bwMode="auto">
          <a:xfrm>
            <a:off x="7056438" y="1628775"/>
            <a:ext cx="1187450" cy="3887788"/>
          </a:xfrm>
          <a:prstGeom prst="rect">
            <a:avLst/>
          </a:prstGeom>
          <a:gradFill rotWithShape="1">
            <a:gsLst>
              <a:gs pos="0">
                <a:srgbClr val="762F47"/>
              </a:gs>
              <a:gs pos="50000">
                <a:srgbClr val="FF6699"/>
              </a:gs>
              <a:gs pos="100000">
                <a:srgbClr val="762F47"/>
              </a:gs>
            </a:gsLst>
            <a:lin ang="0" scaled="1"/>
          </a:gradFill>
          <a:ln w="9525">
            <a:solidFill>
              <a:srgbClr val="CC0066"/>
            </a:solidFill>
            <a:miter lim="800000"/>
            <a:headEnd/>
            <a:tailEnd/>
          </a:ln>
        </p:spPr>
        <p:txBody>
          <a:bodyPr wrap="none" anchor="ctr"/>
          <a:lstStyle/>
          <a:p>
            <a:pPr algn="ctr">
              <a:defRPr/>
            </a:pPr>
            <a:r>
              <a:rPr lang="en-US" b="1">
                <a:solidFill>
                  <a:srgbClr val="FFFF00"/>
                </a:solidFill>
                <a:effectLst>
                  <a:outerShdw blurRad="38100" dist="38100" dir="2700000" algn="tl">
                    <a:srgbClr val="000000"/>
                  </a:outerShdw>
                </a:effectLst>
              </a:rPr>
              <a:t>P</a:t>
            </a:r>
          </a:p>
          <a:p>
            <a:pPr algn="ctr">
              <a:defRPr/>
            </a:pPr>
            <a:r>
              <a:rPr lang="en-US" b="1">
                <a:solidFill>
                  <a:srgbClr val="FFFF00"/>
                </a:solidFill>
                <a:effectLst>
                  <a:outerShdw blurRad="38100" dist="38100" dir="2700000" algn="tl">
                    <a:srgbClr val="000000"/>
                  </a:outerShdw>
                </a:effectLst>
              </a:rPr>
              <a:t>E</a:t>
            </a:r>
          </a:p>
          <a:p>
            <a:pPr algn="ctr">
              <a:defRPr/>
            </a:pPr>
            <a:r>
              <a:rPr lang="en-US" b="1">
                <a:solidFill>
                  <a:srgbClr val="FFFF00"/>
                </a:solidFill>
                <a:effectLst>
                  <a:outerShdw blurRad="38100" dist="38100" dir="2700000" algn="tl">
                    <a:srgbClr val="000000"/>
                  </a:outerShdw>
                </a:effectLst>
              </a:rPr>
              <a:t>M</a:t>
            </a:r>
          </a:p>
          <a:p>
            <a:pPr algn="ctr">
              <a:defRPr/>
            </a:pPr>
            <a:r>
              <a:rPr lang="en-US" b="1">
                <a:solidFill>
                  <a:srgbClr val="FFFF00"/>
                </a:solidFill>
                <a:effectLst>
                  <a:outerShdw blurRad="38100" dist="38100" dir="2700000" algn="tl">
                    <a:srgbClr val="000000"/>
                  </a:outerShdw>
                </a:effectLst>
              </a:rPr>
              <a:t>E</a:t>
            </a:r>
          </a:p>
          <a:p>
            <a:pPr algn="ctr">
              <a:defRPr/>
            </a:pPr>
            <a:r>
              <a:rPr lang="en-US" b="1">
                <a:solidFill>
                  <a:srgbClr val="FFFF00"/>
                </a:solidFill>
                <a:effectLst>
                  <a:outerShdw blurRad="38100" dist="38100" dir="2700000" algn="tl">
                    <a:srgbClr val="000000"/>
                  </a:outerShdw>
                </a:effectLst>
              </a:rPr>
              <a:t>R</a:t>
            </a:r>
          </a:p>
          <a:p>
            <a:pPr algn="ctr">
              <a:defRPr/>
            </a:pPr>
            <a:r>
              <a:rPr lang="en-US" b="1">
                <a:solidFill>
                  <a:srgbClr val="FFFF00"/>
                </a:solidFill>
                <a:effectLst>
                  <a:outerShdw blurRad="38100" dist="38100" dir="2700000" algn="tl">
                    <a:srgbClr val="000000"/>
                  </a:outerShdw>
                </a:effectLst>
              </a:rPr>
              <a:t>I</a:t>
            </a:r>
          </a:p>
          <a:p>
            <a:pPr algn="ctr">
              <a:defRPr/>
            </a:pPr>
            <a:r>
              <a:rPr lang="en-US" b="1">
                <a:solidFill>
                  <a:srgbClr val="FFFF00"/>
                </a:solidFill>
                <a:effectLst>
                  <a:outerShdw blurRad="38100" dist="38100" dir="2700000" algn="tl">
                    <a:srgbClr val="000000"/>
                  </a:outerShdw>
                </a:effectLst>
              </a:rPr>
              <a:t>N</a:t>
            </a:r>
          </a:p>
          <a:p>
            <a:pPr algn="ctr">
              <a:defRPr/>
            </a:pPr>
            <a:r>
              <a:rPr lang="en-US" b="1">
                <a:solidFill>
                  <a:srgbClr val="FFFF00"/>
                </a:solidFill>
                <a:effectLst>
                  <a:outerShdw blurRad="38100" dist="38100" dir="2700000" algn="tl">
                    <a:srgbClr val="000000"/>
                  </a:outerShdw>
                </a:effectLst>
              </a:rPr>
              <a:t>T</a:t>
            </a:r>
          </a:p>
          <a:p>
            <a:pPr algn="ctr">
              <a:defRPr/>
            </a:pPr>
            <a:r>
              <a:rPr lang="en-US" b="1">
                <a:solidFill>
                  <a:srgbClr val="FFFF00"/>
                </a:solidFill>
                <a:effectLst>
                  <a:outerShdw blurRad="38100" dist="38100" dir="2700000" algn="tl">
                    <a:srgbClr val="000000"/>
                  </a:outerShdw>
                </a:effectLst>
              </a:rPr>
              <a:t>A</a:t>
            </a:r>
          </a:p>
          <a:p>
            <a:pPr algn="ctr">
              <a:defRPr/>
            </a:pPr>
            <a:r>
              <a:rPr lang="en-US" b="1">
                <a:solidFill>
                  <a:srgbClr val="FFFF00"/>
                </a:solidFill>
                <a:effectLst>
                  <a:outerShdw blurRad="38100" dist="38100" dir="2700000" algn="tl">
                    <a:srgbClr val="000000"/>
                  </a:outerShdw>
                </a:effectLst>
              </a:rPr>
              <a:t>H</a:t>
            </a:r>
          </a:p>
        </p:txBody>
      </p:sp>
      <p:cxnSp>
        <p:nvCxnSpPr>
          <p:cNvPr id="176140" name="AutoShape 12"/>
          <p:cNvCxnSpPr>
            <a:cxnSpLocks noChangeShapeType="1"/>
          </p:cNvCxnSpPr>
          <p:nvPr/>
        </p:nvCxnSpPr>
        <p:spPr bwMode="auto">
          <a:xfrm>
            <a:off x="2555875" y="2276475"/>
            <a:ext cx="4498975" cy="0"/>
          </a:xfrm>
          <a:prstGeom prst="straightConnector1">
            <a:avLst/>
          </a:prstGeom>
          <a:noFill/>
          <a:ln w="50800">
            <a:solidFill>
              <a:srgbClr val="FFFF00"/>
            </a:solidFill>
            <a:round/>
            <a:headEnd/>
            <a:tailEnd type="triangle" w="lg" len="sm"/>
          </a:ln>
          <a:extLst>
            <a:ext uri="{909E8E84-426E-40DD-AFC4-6F175D3DCCD1}">
              <a14:hiddenFill xmlns:a14="http://schemas.microsoft.com/office/drawing/2010/main">
                <a:noFill/>
              </a14:hiddenFill>
            </a:ext>
          </a:extLst>
        </p:spPr>
      </p:cxnSp>
      <p:cxnSp>
        <p:nvCxnSpPr>
          <p:cNvPr id="176141" name="AutoShape 13"/>
          <p:cNvCxnSpPr>
            <a:cxnSpLocks noChangeShapeType="1"/>
          </p:cNvCxnSpPr>
          <p:nvPr/>
        </p:nvCxnSpPr>
        <p:spPr bwMode="auto">
          <a:xfrm>
            <a:off x="2555875" y="3141663"/>
            <a:ext cx="4498975" cy="0"/>
          </a:xfrm>
          <a:prstGeom prst="straightConnector1">
            <a:avLst/>
          </a:prstGeom>
          <a:noFill/>
          <a:ln w="50800">
            <a:solidFill>
              <a:srgbClr val="FFFF00"/>
            </a:solidFill>
            <a:round/>
            <a:headEnd type="triangle" w="lg" len="sm"/>
            <a:tailEnd type="triangle" w="lg" len="sm"/>
          </a:ln>
          <a:extLst>
            <a:ext uri="{909E8E84-426E-40DD-AFC4-6F175D3DCCD1}">
              <a14:hiddenFill xmlns:a14="http://schemas.microsoft.com/office/drawing/2010/main">
                <a:noFill/>
              </a14:hiddenFill>
            </a:ext>
          </a:extLst>
        </p:spPr>
      </p:cxnSp>
      <p:cxnSp>
        <p:nvCxnSpPr>
          <p:cNvPr id="176142" name="AutoShape 14"/>
          <p:cNvCxnSpPr>
            <a:cxnSpLocks noChangeShapeType="1"/>
          </p:cNvCxnSpPr>
          <p:nvPr/>
        </p:nvCxnSpPr>
        <p:spPr bwMode="auto">
          <a:xfrm>
            <a:off x="2555875" y="4581525"/>
            <a:ext cx="4498975" cy="0"/>
          </a:xfrm>
          <a:prstGeom prst="straightConnector1">
            <a:avLst/>
          </a:prstGeom>
          <a:noFill/>
          <a:ln w="50800">
            <a:solidFill>
              <a:srgbClr val="FFFF00"/>
            </a:solidFill>
            <a:round/>
            <a:headEnd type="triangle" w="lg" len="sm"/>
            <a:tailEnd type="none" w="lg" len="sm"/>
          </a:ln>
          <a:extLst>
            <a:ext uri="{909E8E84-426E-40DD-AFC4-6F175D3DCCD1}">
              <a14:hiddenFill xmlns:a14="http://schemas.microsoft.com/office/drawing/2010/main">
                <a:noFill/>
              </a14:hiddenFill>
            </a:ext>
          </a:extLst>
        </p:spPr>
      </p:cxnSp>
      <p:cxnSp>
        <p:nvCxnSpPr>
          <p:cNvPr id="176143" name="AutoShape 15"/>
          <p:cNvCxnSpPr>
            <a:cxnSpLocks noChangeShapeType="1"/>
          </p:cNvCxnSpPr>
          <p:nvPr/>
        </p:nvCxnSpPr>
        <p:spPr bwMode="auto">
          <a:xfrm flipH="1">
            <a:off x="4787900" y="4581525"/>
            <a:ext cx="17463" cy="504825"/>
          </a:xfrm>
          <a:prstGeom prst="straightConnector1">
            <a:avLst/>
          </a:prstGeom>
          <a:noFill/>
          <a:ln w="34925">
            <a:solidFill>
              <a:srgbClr val="FFFF00"/>
            </a:solidFill>
            <a:round/>
            <a:headEnd type="triangle" w="lg" len="sm"/>
            <a:tailEnd/>
          </a:ln>
          <a:extLst>
            <a:ext uri="{909E8E84-426E-40DD-AFC4-6F175D3DCCD1}">
              <a14:hiddenFill xmlns:a14="http://schemas.microsoft.com/office/drawing/2010/main">
                <a:noFill/>
              </a14:hiddenFill>
            </a:ext>
          </a:extLst>
        </p:spPr>
      </p:cxnSp>
      <p:sp>
        <p:nvSpPr>
          <p:cNvPr id="176144" name="Text Box 16"/>
          <p:cNvSpPr txBox="1">
            <a:spLocks noChangeArrowheads="1"/>
          </p:cNvSpPr>
          <p:nvPr/>
        </p:nvSpPr>
        <p:spPr bwMode="auto">
          <a:xfrm>
            <a:off x="3203575" y="1844675"/>
            <a:ext cx="30956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a:spcBef>
                <a:spcPct val="50000"/>
              </a:spcBef>
            </a:pPr>
            <a:r>
              <a:rPr lang="en-US" sz="2000" b="1">
                <a:latin typeface="Arial Narrow" pitchFamily="34" charset="0"/>
              </a:rPr>
              <a:t>Ketentuan Undang-Undang</a:t>
            </a:r>
          </a:p>
        </p:txBody>
      </p:sp>
      <p:sp>
        <p:nvSpPr>
          <p:cNvPr id="176145" name="Text Box 17"/>
          <p:cNvSpPr txBox="1">
            <a:spLocks noChangeArrowheads="1"/>
          </p:cNvSpPr>
          <p:nvPr/>
        </p:nvSpPr>
        <p:spPr bwMode="auto">
          <a:xfrm>
            <a:off x="3203575" y="2636838"/>
            <a:ext cx="30972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a:spcBef>
                <a:spcPct val="20000"/>
              </a:spcBef>
              <a:buClr>
                <a:schemeClr val="hlink"/>
              </a:buClr>
            </a:pPr>
            <a:r>
              <a:rPr lang="en-US" sz="2000" b="1">
                <a:latin typeface="Arial Narrow" pitchFamily="34" charset="0"/>
              </a:rPr>
              <a:t>Rencana Anggaran / Kerja</a:t>
            </a:r>
            <a:endParaRPr lang="en-US" sz="2000">
              <a:latin typeface="Arial Narrow" pitchFamily="34" charset="0"/>
            </a:endParaRPr>
          </a:p>
        </p:txBody>
      </p:sp>
      <p:sp>
        <p:nvSpPr>
          <p:cNvPr id="176146" name="WordArt 18"/>
          <p:cNvSpPr>
            <a:spLocks noChangeArrowheads="1" noChangeShapeType="1" noTextEdit="1"/>
          </p:cNvSpPr>
          <p:nvPr/>
        </p:nvSpPr>
        <p:spPr bwMode="auto">
          <a:xfrm>
            <a:off x="4645025" y="4076700"/>
            <a:ext cx="287338" cy="360363"/>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Impact"/>
              </a:rPr>
              <a:t>+</a:t>
            </a:r>
          </a:p>
        </p:txBody>
      </p:sp>
      <p:sp>
        <p:nvSpPr>
          <p:cNvPr id="176147" name="Text Box 19"/>
          <p:cNvSpPr txBox="1">
            <a:spLocks noChangeArrowheads="1"/>
          </p:cNvSpPr>
          <p:nvPr/>
        </p:nvSpPr>
        <p:spPr bwMode="auto">
          <a:xfrm>
            <a:off x="3708400" y="5805488"/>
            <a:ext cx="23034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a:spcBef>
                <a:spcPct val="20000"/>
              </a:spcBef>
              <a:buClr>
                <a:schemeClr val="hlink"/>
              </a:buClr>
            </a:pPr>
            <a:r>
              <a:rPr lang="en-US" sz="2400" b="1">
                <a:latin typeface="Arial Narrow" pitchFamily="34" charset="0"/>
              </a:rPr>
              <a:t>AKUNTABILITAS</a:t>
            </a:r>
            <a:endParaRPr lang="en-US" sz="2400">
              <a:latin typeface="Arial Narrow" pitchFamily="34" charset="0"/>
            </a:endParaRPr>
          </a:p>
        </p:txBody>
      </p:sp>
      <p:pic>
        <p:nvPicPr>
          <p:cNvPr id="16404" name="Picture 6" descr="berikut">
            <a:hlinkClick r:id="" action="ppaction://hlinkshowjump?jump=nextslid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18525" y="5943600"/>
            <a:ext cx="468313"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405" name="Picture 6" descr="kembali">
            <a:hlinkClick r:id="" action="ppaction://hlinkshowjump?jump=previousslide"/>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1450" y="5883275"/>
            <a:ext cx="395288" cy="249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406" name="Slide Number Placeholder 3"/>
          <p:cNvSpPr txBox="1">
            <a:spLocks/>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algn="r"/>
            <a:endParaRPr lang="id-ID" b="1">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176137"/>
                                        </p:tgtEl>
                                        <p:attrNameLst>
                                          <p:attrName>style.visibility</p:attrName>
                                        </p:attrNameLst>
                                      </p:cBhvr>
                                      <p:to>
                                        <p:strVal val="visible"/>
                                      </p:to>
                                    </p:set>
                                    <p:animEffect transition="in" filter="randombar(horizontal)">
                                      <p:cBhvr>
                                        <p:cTn id="7" dur="500"/>
                                        <p:tgtEl>
                                          <p:spTgt spid="176137"/>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176136"/>
                                        </p:tgtEl>
                                        <p:attrNameLst>
                                          <p:attrName>style.visibility</p:attrName>
                                        </p:attrNameLst>
                                      </p:cBhvr>
                                      <p:to>
                                        <p:strVal val="visible"/>
                                      </p:to>
                                    </p:set>
                                    <p:animEffect transition="in" filter="randombar(horizontal)">
                                      <p:cBhvr>
                                        <p:cTn id="10" dur="500"/>
                                        <p:tgtEl>
                                          <p:spTgt spid="176136"/>
                                        </p:tgtEl>
                                      </p:cBhvr>
                                    </p:animEffect>
                                  </p:childTnLst>
                                </p:cTn>
                              </p:par>
                              <p:par>
                                <p:cTn id="11" presetID="14" presetClass="entr" presetSubtype="10" fill="hold" grpId="0" nodeType="withEffect">
                                  <p:stCondLst>
                                    <p:cond delay="0"/>
                                  </p:stCondLst>
                                  <p:childTnLst>
                                    <p:set>
                                      <p:cBhvr>
                                        <p:cTn id="12" dur="1" fill="hold">
                                          <p:stCondLst>
                                            <p:cond delay="0"/>
                                          </p:stCondLst>
                                        </p:cTn>
                                        <p:tgtEl>
                                          <p:spTgt spid="176139"/>
                                        </p:tgtEl>
                                        <p:attrNameLst>
                                          <p:attrName>style.visibility</p:attrName>
                                        </p:attrNameLst>
                                      </p:cBhvr>
                                      <p:to>
                                        <p:strVal val="visible"/>
                                      </p:to>
                                    </p:set>
                                    <p:animEffect transition="in" filter="randombar(horizontal)">
                                      <p:cBhvr>
                                        <p:cTn id="13" dur="500"/>
                                        <p:tgtEl>
                                          <p:spTgt spid="176139"/>
                                        </p:tgtEl>
                                      </p:cBhvr>
                                    </p:animEffect>
                                  </p:childTnLst>
                                </p:cTn>
                              </p:par>
                              <p:par>
                                <p:cTn id="14" presetID="14" presetClass="entr" presetSubtype="10" fill="hold" grpId="0" nodeType="withEffect">
                                  <p:stCondLst>
                                    <p:cond delay="0"/>
                                  </p:stCondLst>
                                  <p:childTnLst>
                                    <p:set>
                                      <p:cBhvr>
                                        <p:cTn id="15" dur="1" fill="hold">
                                          <p:stCondLst>
                                            <p:cond delay="0"/>
                                          </p:stCondLst>
                                        </p:cTn>
                                        <p:tgtEl>
                                          <p:spTgt spid="176138"/>
                                        </p:tgtEl>
                                        <p:attrNameLst>
                                          <p:attrName>style.visibility</p:attrName>
                                        </p:attrNameLst>
                                      </p:cBhvr>
                                      <p:to>
                                        <p:strVal val="visible"/>
                                      </p:to>
                                    </p:set>
                                    <p:animEffect transition="in" filter="randombar(horizontal)">
                                      <p:cBhvr>
                                        <p:cTn id="16" dur="500"/>
                                        <p:tgtEl>
                                          <p:spTgt spid="176138"/>
                                        </p:tgtEl>
                                      </p:cBhvr>
                                    </p:animEffect>
                                  </p:childTnLst>
                                </p:cTn>
                              </p:par>
                              <p:par>
                                <p:cTn id="17" presetID="14" presetClass="entr" presetSubtype="10" fill="hold" grpId="0" nodeType="withEffect">
                                  <p:stCondLst>
                                    <p:cond delay="0"/>
                                  </p:stCondLst>
                                  <p:childTnLst>
                                    <p:set>
                                      <p:cBhvr>
                                        <p:cTn id="18" dur="1" fill="hold">
                                          <p:stCondLst>
                                            <p:cond delay="0"/>
                                          </p:stCondLst>
                                        </p:cTn>
                                        <p:tgtEl>
                                          <p:spTgt spid="176130"/>
                                        </p:tgtEl>
                                        <p:attrNameLst>
                                          <p:attrName>style.visibility</p:attrName>
                                        </p:attrNameLst>
                                      </p:cBhvr>
                                      <p:to>
                                        <p:strVal val="visible"/>
                                      </p:to>
                                    </p:set>
                                    <p:animEffect transition="in" filter="randombar(horizontal)">
                                      <p:cBhvr>
                                        <p:cTn id="19" dur="500"/>
                                        <p:tgtEl>
                                          <p:spTgt spid="176130"/>
                                        </p:tgtEl>
                                      </p:cBhvr>
                                    </p:animEffect>
                                  </p:childTnLst>
                                </p:cTn>
                              </p:par>
                              <p:par>
                                <p:cTn id="20" presetID="35" presetClass="entr" presetSubtype="0" fill="hold" nodeType="withEffect">
                                  <p:stCondLst>
                                    <p:cond delay="0"/>
                                  </p:stCondLst>
                                  <p:childTnLst>
                                    <p:set>
                                      <p:cBhvr>
                                        <p:cTn id="21" dur="1" fill="hold">
                                          <p:stCondLst>
                                            <p:cond delay="0"/>
                                          </p:stCondLst>
                                        </p:cTn>
                                        <p:tgtEl>
                                          <p:spTgt spid="176140"/>
                                        </p:tgtEl>
                                        <p:attrNameLst>
                                          <p:attrName>style.visibility</p:attrName>
                                        </p:attrNameLst>
                                      </p:cBhvr>
                                      <p:to>
                                        <p:strVal val="visible"/>
                                      </p:to>
                                    </p:set>
                                    <p:animEffect transition="in" filter="fade">
                                      <p:cBhvr>
                                        <p:cTn id="22" dur="2000"/>
                                        <p:tgtEl>
                                          <p:spTgt spid="176140"/>
                                        </p:tgtEl>
                                      </p:cBhvr>
                                    </p:animEffect>
                                    <p:anim calcmode="lin" valueType="num">
                                      <p:cBhvr>
                                        <p:cTn id="23" dur="2000" fill="hold"/>
                                        <p:tgtEl>
                                          <p:spTgt spid="176140"/>
                                        </p:tgtEl>
                                        <p:attrNameLst>
                                          <p:attrName>style.rotation</p:attrName>
                                        </p:attrNameLst>
                                      </p:cBhvr>
                                      <p:tavLst>
                                        <p:tav tm="0">
                                          <p:val>
                                            <p:fltVal val="720"/>
                                          </p:val>
                                        </p:tav>
                                        <p:tav tm="100000">
                                          <p:val>
                                            <p:fltVal val="0"/>
                                          </p:val>
                                        </p:tav>
                                      </p:tavLst>
                                    </p:anim>
                                    <p:anim calcmode="lin" valueType="num">
                                      <p:cBhvr>
                                        <p:cTn id="24" dur="2000" fill="hold"/>
                                        <p:tgtEl>
                                          <p:spTgt spid="176140"/>
                                        </p:tgtEl>
                                        <p:attrNameLst>
                                          <p:attrName>ppt_h</p:attrName>
                                        </p:attrNameLst>
                                      </p:cBhvr>
                                      <p:tavLst>
                                        <p:tav tm="0">
                                          <p:val>
                                            <p:fltVal val="0"/>
                                          </p:val>
                                        </p:tav>
                                        <p:tav tm="100000">
                                          <p:val>
                                            <p:strVal val="#ppt_h"/>
                                          </p:val>
                                        </p:tav>
                                      </p:tavLst>
                                    </p:anim>
                                    <p:anim calcmode="lin" valueType="num">
                                      <p:cBhvr>
                                        <p:cTn id="25" dur="2000" fill="hold"/>
                                        <p:tgtEl>
                                          <p:spTgt spid="176140"/>
                                        </p:tgtEl>
                                        <p:attrNameLst>
                                          <p:attrName>ppt_w</p:attrName>
                                        </p:attrNameLst>
                                      </p:cBhvr>
                                      <p:tavLst>
                                        <p:tav tm="0">
                                          <p:val>
                                            <p:fltVal val="0"/>
                                          </p:val>
                                        </p:tav>
                                        <p:tav tm="100000">
                                          <p:val>
                                            <p:strVal val="#ppt_w"/>
                                          </p:val>
                                        </p:tav>
                                      </p:tavLst>
                                    </p:anim>
                                  </p:childTnLst>
                                </p:cTn>
                              </p:par>
                              <p:par>
                                <p:cTn id="26" presetID="35" presetClass="entr" presetSubtype="0" fill="hold" grpId="0" nodeType="withEffect">
                                  <p:stCondLst>
                                    <p:cond delay="0"/>
                                  </p:stCondLst>
                                  <p:childTnLst>
                                    <p:set>
                                      <p:cBhvr>
                                        <p:cTn id="27" dur="1" fill="hold">
                                          <p:stCondLst>
                                            <p:cond delay="0"/>
                                          </p:stCondLst>
                                        </p:cTn>
                                        <p:tgtEl>
                                          <p:spTgt spid="176144"/>
                                        </p:tgtEl>
                                        <p:attrNameLst>
                                          <p:attrName>style.visibility</p:attrName>
                                        </p:attrNameLst>
                                      </p:cBhvr>
                                      <p:to>
                                        <p:strVal val="visible"/>
                                      </p:to>
                                    </p:set>
                                    <p:animEffect transition="in" filter="fade">
                                      <p:cBhvr>
                                        <p:cTn id="28" dur="2000"/>
                                        <p:tgtEl>
                                          <p:spTgt spid="176144"/>
                                        </p:tgtEl>
                                      </p:cBhvr>
                                    </p:animEffect>
                                    <p:anim calcmode="lin" valueType="num">
                                      <p:cBhvr>
                                        <p:cTn id="29" dur="2000" fill="hold"/>
                                        <p:tgtEl>
                                          <p:spTgt spid="176144"/>
                                        </p:tgtEl>
                                        <p:attrNameLst>
                                          <p:attrName>style.rotation</p:attrName>
                                        </p:attrNameLst>
                                      </p:cBhvr>
                                      <p:tavLst>
                                        <p:tav tm="0">
                                          <p:val>
                                            <p:fltVal val="720"/>
                                          </p:val>
                                        </p:tav>
                                        <p:tav tm="100000">
                                          <p:val>
                                            <p:fltVal val="0"/>
                                          </p:val>
                                        </p:tav>
                                      </p:tavLst>
                                    </p:anim>
                                    <p:anim calcmode="lin" valueType="num">
                                      <p:cBhvr>
                                        <p:cTn id="30" dur="2000" fill="hold"/>
                                        <p:tgtEl>
                                          <p:spTgt spid="176144"/>
                                        </p:tgtEl>
                                        <p:attrNameLst>
                                          <p:attrName>ppt_h</p:attrName>
                                        </p:attrNameLst>
                                      </p:cBhvr>
                                      <p:tavLst>
                                        <p:tav tm="0">
                                          <p:val>
                                            <p:fltVal val="0"/>
                                          </p:val>
                                        </p:tav>
                                        <p:tav tm="100000">
                                          <p:val>
                                            <p:strVal val="#ppt_h"/>
                                          </p:val>
                                        </p:tav>
                                      </p:tavLst>
                                    </p:anim>
                                    <p:anim calcmode="lin" valueType="num">
                                      <p:cBhvr>
                                        <p:cTn id="31" dur="2000" fill="hold"/>
                                        <p:tgtEl>
                                          <p:spTgt spid="176144"/>
                                        </p:tgtEl>
                                        <p:attrNameLst>
                                          <p:attrName>ppt_w</p:attrName>
                                        </p:attrNameLst>
                                      </p:cBhvr>
                                      <p:tavLst>
                                        <p:tav tm="0">
                                          <p:val>
                                            <p:fltVal val="0"/>
                                          </p:val>
                                        </p:tav>
                                        <p:tav tm="100000">
                                          <p:val>
                                            <p:strVal val="#ppt_w"/>
                                          </p:val>
                                        </p:tav>
                                      </p:tavLst>
                                    </p:anim>
                                  </p:childTnLst>
                                </p:cTn>
                              </p:par>
                              <p:par>
                                <p:cTn id="32" presetID="51" presetClass="entr" presetSubtype="0" fill="hold" nodeType="withEffect">
                                  <p:stCondLst>
                                    <p:cond delay="0"/>
                                  </p:stCondLst>
                                  <p:childTnLst>
                                    <p:set>
                                      <p:cBhvr>
                                        <p:cTn id="33" dur="1" fill="hold">
                                          <p:stCondLst>
                                            <p:cond delay="0"/>
                                          </p:stCondLst>
                                        </p:cTn>
                                        <p:tgtEl>
                                          <p:spTgt spid="176141"/>
                                        </p:tgtEl>
                                        <p:attrNameLst>
                                          <p:attrName>style.visibility</p:attrName>
                                        </p:attrNameLst>
                                      </p:cBhvr>
                                      <p:to>
                                        <p:strVal val="visible"/>
                                      </p:to>
                                    </p:set>
                                    <p:animEffect transition="in" filter="fade">
                                      <p:cBhvr>
                                        <p:cTn id="34" dur="770" decel="100000"/>
                                        <p:tgtEl>
                                          <p:spTgt spid="176141"/>
                                        </p:tgtEl>
                                      </p:cBhvr>
                                    </p:animEffect>
                                    <p:animScale>
                                      <p:cBhvr>
                                        <p:cTn id="35" dur="770" decel="100000"/>
                                        <p:tgtEl>
                                          <p:spTgt spid="176141"/>
                                        </p:tgtEl>
                                      </p:cBhvr>
                                      <p:from x="10000" y="10000"/>
                                      <p:to x="200000" y="450000"/>
                                    </p:animScale>
                                    <p:animScale>
                                      <p:cBhvr>
                                        <p:cTn id="36" dur="1230" accel="100000" fill="hold">
                                          <p:stCondLst>
                                            <p:cond delay="770"/>
                                          </p:stCondLst>
                                        </p:cTn>
                                        <p:tgtEl>
                                          <p:spTgt spid="176141"/>
                                        </p:tgtEl>
                                      </p:cBhvr>
                                      <p:from x="200000" y="450000"/>
                                      <p:to x="100000" y="100000"/>
                                    </p:animScale>
                                    <p:set>
                                      <p:cBhvr>
                                        <p:cTn id="37" dur="770" fill="hold"/>
                                        <p:tgtEl>
                                          <p:spTgt spid="176141"/>
                                        </p:tgtEl>
                                        <p:attrNameLst>
                                          <p:attrName>ppt_x</p:attrName>
                                        </p:attrNameLst>
                                      </p:cBhvr>
                                      <p:to>
                                        <p:strVal val="(0.5)"/>
                                      </p:to>
                                    </p:set>
                                    <p:anim from="(0.5)" to="(#ppt_x)" calcmode="lin" valueType="num">
                                      <p:cBhvr>
                                        <p:cTn id="38" dur="1230" accel="100000" fill="hold">
                                          <p:stCondLst>
                                            <p:cond delay="770"/>
                                          </p:stCondLst>
                                        </p:cTn>
                                        <p:tgtEl>
                                          <p:spTgt spid="176141"/>
                                        </p:tgtEl>
                                        <p:attrNameLst>
                                          <p:attrName>ppt_x</p:attrName>
                                        </p:attrNameLst>
                                      </p:cBhvr>
                                    </p:anim>
                                    <p:set>
                                      <p:cBhvr>
                                        <p:cTn id="39" dur="770" fill="hold"/>
                                        <p:tgtEl>
                                          <p:spTgt spid="176141"/>
                                        </p:tgtEl>
                                        <p:attrNameLst>
                                          <p:attrName>ppt_y</p:attrName>
                                        </p:attrNameLst>
                                      </p:cBhvr>
                                      <p:to>
                                        <p:strVal val="(#ppt_y+0.4)"/>
                                      </p:to>
                                    </p:set>
                                    <p:anim from="(#ppt_y+0.4)" to="(#ppt_y)" calcmode="lin" valueType="num">
                                      <p:cBhvr>
                                        <p:cTn id="40" dur="1230" accel="100000" fill="hold">
                                          <p:stCondLst>
                                            <p:cond delay="770"/>
                                          </p:stCondLst>
                                        </p:cTn>
                                        <p:tgtEl>
                                          <p:spTgt spid="176141"/>
                                        </p:tgtEl>
                                        <p:attrNameLst>
                                          <p:attrName>ppt_y</p:attrName>
                                        </p:attrNameLst>
                                      </p:cBhvr>
                                    </p:anim>
                                  </p:childTnLst>
                                </p:cTn>
                              </p:par>
                              <p:par>
                                <p:cTn id="41" presetID="51" presetClass="entr" presetSubtype="0" fill="hold" grpId="0" nodeType="withEffect">
                                  <p:stCondLst>
                                    <p:cond delay="0"/>
                                  </p:stCondLst>
                                  <p:childTnLst>
                                    <p:set>
                                      <p:cBhvr>
                                        <p:cTn id="42" dur="1" fill="hold">
                                          <p:stCondLst>
                                            <p:cond delay="0"/>
                                          </p:stCondLst>
                                        </p:cTn>
                                        <p:tgtEl>
                                          <p:spTgt spid="176145"/>
                                        </p:tgtEl>
                                        <p:attrNameLst>
                                          <p:attrName>style.visibility</p:attrName>
                                        </p:attrNameLst>
                                      </p:cBhvr>
                                      <p:to>
                                        <p:strVal val="visible"/>
                                      </p:to>
                                    </p:set>
                                    <p:animEffect transition="in" filter="fade">
                                      <p:cBhvr>
                                        <p:cTn id="43" dur="770" decel="100000"/>
                                        <p:tgtEl>
                                          <p:spTgt spid="176145"/>
                                        </p:tgtEl>
                                      </p:cBhvr>
                                    </p:animEffect>
                                    <p:animScale>
                                      <p:cBhvr>
                                        <p:cTn id="44" dur="770" decel="100000"/>
                                        <p:tgtEl>
                                          <p:spTgt spid="176145"/>
                                        </p:tgtEl>
                                      </p:cBhvr>
                                      <p:from x="10000" y="10000"/>
                                      <p:to x="200000" y="450000"/>
                                    </p:animScale>
                                    <p:animScale>
                                      <p:cBhvr>
                                        <p:cTn id="45" dur="1230" accel="100000" fill="hold">
                                          <p:stCondLst>
                                            <p:cond delay="770"/>
                                          </p:stCondLst>
                                        </p:cTn>
                                        <p:tgtEl>
                                          <p:spTgt spid="176145"/>
                                        </p:tgtEl>
                                      </p:cBhvr>
                                      <p:from x="200000" y="450000"/>
                                      <p:to x="100000" y="100000"/>
                                    </p:animScale>
                                    <p:set>
                                      <p:cBhvr>
                                        <p:cTn id="46" dur="770" fill="hold"/>
                                        <p:tgtEl>
                                          <p:spTgt spid="176145"/>
                                        </p:tgtEl>
                                        <p:attrNameLst>
                                          <p:attrName>ppt_x</p:attrName>
                                        </p:attrNameLst>
                                      </p:cBhvr>
                                      <p:to>
                                        <p:strVal val="(0.5)"/>
                                      </p:to>
                                    </p:set>
                                    <p:anim from="(0.5)" to="(#ppt_x)" calcmode="lin" valueType="num">
                                      <p:cBhvr>
                                        <p:cTn id="47" dur="1230" accel="100000" fill="hold">
                                          <p:stCondLst>
                                            <p:cond delay="770"/>
                                          </p:stCondLst>
                                        </p:cTn>
                                        <p:tgtEl>
                                          <p:spTgt spid="176145"/>
                                        </p:tgtEl>
                                        <p:attrNameLst>
                                          <p:attrName>ppt_x</p:attrName>
                                        </p:attrNameLst>
                                      </p:cBhvr>
                                    </p:anim>
                                    <p:set>
                                      <p:cBhvr>
                                        <p:cTn id="48" dur="770" fill="hold"/>
                                        <p:tgtEl>
                                          <p:spTgt spid="176145"/>
                                        </p:tgtEl>
                                        <p:attrNameLst>
                                          <p:attrName>ppt_y</p:attrName>
                                        </p:attrNameLst>
                                      </p:cBhvr>
                                      <p:to>
                                        <p:strVal val="(#ppt_y+0.4)"/>
                                      </p:to>
                                    </p:set>
                                    <p:anim from="(#ppt_y+0.4)" to="(#ppt_y)" calcmode="lin" valueType="num">
                                      <p:cBhvr>
                                        <p:cTn id="49" dur="1230" accel="100000" fill="hold">
                                          <p:stCondLst>
                                            <p:cond delay="770"/>
                                          </p:stCondLst>
                                        </p:cTn>
                                        <p:tgtEl>
                                          <p:spTgt spid="176145"/>
                                        </p:tgtEl>
                                        <p:attrNameLst>
                                          <p:attrName>ppt_y</p:attrName>
                                        </p:attrNameLst>
                                      </p:cBhvr>
                                    </p:anim>
                                  </p:childTnLst>
                                </p:cTn>
                              </p:par>
                              <p:par>
                                <p:cTn id="50" presetID="47" presetClass="entr" presetSubtype="0" fill="hold" grpId="0" nodeType="withEffect">
                                  <p:stCondLst>
                                    <p:cond delay="0"/>
                                  </p:stCondLst>
                                  <p:childTnLst>
                                    <p:set>
                                      <p:cBhvr>
                                        <p:cTn id="51" dur="1" fill="hold">
                                          <p:stCondLst>
                                            <p:cond delay="0"/>
                                          </p:stCondLst>
                                        </p:cTn>
                                        <p:tgtEl>
                                          <p:spTgt spid="176133"/>
                                        </p:tgtEl>
                                        <p:attrNameLst>
                                          <p:attrName>style.visibility</p:attrName>
                                        </p:attrNameLst>
                                      </p:cBhvr>
                                      <p:to>
                                        <p:strVal val="visible"/>
                                      </p:to>
                                    </p:set>
                                    <p:animEffect transition="in" filter="fade">
                                      <p:cBhvr>
                                        <p:cTn id="52" dur="1000"/>
                                        <p:tgtEl>
                                          <p:spTgt spid="176133"/>
                                        </p:tgtEl>
                                      </p:cBhvr>
                                    </p:animEffect>
                                    <p:anim calcmode="lin" valueType="num">
                                      <p:cBhvr>
                                        <p:cTn id="53" dur="1000" fill="hold"/>
                                        <p:tgtEl>
                                          <p:spTgt spid="176133"/>
                                        </p:tgtEl>
                                        <p:attrNameLst>
                                          <p:attrName>ppt_x</p:attrName>
                                        </p:attrNameLst>
                                      </p:cBhvr>
                                      <p:tavLst>
                                        <p:tav tm="0">
                                          <p:val>
                                            <p:strVal val="#ppt_x"/>
                                          </p:val>
                                        </p:tav>
                                        <p:tav tm="100000">
                                          <p:val>
                                            <p:strVal val="#ppt_x"/>
                                          </p:val>
                                        </p:tav>
                                      </p:tavLst>
                                    </p:anim>
                                    <p:anim calcmode="lin" valueType="num">
                                      <p:cBhvr>
                                        <p:cTn id="54" dur="1000" fill="hold"/>
                                        <p:tgtEl>
                                          <p:spTgt spid="176133"/>
                                        </p:tgtEl>
                                        <p:attrNameLst>
                                          <p:attrName>ppt_y</p:attrName>
                                        </p:attrNameLst>
                                      </p:cBhvr>
                                      <p:tavLst>
                                        <p:tav tm="0">
                                          <p:val>
                                            <p:strVal val="#ppt_y-.1"/>
                                          </p:val>
                                        </p:tav>
                                        <p:tav tm="100000">
                                          <p:val>
                                            <p:strVal val="#ppt_y"/>
                                          </p:val>
                                        </p:tav>
                                      </p:tavLst>
                                    </p:anim>
                                  </p:childTnLst>
                                </p:cTn>
                              </p:par>
                              <p:par>
                                <p:cTn id="55" presetID="47" presetClass="entr" presetSubtype="0" fill="hold" grpId="0" nodeType="withEffect">
                                  <p:stCondLst>
                                    <p:cond delay="0"/>
                                  </p:stCondLst>
                                  <p:childTnLst>
                                    <p:set>
                                      <p:cBhvr>
                                        <p:cTn id="56" dur="1" fill="hold">
                                          <p:stCondLst>
                                            <p:cond delay="0"/>
                                          </p:stCondLst>
                                        </p:cTn>
                                        <p:tgtEl>
                                          <p:spTgt spid="176132"/>
                                        </p:tgtEl>
                                        <p:attrNameLst>
                                          <p:attrName>style.visibility</p:attrName>
                                        </p:attrNameLst>
                                      </p:cBhvr>
                                      <p:to>
                                        <p:strVal val="visible"/>
                                      </p:to>
                                    </p:set>
                                    <p:animEffect transition="in" filter="fade">
                                      <p:cBhvr>
                                        <p:cTn id="57" dur="1000"/>
                                        <p:tgtEl>
                                          <p:spTgt spid="176132"/>
                                        </p:tgtEl>
                                      </p:cBhvr>
                                    </p:animEffect>
                                    <p:anim calcmode="lin" valueType="num">
                                      <p:cBhvr>
                                        <p:cTn id="58" dur="1000" fill="hold"/>
                                        <p:tgtEl>
                                          <p:spTgt spid="176132"/>
                                        </p:tgtEl>
                                        <p:attrNameLst>
                                          <p:attrName>ppt_x</p:attrName>
                                        </p:attrNameLst>
                                      </p:cBhvr>
                                      <p:tavLst>
                                        <p:tav tm="0">
                                          <p:val>
                                            <p:strVal val="#ppt_x"/>
                                          </p:val>
                                        </p:tav>
                                        <p:tav tm="100000">
                                          <p:val>
                                            <p:strVal val="#ppt_x"/>
                                          </p:val>
                                        </p:tav>
                                      </p:tavLst>
                                    </p:anim>
                                    <p:anim calcmode="lin" valueType="num">
                                      <p:cBhvr>
                                        <p:cTn id="59" dur="1000" fill="hold"/>
                                        <p:tgtEl>
                                          <p:spTgt spid="176132"/>
                                        </p:tgtEl>
                                        <p:attrNameLst>
                                          <p:attrName>ppt_y</p:attrName>
                                        </p:attrNameLst>
                                      </p:cBhvr>
                                      <p:tavLst>
                                        <p:tav tm="0">
                                          <p:val>
                                            <p:strVal val="#ppt_y-.1"/>
                                          </p:val>
                                        </p:tav>
                                        <p:tav tm="100000">
                                          <p:val>
                                            <p:strVal val="#ppt_y"/>
                                          </p:val>
                                        </p:tav>
                                      </p:tavLst>
                                    </p:anim>
                                  </p:childTnLst>
                                </p:cTn>
                              </p:par>
                              <p:par>
                                <p:cTn id="60" presetID="47" presetClass="entr" presetSubtype="0" fill="hold" grpId="0" nodeType="withEffect">
                                  <p:stCondLst>
                                    <p:cond delay="0"/>
                                  </p:stCondLst>
                                  <p:childTnLst>
                                    <p:set>
                                      <p:cBhvr>
                                        <p:cTn id="61" dur="1" fill="hold">
                                          <p:stCondLst>
                                            <p:cond delay="0"/>
                                          </p:stCondLst>
                                        </p:cTn>
                                        <p:tgtEl>
                                          <p:spTgt spid="176146"/>
                                        </p:tgtEl>
                                        <p:attrNameLst>
                                          <p:attrName>style.visibility</p:attrName>
                                        </p:attrNameLst>
                                      </p:cBhvr>
                                      <p:to>
                                        <p:strVal val="visible"/>
                                      </p:to>
                                    </p:set>
                                    <p:animEffect transition="in" filter="fade">
                                      <p:cBhvr>
                                        <p:cTn id="62" dur="1000"/>
                                        <p:tgtEl>
                                          <p:spTgt spid="176146"/>
                                        </p:tgtEl>
                                      </p:cBhvr>
                                    </p:animEffect>
                                    <p:anim calcmode="lin" valueType="num">
                                      <p:cBhvr>
                                        <p:cTn id="63" dur="1000" fill="hold"/>
                                        <p:tgtEl>
                                          <p:spTgt spid="176146"/>
                                        </p:tgtEl>
                                        <p:attrNameLst>
                                          <p:attrName>ppt_x</p:attrName>
                                        </p:attrNameLst>
                                      </p:cBhvr>
                                      <p:tavLst>
                                        <p:tav tm="0">
                                          <p:val>
                                            <p:strVal val="#ppt_x"/>
                                          </p:val>
                                        </p:tav>
                                        <p:tav tm="100000">
                                          <p:val>
                                            <p:strVal val="#ppt_x"/>
                                          </p:val>
                                        </p:tav>
                                      </p:tavLst>
                                    </p:anim>
                                    <p:anim calcmode="lin" valueType="num">
                                      <p:cBhvr>
                                        <p:cTn id="64" dur="1000" fill="hold"/>
                                        <p:tgtEl>
                                          <p:spTgt spid="176146"/>
                                        </p:tgtEl>
                                        <p:attrNameLst>
                                          <p:attrName>ppt_y</p:attrName>
                                        </p:attrNameLst>
                                      </p:cBhvr>
                                      <p:tavLst>
                                        <p:tav tm="0">
                                          <p:val>
                                            <p:strVal val="#ppt_y-.1"/>
                                          </p:val>
                                        </p:tav>
                                        <p:tav tm="100000">
                                          <p:val>
                                            <p:strVal val="#ppt_y"/>
                                          </p:val>
                                        </p:tav>
                                      </p:tavLst>
                                    </p:anim>
                                  </p:childTnLst>
                                </p:cTn>
                              </p:par>
                              <p:par>
                                <p:cTn id="65" presetID="47" presetClass="entr" presetSubtype="0" fill="hold" nodeType="withEffect">
                                  <p:stCondLst>
                                    <p:cond delay="0"/>
                                  </p:stCondLst>
                                  <p:childTnLst>
                                    <p:set>
                                      <p:cBhvr>
                                        <p:cTn id="66" dur="1" fill="hold">
                                          <p:stCondLst>
                                            <p:cond delay="0"/>
                                          </p:stCondLst>
                                        </p:cTn>
                                        <p:tgtEl>
                                          <p:spTgt spid="176142"/>
                                        </p:tgtEl>
                                        <p:attrNameLst>
                                          <p:attrName>style.visibility</p:attrName>
                                        </p:attrNameLst>
                                      </p:cBhvr>
                                      <p:to>
                                        <p:strVal val="visible"/>
                                      </p:to>
                                    </p:set>
                                    <p:animEffect transition="in" filter="fade">
                                      <p:cBhvr>
                                        <p:cTn id="67" dur="1000"/>
                                        <p:tgtEl>
                                          <p:spTgt spid="176142"/>
                                        </p:tgtEl>
                                      </p:cBhvr>
                                    </p:animEffect>
                                    <p:anim calcmode="lin" valueType="num">
                                      <p:cBhvr>
                                        <p:cTn id="68" dur="1000" fill="hold"/>
                                        <p:tgtEl>
                                          <p:spTgt spid="176142"/>
                                        </p:tgtEl>
                                        <p:attrNameLst>
                                          <p:attrName>ppt_x</p:attrName>
                                        </p:attrNameLst>
                                      </p:cBhvr>
                                      <p:tavLst>
                                        <p:tav tm="0">
                                          <p:val>
                                            <p:strVal val="#ppt_x"/>
                                          </p:val>
                                        </p:tav>
                                        <p:tav tm="100000">
                                          <p:val>
                                            <p:strVal val="#ppt_x"/>
                                          </p:val>
                                        </p:tav>
                                      </p:tavLst>
                                    </p:anim>
                                    <p:anim calcmode="lin" valueType="num">
                                      <p:cBhvr>
                                        <p:cTn id="69" dur="1000" fill="hold"/>
                                        <p:tgtEl>
                                          <p:spTgt spid="176142"/>
                                        </p:tgtEl>
                                        <p:attrNameLst>
                                          <p:attrName>ppt_y</p:attrName>
                                        </p:attrNameLst>
                                      </p:cBhvr>
                                      <p:tavLst>
                                        <p:tav tm="0">
                                          <p:val>
                                            <p:strVal val="#ppt_y-.1"/>
                                          </p:val>
                                        </p:tav>
                                        <p:tav tm="100000">
                                          <p:val>
                                            <p:strVal val="#ppt_y"/>
                                          </p:val>
                                        </p:tav>
                                      </p:tavLst>
                                    </p:anim>
                                  </p:childTnLst>
                                </p:cTn>
                              </p:par>
                              <p:par>
                                <p:cTn id="70" presetID="37" presetClass="entr" presetSubtype="0" fill="hold" grpId="0" nodeType="withEffect">
                                  <p:stCondLst>
                                    <p:cond delay="0"/>
                                  </p:stCondLst>
                                  <p:childTnLst>
                                    <p:set>
                                      <p:cBhvr>
                                        <p:cTn id="71" dur="1" fill="hold">
                                          <p:stCondLst>
                                            <p:cond delay="0"/>
                                          </p:stCondLst>
                                        </p:cTn>
                                        <p:tgtEl>
                                          <p:spTgt spid="176134"/>
                                        </p:tgtEl>
                                        <p:attrNameLst>
                                          <p:attrName>style.visibility</p:attrName>
                                        </p:attrNameLst>
                                      </p:cBhvr>
                                      <p:to>
                                        <p:strVal val="visible"/>
                                      </p:to>
                                    </p:set>
                                    <p:animEffect transition="in" filter="fade">
                                      <p:cBhvr>
                                        <p:cTn id="72" dur="1000"/>
                                        <p:tgtEl>
                                          <p:spTgt spid="176134"/>
                                        </p:tgtEl>
                                      </p:cBhvr>
                                    </p:animEffect>
                                    <p:anim calcmode="lin" valueType="num">
                                      <p:cBhvr>
                                        <p:cTn id="73" dur="1000" fill="hold"/>
                                        <p:tgtEl>
                                          <p:spTgt spid="176134"/>
                                        </p:tgtEl>
                                        <p:attrNameLst>
                                          <p:attrName>ppt_x</p:attrName>
                                        </p:attrNameLst>
                                      </p:cBhvr>
                                      <p:tavLst>
                                        <p:tav tm="0">
                                          <p:val>
                                            <p:strVal val="#ppt_x"/>
                                          </p:val>
                                        </p:tav>
                                        <p:tav tm="100000">
                                          <p:val>
                                            <p:strVal val="#ppt_x"/>
                                          </p:val>
                                        </p:tav>
                                      </p:tavLst>
                                    </p:anim>
                                    <p:anim calcmode="lin" valueType="num">
                                      <p:cBhvr>
                                        <p:cTn id="74" dur="900" decel="100000" fill="hold"/>
                                        <p:tgtEl>
                                          <p:spTgt spid="176134"/>
                                        </p:tgtEl>
                                        <p:attrNameLst>
                                          <p:attrName>ppt_y</p:attrName>
                                        </p:attrNameLst>
                                      </p:cBhvr>
                                      <p:tavLst>
                                        <p:tav tm="0">
                                          <p:val>
                                            <p:strVal val="#ppt_y+1"/>
                                          </p:val>
                                        </p:tav>
                                        <p:tav tm="100000">
                                          <p:val>
                                            <p:strVal val="#ppt_y-.03"/>
                                          </p:val>
                                        </p:tav>
                                      </p:tavLst>
                                    </p:anim>
                                    <p:anim calcmode="lin" valueType="num">
                                      <p:cBhvr>
                                        <p:cTn id="75" dur="100" accel="100000" fill="hold">
                                          <p:stCondLst>
                                            <p:cond delay="900"/>
                                          </p:stCondLst>
                                        </p:cTn>
                                        <p:tgtEl>
                                          <p:spTgt spid="176134"/>
                                        </p:tgtEl>
                                        <p:attrNameLst>
                                          <p:attrName>ppt_y</p:attrName>
                                        </p:attrNameLst>
                                      </p:cBhvr>
                                      <p:tavLst>
                                        <p:tav tm="0">
                                          <p:val>
                                            <p:strVal val="#ppt_y-.03"/>
                                          </p:val>
                                        </p:tav>
                                        <p:tav tm="100000">
                                          <p:val>
                                            <p:strVal val="#ppt_y"/>
                                          </p:val>
                                        </p:tav>
                                      </p:tavLst>
                                    </p:anim>
                                  </p:childTnLst>
                                </p:cTn>
                              </p:par>
                              <p:par>
                                <p:cTn id="76" presetID="37" presetClass="entr" presetSubtype="0" fill="hold" nodeType="withEffect">
                                  <p:stCondLst>
                                    <p:cond delay="0"/>
                                  </p:stCondLst>
                                  <p:childTnLst>
                                    <p:set>
                                      <p:cBhvr>
                                        <p:cTn id="77" dur="1" fill="hold">
                                          <p:stCondLst>
                                            <p:cond delay="0"/>
                                          </p:stCondLst>
                                        </p:cTn>
                                        <p:tgtEl>
                                          <p:spTgt spid="176143"/>
                                        </p:tgtEl>
                                        <p:attrNameLst>
                                          <p:attrName>style.visibility</p:attrName>
                                        </p:attrNameLst>
                                      </p:cBhvr>
                                      <p:to>
                                        <p:strVal val="visible"/>
                                      </p:to>
                                    </p:set>
                                    <p:animEffect transition="in" filter="fade">
                                      <p:cBhvr>
                                        <p:cTn id="78" dur="1000"/>
                                        <p:tgtEl>
                                          <p:spTgt spid="176143"/>
                                        </p:tgtEl>
                                      </p:cBhvr>
                                    </p:animEffect>
                                    <p:anim calcmode="lin" valueType="num">
                                      <p:cBhvr>
                                        <p:cTn id="79" dur="1000" fill="hold"/>
                                        <p:tgtEl>
                                          <p:spTgt spid="176143"/>
                                        </p:tgtEl>
                                        <p:attrNameLst>
                                          <p:attrName>ppt_x</p:attrName>
                                        </p:attrNameLst>
                                      </p:cBhvr>
                                      <p:tavLst>
                                        <p:tav tm="0">
                                          <p:val>
                                            <p:strVal val="#ppt_x"/>
                                          </p:val>
                                        </p:tav>
                                        <p:tav tm="100000">
                                          <p:val>
                                            <p:strVal val="#ppt_x"/>
                                          </p:val>
                                        </p:tav>
                                      </p:tavLst>
                                    </p:anim>
                                    <p:anim calcmode="lin" valueType="num">
                                      <p:cBhvr>
                                        <p:cTn id="80" dur="900" decel="100000" fill="hold"/>
                                        <p:tgtEl>
                                          <p:spTgt spid="176143"/>
                                        </p:tgtEl>
                                        <p:attrNameLst>
                                          <p:attrName>ppt_y</p:attrName>
                                        </p:attrNameLst>
                                      </p:cBhvr>
                                      <p:tavLst>
                                        <p:tav tm="0">
                                          <p:val>
                                            <p:strVal val="#ppt_y+1"/>
                                          </p:val>
                                        </p:tav>
                                        <p:tav tm="100000">
                                          <p:val>
                                            <p:strVal val="#ppt_y-.03"/>
                                          </p:val>
                                        </p:tav>
                                      </p:tavLst>
                                    </p:anim>
                                    <p:anim calcmode="lin" valueType="num">
                                      <p:cBhvr>
                                        <p:cTn id="81" dur="100" accel="100000" fill="hold">
                                          <p:stCondLst>
                                            <p:cond delay="900"/>
                                          </p:stCondLst>
                                        </p:cTn>
                                        <p:tgtEl>
                                          <p:spTgt spid="176143"/>
                                        </p:tgtEl>
                                        <p:attrNameLst>
                                          <p:attrName>ppt_y</p:attrName>
                                        </p:attrNameLst>
                                      </p:cBhvr>
                                      <p:tavLst>
                                        <p:tav tm="0">
                                          <p:val>
                                            <p:strVal val="#ppt_y-.03"/>
                                          </p:val>
                                        </p:tav>
                                        <p:tav tm="100000">
                                          <p:val>
                                            <p:strVal val="#ppt_y"/>
                                          </p:val>
                                        </p:tav>
                                      </p:tavLst>
                                    </p:anim>
                                  </p:childTnLst>
                                </p:cTn>
                              </p:par>
                              <p:par>
                                <p:cTn id="82" presetID="31" presetClass="entr" presetSubtype="0" fill="hold" grpId="0" nodeType="withEffect">
                                  <p:stCondLst>
                                    <p:cond delay="0"/>
                                  </p:stCondLst>
                                  <p:iterate type="lt">
                                    <p:tmPct val="5000"/>
                                  </p:iterate>
                                  <p:childTnLst>
                                    <p:set>
                                      <p:cBhvr>
                                        <p:cTn id="83" dur="1" fill="hold">
                                          <p:stCondLst>
                                            <p:cond delay="0"/>
                                          </p:stCondLst>
                                        </p:cTn>
                                        <p:tgtEl>
                                          <p:spTgt spid="176135"/>
                                        </p:tgtEl>
                                        <p:attrNameLst>
                                          <p:attrName>style.visibility</p:attrName>
                                        </p:attrNameLst>
                                      </p:cBhvr>
                                      <p:to>
                                        <p:strVal val="visible"/>
                                      </p:to>
                                    </p:set>
                                    <p:anim calcmode="lin" valueType="num">
                                      <p:cBhvr>
                                        <p:cTn id="84" dur="1000" fill="hold"/>
                                        <p:tgtEl>
                                          <p:spTgt spid="176135"/>
                                        </p:tgtEl>
                                        <p:attrNameLst>
                                          <p:attrName>ppt_w</p:attrName>
                                        </p:attrNameLst>
                                      </p:cBhvr>
                                      <p:tavLst>
                                        <p:tav tm="0">
                                          <p:val>
                                            <p:fltVal val="0"/>
                                          </p:val>
                                        </p:tav>
                                        <p:tav tm="100000">
                                          <p:val>
                                            <p:strVal val="#ppt_w"/>
                                          </p:val>
                                        </p:tav>
                                      </p:tavLst>
                                    </p:anim>
                                    <p:anim calcmode="lin" valueType="num">
                                      <p:cBhvr>
                                        <p:cTn id="85" dur="1000" fill="hold"/>
                                        <p:tgtEl>
                                          <p:spTgt spid="176135"/>
                                        </p:tgtEl>
                                        <p:attrNameLst>
                                          <p:attrName>ppt_h</p:attrName>
                                        </p:attrNameLst>
                                      </p:cBhvr>
                                      <p:tavLst>
                                        <p:tav tm="0">
                                          <p:val>
                                            <p:fltVal val="0"/>
                                          </p:val>
                                        </p:tav>
                                        <p:tav tm="100000">
                                          <p:val>
                                            <p:strVal val="#ppt_h"/>
                                          </p:val>
                                        </p:tav>
                                      </p:tavLst>
                                    </p:anim>
                                    <p:anim calcmode="lin" valueType="num">
                                      <p:cBhvr>
                                        <p:cTn id="86" dur="1000" fill="hold"/>
                                        <p:tgtEl>
                                          <p:spTgt spid="176135"/>
                                        </p:tgtEl>
                                        <p:attrNameLst>
                                          <p:attrName>style.rotation</p:attrName>
                                        </p:attrNameLst>
                                      </p:cBhvr>
                                      <p:tavLst>
                                        <p:tav tm="0">
                                          <p:val>
                                            <p:fltVal val="90"/>
                                          </p:val>
                                        </p:tav>
                                        <p:tav tm="100000">
                                          <p:val>
                                            <p:fltVal val="0"/>
                                          </p:val>
                                        </p:tav>
                                      </p:tavLst>
                                    </p:anim>
                                    <p:animEffect transition="in" filter="fade">
                                      <p:cBhvr>
                                        <p:cTn id="87" dur="1000"/>
                                        <p:tgtEl>
                                          <p:spTgt spid="176135"/>
                                        </p:tgtEl>
                                      </p:cBhvr>
                                    </p:animEffect>
                                  </p:childTnLst>
                                </p:cTn>
                              </p:par>
                              <p:par>
                                <p:cTn id="88" presetID="31" presetClass="entr" presetSubtype="0" fill="hold" grpId="0" nodeType="withEffect">
                                  <p:stCondLst>
                                    <p:cond delay="0"/>
                                  </p:stCondLst>
                                  <p:iterate type="lt">
                                    <p:tmPct val="5000"/>
                                  </p:iterate>
                                  <p:childTnLst>
                                    <p:set>
                                      <p:cBhvr>
                                        <p:cTn id="89" dur="1" fill="hold">
                                          <p:stCondLst>
                                            <p:cond delay="0"/>
                                          </p:stCondLst>
                                        </p:cTn>
                                        <p:tgtEl>
                                          <p:spTgt spid="176147"/>
                                        </p:tgtEl>
                                        <p:attrNameLst>
                                          <p:attrName>style.visibility</p:attrName>
                                        </p:attrNameLst>
                                      </p:cBhvr>
                                      <p:to>
                                        <p:strVal val="visible"/>
                                      </p:to>
                                    </p:set>
                                    <p:anim calcmode="lin" valueType="num">
                                      <p:cBhvr>
                                        <p:cTn id="90" dur="1000" fill="hold"/>
                                        <p:tgtEl>
                                          <p:spTgt spid="176147"/>
                                        </p:tgtEl>
                                        <p:attrNameLst>
                                          <p:attrName>ppt_w</p:attrName>
                                        </p:attrNameLst>
                                      </p:cBhvr>
                                      <p:tavLst>
                                        <p:tav tm="0">
                                          <p:val>
                                            <p:fltVal val="0"/>
                                          </p:val>
                                        </p:tav>
                                        <p:tav tm="100000">
                                          <p:val>
                                            <p:strVal val="#ppt_w"/>
                                          </p:val>
                                        </p:tav>
                                      </p:tavLst>
                                    </p:anim>
                                    <p:anim calcmode="lin" valueType="num">
                                      <p:cBhvr>
                                        <p:cTn id="91" dur="1000" fill="hold"/>
                                        <p:tgtEl>
                                          <p:spTgt spid="176147"/>
                                        </p:tgtEl>
                                        <p:attrNameLst>
                                          <p:attrName>ppt_h</p:attrName>
                                        </p:attrNameLst>
                                      </p:cBhvr>
                                      <p:tavLst>
                                        <p:tav tm="0">
                                          <p:val>
                                            <p:fltVal val="0"/>
                                          </p:val>
                                        </p:tav>
                                        <p:tav tm="100000">
                                          <p:val>
                                            <p:strVal val="#ppt_h"/>
                                          </p:val>
                                        </p:tav>
                                      </p:tavLst>
                                    </p:anim>
                                    <p:anim calcmode="lin" valueType="num">
                                      <p:cBhvr>
                                        <p:cTn id="92" dur="1000" fill="hold"/>
                                        <p:tgtEl>
                                          <p:spTgt spid="176147"/>
                                        </p:tgtEl>
                                        <p:attrNameLst>
                                          <p:attrName>style.rotation</p:attrName>
                                        </p:attrNameLst>
                                      </p:cBhvr>
                                      <p:tavLst>
                                        <p:tav tm="0">
                                          <p:val>
                                            <p:fltVal val="90"/>
                                          </p:val>
                                        </p:tav>
                                        <p:tav tm="100000">
                                          <p:val>
                                            <p:fltVal val="0"/>
                                          </p:val>
                                        </p:tav>
                                      </p:tavLst>
                                    </p:anim>
                                    <p:animEffect transition="in" filter="fade">
                                      <p:cBhvr>
                                        <p:cTn id="93" dur="1000"/>
                                        <p:tgtEl>
                                          <p:spTgt spid="1761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6130" grpId="0" animBg="1"/>
      <p:bldP spid="176132" grpId="0" animBg="1"/>
      <p:bldP spid="176133" grpId="0" animBg="1"/>
      <p:bldP spid="176134" grpId="0" animBg="1"/>
      <p:bldP spid="176135" grpId="0" animBg="1"/>
      <p:bldP spid="176136" grpId="0" animBg="1"/>
      <p:bldP spid="176137" grpId="0" animBg="1"/>
      <p:bldP spid="176138" grpId="0" animBg="1"/>
      <p:bldP spid="176139" grpId="0" animBg="1"/>
      <p:bldP spid="176144" grpId="0"/>
      <p:bldP spid="176145" grpId="0"/>
      <p:bldP spid="176146" grpId="0" animBg="1"/>
      <p:bldP spid="17614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5" name="Diagram 34"/>
          <p:cNvGraphicFramePr/>
          <p:nvPr/>
        </p:nvGraphicFramePr>
        <p:xfrm>
          <a:off x="214282" y="3714753"/>
          <a:ext cx="2643206" cy="9286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6" name="Rounded Rectangle 35"/>
          <p:cNvSpPr/>
          <p:nvPr/>
        </p:nvSpPr>
        <p:spPr>
          <a:xfrm>
            <a:off x="3714743" y="1239694"/>
            <a:ext cx="263160" cy="314326"/>
          </a:xfrm>
          <a:prstGeom prst="roundRect">
            <a:avLst>
              <a:gd name="adj" fmla="val 10000"/>
            </a:avLst>
          </a:prstGeom>
          <a:solidFill>
            <a:srgbClr val="00CC00"/>
          </a:solidFill>
          <a:effectLst/>
        </p:spPr>
        <p:style>
          <a:lnRef idx="0">
            <a:schemeClr val="accent1"/>
          </a:lnRef>
          <a:fillRef idx="3">
            <a:schemeClr val="accent1"/>
          </a:fillRef>
          <a:effectRef idx="3">
            <a:schemeClr val="accent1"/>
          </a:effectRef>
          <a:fontRef idx="minor">
            <a:schemeClr val="lt1"/>
          </a:fontRef>
        </p:style>
        <p:txBody>
          <a:bodyPr lIns="0" tIns="0" rIns="0" bIns="0" anchor="ctr" anchorCtr="1"/>
          <a:lstStyle/>
          <a:p>
            <a:pPr algn="ctr">
              <a:defRPr/>
            </a:pPr>
            <a:r>
              <a:rPr lang="en-US" sz="1700" b="1" dirty="0">
                <a:solidFill>
                  <a:schemeClr val="tx1"/>
                </a:solidFill>
                <a:latin typeface="Arial" pitchFamily="34" charset="0"/>
                <a:cs typeface="Arial" pitchFamily="34" charset="0"/>
              </a:rPr>
              <a:t>1</a:t>
            </a:r>
          </a:p>
        </p:txBody>
      </p:sp>
      <p:sp>
        <p:nvSpPr>
          <p:cNvPr id="17414" name="TextBox 4"/>
          <p:cNvSpPr txBox="1">
            <a:spLocks noChangeArrowheads="1"/>
          </p:cNvSpPr>
          <p:nvPr/>
        </p:nvSpPr>
        <p:spPr bwMode="auto">
          <a:xfrm>
            <a:off x="4005263" y="1214438"/>
            <a:ext cx="5067300" cy="61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z="1700" b="1"/>
              <a:t>Dukungan Manajemen Dan Pelaksanaan Tugas Teknis Lainnya Kementerian Agama</a:t>
            </a:r>
          </a:p>
        </p:txBody>
      </p:sp>
      <p:sp>
        <p:nvSpPr>
          <p:cNvPr id="38" name="Rounded Rectangle 37"/>
          <p:cNvSpPr/>
          <p:nvPr/>
        </p:nvSpPr>
        <p:spPr>
          <a:xfrm>
            <a:off x="3735634" y="1929709"/>
            <a:ext cx="263160" cy="314326"/>
          </a:xfrm>
          <a:prstGeom prst="roundRect">
            <a:avLst>
              <a:gd name="adj" fmla="val 10000"/>
            </a:avLst>
          </a:prstGeom>
          <a:solidFill>
            <a:srgbClr val="00CC00"/>
          </a:solidFill>
          <a:effectLst/>
        </p:spPr>
        <p:style>
          <a:lnRef idx="0">
            <a:schemeClr val="accent1"/>
          </a:lnRef>
          <a:fillRef idx="3">
            <a:schemeClr val="accent1"/>
          </a:fillRef>
          <a:effectRef idx="3">
            <a:schemeClr val="accent1"/>
          </a:effectRef>
          <a:fontRef idx="minor">
            <a:schemeClr val="lt1"/>
          </a:fontRef>
        </p:style>
        <p:txBody>
          <a:bodyPr lIns="0" tIns="0" rIns="0" bIns="0" anchor="ctr" anchorCtr="1"/>
          <a:lstStyle/>
          <a:p>
            <a:pPr algn="ctr">
              <a:defRPr/>
            </a:pPr>
            <a:r>
              <a:rPr lang="en-US" sz="1700" b="1" dirty="0">
                <a:solidFill>
                  <a:schemeClr val="tx1"/>
                </a:solidFill>
                <a:latin typeface="Arial" pitchFamily="34" charset="0"/>
                <a:cs typeface="Arial" pitchFamily="34" charset="0"/>
              </a:rPr>
              <a:t>2</a:t>
            </a:r>
          </a:p>
        </p:txBody>
      </p:sp>
      <p:sp>
        <p:nvSpPr>
          <p:cNvPr id="41" name="Rounded Rectangle 40"/>
          <p:cNvSpPr/>
          <p:nvPr/>
        </p:nvSpPr>
        <p:spPr>
          <a:xfrm>
            <a:off x="3735634" y="3997202"/>
            <a:ext cx="263160" cy="314326"/>
          </a:xfrm>
          <a:prstGeom prst="roundRect">
            <a:avLst>
              <a:gd name="adj" fmla="val 10000"/>
            </a:avLst>
          </a:prstGeom>
          <a:solidFill>
            <a:srgbClr val="00CC00"/>
          </a:solidFill>
          <a:effectLst/>
        </p:spPr>
        <p:style>
          <a:lnRef idx="0">
            <a:schemeClr val="accent1"/>
          </a:lnRef>
          <a:fillRef idx="3">
            <a:schemeClr val="accent1"/>
          </a:fillRef>
          <a:effectRef idx="3">
            <a:schemeClr val="accent1"/>
          </a:effectRef>
          <a:fontRef idx="minor">
            <a:schemeClr val="lt1"/>
          </a:fontRef>
        </p:style>
        <p:txBody>
          <a:bodyPr lIns="0" tIns="0" rIns="0" bIns="0" anchor="ctr" anchorCtr="1"/>
          <a:lstStyle/>
          <a:p>
            <a:pPr algn="ctr">
              <a:defRPr/>
            </a:pPr>
            <a:r>
              <a:rPr lang="en-US" sz="1700" b="1" dirty="0">
                <a:solidFill>
                  <a:schemeClr val="tx1"/>
                </a:solidFill>
                <a:latin typeface="Arial" pitchFamily="34" charset="0"/>
                <a:cs typeface="Arial" pitchFamily="34" charset="0"/>
              </a:rPr>
              <a:t>5</a:t>
            </a:r>
          </a:p>
        </p:txBody>
      </p:sp>
      <p:sp>
        <p:nvSpPr>
          <p:cNvPr id="17421" name="TextBox 4"/>
          <p:cNvSpPr txBox="1">
            <a:spLocks noChangeArrowheads="1"/>
          </p:cNvSpPr>
          <p:nvPr/>
        </p:nvSpPr>
        <p:spPr bwMode="auto">
          <a:xfrm>
            <a:off x="4005263" y="1863725"/>
            <a:ext cx="5067300" cy="61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z="1700" b="1">
                <a:solidFill>
                  <a:srgbClr val="0000CC"/>
                </a:solidFill>
                <a:latin typeface="Arial" pitchFamily="34" charset="0"/>
                <a:cs typeface="Arial" pitchFamily="34" charset="0"/>
              </a:rPr>
              <a:t>Peningkatan Sarana dan Prasarana Aparatur Negara Kementerian Agama</a:t>
            </a:r>
            <a:endParaRPr lang="en-US" sz="1700" b="1">
              <a:solidFill>
                <a:srgbClr val="0000CC"/>
              </a:solidFill>
            </a:endParaRPr>
          </a:p>
        </p:txBody>
      </p:sp>
      <p:sp>
        <p:nvSpPr>
          <p:cNvPr id="17422" name="TextBox 4"/>
          <p:cNvSpPr txBox="1">
            <a:spLocks noChangeArrowheads="1"/>
          </p:cNvSpPr>
          <p:nvPr/>
        </p:nvSpPr>
        <p:spPr bwMode="auto">
          <a:xfrm>
            <a:off x="4005263" y="3905250"/>
            <a:ext cx="5067300" cy="35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z="1700" b="1">
                <a:latin typeface="Arial" pitchFamily="34" charset="0"/>
                <a:cs typeface="Arial" pitchFamily="34" charset="0"/>
              </a:rPr>
              <a:t>Penyelenggaraan Ibadah Haji dan Umrah</a:t>
            </a:r>
            <a:endParaRPr lang="en-US" sz="1700" b="1"/>
          </a:p>
        </p:txBody>
      </p:sp>
      <p:sp>
        <p:nvSpPr>
          <p:cNvPr id="17423" name="TextBox 4"/>
          <p:cNvSpPr txBox="1">
            <a:spLocks noChangeArrowheads="1"/>
          </p:cNvSpPr>
          <p:nvPr/>
        </p:nvSpPr>
        <p:spPr bwMode="auto">
          <a:xfrm>
            <a:off x="4005263" y="4333875"/>
            <a:ext cx="5067300" cy="35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z="1700" b="1">
                <a:solidFill>
                  <a:srgbClr val="0000CC"/>
                </a:solidFill>
                <a:latin typeface="Arial" pitchFamily="34" charset="0"/>
                <a:cs typeface="Arial" pitchFamily="34" charset="0"/>
              </a:rPr>
              <a:t>Pendidikan Islam</a:t>
            </a:r>
            <a:endParaRPr lang="en-US" sz="1700" b="1">
              <a:solidFill>
                <a:srgbClr val="0000CC"/>
              </a:solidFill>
            </a:endParaRPr>
          </a:p>
        </p:txBody>
      </p:sp>
      <p:sp>
        <p:nvSpPr>
          <p:cNvPr id="17424" name="TextBox 4"/>
          <p:cNvSpPr txBox="1">
            <a:spLocks noChangeArrowheads="1"/>
          </p:cNvSpPr>
          <p:nvPr/>
        </p:nvSpPr>
        <p:spPr bwMode="auto">
          <a:xfrm>
            <a:off x="4005263" y="4691063"/>
            <a:ext cx="5067300" cy="35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z="1700" b="1">
                <a:latin typeface="Arial" pitchFamily="34" charset="0"/>
                <a:cs typeface="Arial" pitchFamily="34" charset="0"/>
              </a:rPr>
              <a:t>Bimbingan Masyarakat Islam</a:t>
            </a:r>
            <a:endParaRPr lang="en-US" sz="1700" b="1"/>
          </a:p>
        </p:txBody>
      </p:sp>
      <p:sp>
        <p:nvSpPr>
          <p:cNvPr id="17425" name="TextBox 4"/>
          <p:cNvSpPr txBox="1">
            <a:spLocks noChangeArrowheads="1"/>
          </p:cNvSpPr>
          <p:nvPr/>
        </p:nvSpPr>
        <p:spPr bwMode="auto">
          <a:xfrm>
            <a:off x="4005263" y="5076825"/>
            <a:ext cx="5067300" cy="35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z="1700" b="1">
                <a:solidFill>
                  <a:srgbClr val="0000CC"/>
                </a:solidFill>
                <a:latin typeface="Arial" pitchFamily="34" charset="0"/>
                <a:cs typeface="Arial" pitchFamily="34" charset="0"/>
              </a:rPr>
              <a:t>Bimbingan Masyarakat Kristen</a:t>
            </a:r>
            <a:endParaRPr lang="en-US" sz="1700" b="1">
              <a:solidFill>
                <a:srgbClr val="0000CC"/>
              </a:solidFill>
            </a:endParaRPr>
          </a:p>
        </p:txBody>
      </p:sp>
      <p:sp>
        <p:nvSpPr>
          <p:cNvPr id="17426" name="TextBox 4"/>
          <p:cNvSpPr txBox="1">
            <a:spLocks noChangeArrowheads="1"/>
          </p:cNvSpPr>
          <p:nvPr/>
        </p:nvSpPr>
        <p:spPr bwMode="auto">
          <a:xfrm>
            <a:off x="4005263" y="5434013"/>
            <a:ext cx="5067300" cy="35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z="1700" b="1">
                <a:latin typeface="Arial" pitchFamily="34" charset="0"/>
                <a:cs typeface="Arial" pitchFamily="34" charset="0"/>
              </a:rPr>
              <a:t>Bimbingan Masyarakat Katolik</a:t>
            </a:r>
            <a:endParaRPr lang="en-US" sz="1700" b="1"/>
          </a:p>
        </p:txBody>
      </p:sp>
      <p:sp>
        <p:nvSpPr>
          <p:cNvPr id="17427" name="TextBox 4"/>
          <p:cNvSpPr txBox="1">
            <a:spLocks noChangeArrowheads="1"/>
          </p:cNvSpPr>
          <p:nvPr/>
        </p:nvSpPr>
        <p:spPr bwMode="auto">
          <a:xfrm>
            <a:off x="4005263" y="5791200"/>
            <a:ext cx="5067300" cy="35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z="1700" b="1">
                <a:solidFill>
                  <a:srgbClr val="0000CC"/>
                </a:solidFill>
                <a:latin typeface="Arial" pitchFamily="34" charset="0"/>
                <a:cs typeface="Arial" pitchFamily="34" charset="0"/>
              </a:rPr>
              <a:t>Bimbingan Masyarakat Hindu</a:t>
            </a:r>
            <a:endParaRPr lang="en-US" sz="1700" b="1">
              <a:solidFill>
                <a:srgbClr val="0000CC"/>
              </a:solidFill>
            </a:endParaRPr>
          </a:p>
        </p:txBody>
      </p:sp>
      <p:sp>
        <p:nvSpPr>
          <p:cNvPr id="17428" name="TextBox 4"/>
          <p:cNvSpPr txBox="1">
            <a:spLocks noChangeArrowheads="1"/>
          </p:cNvSpPr>
          <p:nvPr/>
        </p:nvSpPr>
        <p:spPr bwMode="auto">
          <a:xfrm>
            <a:off x="4005263" y="6119813"/>
            <a:ext cx="5067300" cy="35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z="1700" b="1">
                <a:latin typeface="Arial" pitchFamily="34" charset="0"/>
                <a:cs typeface="Arial" pitchFamily="34" charset="0"/>
              </a:rPr>
              <a:t>Bimbingan Masyarakat Buddha</a:t>
            </a:r>
            <a:endParaRPr lang="en-US" sz="1700" b="1"/>
          </a:p>
        </p:txBody>
      </p:sp>
      <p:sp>
        <p:nvSpPr>
          <p:cNvPr id="52" name="Rounded Rectangle 51"/>
          <p:cNvSpPr/>
          <p:nvPr/>
        </p:nvSpPr>
        <p:spPr>
          <a:xfrm>
            <a:off x="3735634" y="4382966"/>
            <a:ext cx="263160" cy="314326"/>
          </a:xfrm>
          <a:prstGeom prst="roundRect">
            <a:avLst>
              <a:gd name="adj" fmla="val 10000"/>
            </a:avLst>
          </a:prstGeom>
          <a:solidFill>
            <a:srgbClr val="00CC00"/>
          </a:solidFill>
          <a:effectLst/>
        </p:spPr>
        <p:style>
          <a:lnRef idx="0">
            <a:schemeClr val="accent1"/>
          </a:lnRef>
          <a:fillRef idx="3">
            <a:schemeClr val="accent1"/>
          </a:fillRef>
          <a:effectRef idx="3">
            <a:schemeClr val="accent1"/>
          </a:effectRef>
          <a:fontRef idx="minor">
            <a:schemeClr val="lt1"/>
          </a:fontRef>
        </p:style>
        <p:txBody>
          <a:bodyPr lIns="0" tIns="0" rIns="0" bIns="0" anchor="ctr" anchorCtr="1"/>
          <a:lstStyle/>
          <a:p>
            <a:pPr algn="ctr">
              <a:defRPr/>
            </a:pPr>
            <a:r>
              <a:rPr lang="en-US" sz="1700" b="1" dirty="0">
                <a:solidFill>
                  <a:schemeClr val="tx1"/>
                </a:solidFill>
                <a:latin typeface="Arial" pitchFamily="34" charset="0"/>
                <a:cs typeface="Arial" pitchFamily="34" charset="0"/>
              </a:rPr>
              <a:t>6</a:t>
            </a:r>
          </a:p>
        </p:txBody>
      </p:sp>
      <p:sp>
        <p:nvSpPr>
          <p:cNvPr id="53" name="Rounded Rectangle 52"/>
          <p:cNvSpPr/>
          <p:nvPr/>
        </p:nvSpPr>
        <p:spPr>
          <a:xfrm>
            <a:off x="3735634" y="4740156"/>
            <a:ext cx="263160" cy="314326"/>
          </a:xfrm>
          <a:prstGeom prst="roundRect">
            <a:avLst>
              <a:gd name="adj" fmla="val 10000"/>
            </a:avLst>
          </a:prstGeom>
          <a:solidFill>
            <a:srgbClr val="00CC00"/>
          </a:solidFill>
          <a:effectLst/>
        </p:spPr>
        <p:style>
          <a:lnRef idx="0">
            <a:schemeClr val="accent1"/>
          </a:lnRef>
          <a:fillRef idx="3">
            <a:schemeClr val="accent1"/>
          </a:fillRef>
          <a:effectRef idx="3">
            <a:schemeClr val="accent1"/>
          </a:effectRef>
          <a:fontRef idx="minor">
            <a:schemeClr val="lt1"/>
          </a:fontRef>
        </p:style>
        <p:txBody>
          <a:bodyPr lIns="0" tIns="0" rIns="0" bIns="0" anchor="ctr" anchorCtr="1"/>
          <a:lstStyle/>
          <a:p>
            <a:pPr algn="ctr">
              <a:defRPr/>
            </a:pPr>
            <a:r>
              <a:rPr lang="en-US" sz="1700" b="1" dirty="0">
                <a:solidFill>
                  <a:schemeClr val="tx1"/>
                </a:solidFill>
                <a:latin typeface="Arial" pitchFamily="34" charset="0"/>
                <a:cs typeface="Arial" pitchFamily="34" charset="0"/>
              </a:rPr>
              <a:t>7</a:t>
            </a:r>
          </a:p>
        </p:txBody>
      </p:sp>
      <p:sp>
        <p:nvSpPr>
          <p:cNvPr id="54" name="Rounded Rectangle 53"/>
          <p:cNvSpPr/>
          <p:nvPr/>
        </p:nvSpPr>
        <p:spPr>
          <a:xfrm>
            <a:off x="3735634" y="5097346"/>
            <a:ext cx="263160" cy="314326"/>
          </a:xfrm>
          <a:prstGeom prst="roundRect">
            <a:avLst>
              <a:gd name="adj" fmla="val 10000"/>
            </a:avLst>
          </a:prstGeom>
          <a:solidFill>
            <a:srgbClr val="00CC00"/>
          </a:solidFill>
          <a:effectLst/>
        </p:spPr>
        <p:style>
          <a:lnRef idx="0">
            <a:schemeClr val="accent1"/>
          </a:lnRef>
          <a:fillRef idx="3">
            <a:schemeClr val="accent1"/>
          </a:fillRef>
          <a:effectRef idx="3">
            <a:schemeClr val="accent1"/>
          </a:effectRef>
          <a:fontRef idx="minor">
            <a:schemeClr val="lt1"/>
          </a:fontRef>
        </p:style>
        <p:txBody>
          <a:bodyPr lIns="0" tIns="0" rIns="0" bIns="0" anchor="ctr" anchorCtr="1"/>
          <a:lstStyle/>
          <a:p>
            <a:pPr algn="ctr">
              <a:defRPr/>
            </a:pPr>
            <a:r>
              <a:rPr lang="en-US" sz="1700" b="1" dirty="0">
                <a:solidFill>
                  <a:schemeClr val="tx1"/>
                </a:solidFill>
                <a:latin typeface="Arial" pitchFamily="34" charset="0"/>
                <a:cs typeface="Arial" pitchFamily="34" charset="0"/>
              </a:rPr>
              <a:t>8</a:t>
            </a:r>
          </a:p>
        </p:txBody>
      </p:sp>
      <p:sp>
        <p:nvSpPr>
          <p:cNvPr id="56" name="Rounded Rectangle 55"/>
          <p:cNvSpPr/>
          <p:nvPr/>
        </p:nvSpPr>
        <p:spPr>
          <a:xfrm>
            <a:off x="3735634" y="5454536"/>
            <a:ext cx="263160" cy="314326"/>
          </a:xfrm>
          <a:prstGeom prst="roundRect">
            <a:avLst>
              <a:gd name="adj" fmla="val 10000"/>
            </a:avLst>
          </a:prstGeom>
          <a:solidFill>
            <a:srgbClr val="00CC00"/>
          </a:solidFill>
          <a:effectLst/>
        </p:spPr>
        <p:style>
          <a:lnRef idx="0">
            <a:schemeClr val="accent1"/>
          </a:lnRef>
          <a:fillRef idx="3">
            <a:schemeClr val="accent1"/>
          </a:fillRef>
          <a:effectRef idx="3">
            <a:schemeClr val="accent1"/>
          </a:effectRef>
          <a:fontRef idx="minor">
            <a:schemeClr val="lt1"/>
          </a:fontRef>
        </p:style>
        <p:txBody>
          <a:bodyPr lIns="0" tIns="0" rIns="0" bIns="0" anchor="ctr" anchorCtr="1"/>
          <a:lstStyle/>
          <a:p>
            <a:pPr algn="ctr">
              <a:defRPr/>
            </a:pPr>
            <a:r>
              <a:rPr lang="en-US" sz="1700" b="1" dirty="0">
                <a:solidFill>
                  <a:schemeClr val="tx1"/>
                </a:solidFill>
                <a:latin typeface="Arial" pitchFamily="34" charset="0"/>
                <a:cs typeface="Arial" pitchFamily="34" charset="0"/>
              </a:rPr>
              <a:t>9</a:t>
            </a:r>
          </a:p>
        </p:txBody>
      </p:sp>
      <p:sp>
        <p:nvSpPr>
          <p:cNvPr id="85" name="Rounded Rectangle 84"/>
          <p:cNvSpPr/>
          <p:nvPr/>
        </p:nvSpPr>
        <p:spPr>
          <a:xfrm>
            <a:off x="3735634" y="5811726"/>
            <a:ext cx="263160" cy="314326"/>
          </a:xfrm>
          <a:prstGeom prst="roundRect">
            <a:avLst>
              <a:gd name="adj" fmla="val 10000"/>
            </a:avLst>
          </a:prstGeom>
          <a:solidFill>
            <a:srgbClr val="00CC00"/>
          </a:solidFill>
          <a:effectLst/>
        </p:spPr>
        <p:style>
          <a:lnRef idx="0">
            <a:schemeClr val="accent1"/>
          </a:lnRef>
          <a:fillRef idx="3">
            <a:schemeClr val="accent1"/>
          </a:fillRef>
          <a:effectRef idx="3">
            <a:schemeClr val="accent1"/>
          </a:effectRef>
          <a:fontRef idx="minor">
            <a:schemeClr val="lt1"/>
          </a:fontRef>
        </p:style>
        <p:txBody>
          <a:bodyPr lIns="0" tIns="0" rIns="0" bIns="0" anchor="ctr" anchorCtr="1"/>
          <a:lstStyle/>
          <a:p>
            <a:pPr algn="ctr">
              <a:defRPr/>
            </a:pPr>
            <a:r>
              <a:rPr lang="en-US" sz="1700" b="1" dirty="0">
                <a:solidFill>
                  <a:schemeClr val="tx1"/>
                </a:solidFill>
                <a:latin typeface="Arial" pitchFamily="34" charset="0"/>
                <a:cs typeface="Arial" pitchFamily="34" charset="0"/>
              </a:rPr>
              <a:t>10</a:t>
            </a:r>
          </a:p>
        </p:txBody>
      </p:sp>
      <p:sp>
        <p:nvSpPr>
          <p:cNvPr id="86" name="Rounded Rectangle 85"/>
          <p:cNvSpPr/>
          <p:nvPr/>
        </p:nvSpPr>
        <p:spPr>
          <a:xfrm>
            <a:off x="3735634" y="6168916"/>
            <a:ext cx="263160" cy="314326"/>
          </a:xfrm>
          <a:prstGeom prst="roundRect">
            <a:avLst>
              <a:gd name="adj" fmla="val 10000"/>
            </a:avLst>
          </a:prstGeom>
          <a:solidFill>
            <a:srgbClr val="00CC00"/>
          </a:solidFill>
          <a:effectLst/>
        </p:spPr>
        <p:style>
          <a:lnRef idx="0">
            <a:schemeClr val="accent1"/>
          </a:lnRef>
          <a:fillRef idx="3">
            <a:schemeClr val="accent1"/>
          </a:fillRef>
          <a:effectRef idx="3">
            <a:schemeClr val="accent1"/>
          </a:effectRef>
          <a:fontRef idx="minor">
            <a:schemeClr val="lt1"/>
          </a:fontRef>
        </p:style>
        <p:txBody>
          <a:bodyPr lIns="0" tIns="0" rIns="0" bIns="0" anchor="ctr" anchorCtr="1"/>
          <a:lstStyle/>
          <a:p>
            <a:pPr algn="ctr">
              <a:defRPr/>
            </a:pPr>
            <a:r>
              <a:rPr lang="en-US" sz="1700" b="1" dirty="0">
                <a:solidFill>
                  <a:schemeClr val="tx1"/>
                </a:solidFill>
                <a:latin typeface="Arial" pitchFamily="34" charset="0"/>
                <a:cs typeface="Arial" pitchFamily="34" charset="0"/>
              </a:rPr>
              <a:t>11</a:t>
            </a:r>
          </a:p>
        </p:txBody>
      </p:sp>
      <p:cxnSp>
        <p:nvCxnSpPr>
          <p:cNvPr id="17447" name="Straight Connector 86"/>
          <p:cNvCxnSpPr>
            <a:cxnSpLocks noChangeShapeType="1"/>
          </p:cNvCxnSpPr>
          <p:nvPr/>
        </p:nvCxnSpPr>
        <p:spPr bwMode="auto">
          <a:xfrm rot="5400000" flipH="1" flipV="1">
            <a:off x="1857375" y="2428875"/>
            <a:ext cx="3071813" cy="500063"/>
          </a:xfrm>
          <a:prstGeom prst="line">
            <a:avLst/>
          </a:prstGeom>
          <a:noFill/>
          <a:ln w="31750" algn="ctr">
            <a:solidFill>
              <a:schemeClr val="tx1"/>
            </a:solidFill>
            <a:round/>
            <a:headEnd/>
            <a:tailEnd/>
          </a:ln>
          <a:extLst>
            <a:ext uri="{909E8E84-426E-40DD-AFC4-6F175D3DCCD1}">
              <a14:hiddenFill xmlns:a14="http://schemas.microsoft.com/office/drawing/2010/main">
                <a:noFill/>
              </a14:hiddenFill>
            </a:ext>
          </a:extLst>
        </p:spPr>
      </p:cxnSp>
      <p:cxnSp>
        <p:nvCxnSpPr>
          <p:cNvPr id="17448" name="Straight Connector 87"/>
          <p:cNvCxnSpPr>
            <a:cxnSpLocks noChangeShapeType="1"/>
          </p:cNvCxnSpPr>
          <p:nvPr/>
        </p:nvCxnSpPr>
        <p:spPr bwMode="auto">
          <a:xfrm rot="16200000" flipH="1">
            <a:off x="2214563" y="5143500"/>
            <a:ext cx="2357437" cy="500063"/>
          </a:xfrm>
          <a:prstGeom prst="line">
            <a:avLst/>
          </a:prstGeom>
          <a:noFill/>
          <a:ln w="31750" algn="ctr">
            <a:solidFill>
              <a:schemeClr val="tx1"/>
            </a:solidFill>
            <a:round/>
            <a:headEnd/>
            <a:tailEnd/>
          </a:ln>
          <a:extLst>
            <a:ext uri="{909E8E84-426E-40DD-AFC4-6F175D3DCCD1}">
              <a14:hiddenFill xmlns:a14="http://schemas.microsoft.com/office/drawing/2010/main">
                <a:noFill/>
              </a14:hiddenFill>
            </a:ext>
          </a:extLst>
        </p:spPr>
      </p:cxnSp>
      <p:cxnSp>
        <p:nvCxnSpPr>
          <p:cNvPr id="17449" name="Straight Connector 88"/>
          <p:cNvCxnSpPr>
            <a:cxnSpLocks noChangeShapeType="1"/>
          </p:cNvCxnSpPr>
          <p:nvPr/>
        </p:nvCxnSpPr>
        <p:spPr bwMode="auto">
          <a:xfrm>
            <a:off x="3646488" y="1143000"/>
            <a:ext cx="241300" cy="1588"/>
          </a:xfrm>
          <a:prstGeom prst="line">
            <a:avLst/>
          </a:prstGeom>
          <a:noFill/>
          <a:ln w="31750" algn="ctr">
            <a:solidFill>
              <a:schemeClr val="tx1"/>
            </a:solidFill>
            <a:round/>
            <a:headEnd/>
            <a:tailEnd/>
          </a:ln>
          <a:extLst>
            <a:ext uri="{909E8E84-426E-40DD-AFC4-6F175D3DCCD1}">
              <a14:hiddenFill xmlns:a14="http://schemas.microsoft.com/office/drawing/2010/main">
                <a:noFill/>
              </a14:hiddenFill>
            </a:ext>
          </a:extLst>
        </p:spPr>
      </p:cxnSp>
      <p:cxnSp>
        <p:nvCxnSpPr>
          <p:cNvPr id="17450" name="Straight Connector 89"/>
          <p:cNvCxnSpPr>
            <a:cxnSpLocks noChangeShapeType="1"/>
          </p:cNvCxnSpPr>
          <p:nvPr/>
        </p:nvCxnSpPr>
        <p:spPr bwMode="auto">
          <a:xfrm>
            <a:off x="3657600" y="6570663"/>
            <a:ext cx="241300" cy="1587"/>
          </a:xfrm>
          <a:prstGeom prst="line">
            <a:avLst/>
          </a:prstGeom>
          <a:noFill/>
          <a:ln w="31750" algn="ctr">
            <a:solidFill>
              <a:schemeClr val="tx1"/>
            </a:solidFill>
            <a:round/>
            <a:headEnd/>
            <a:tailEnd/>
          </a:ln>
          <a:extLst>
            <a:ext uri="{909E8E84-426E-40DD-AFC4-6F175D3DCCD1}">
              <a14:hiddenFill xmlns:a14="http://schemas.microsoft.com/office/drawing/2010/main">
                <a:noFill/>
              </a14:hiddenFill>
            </a:ext>
          </a:extLst>
        </p:spPr>
      </p:cxnSp>
      <p:cxnSp>
        <p:nvCxnSpPr>
          <p:cNvPr id="17451" name="Straight Connector 90"/>
          <p:cNvCxnSpPr>
            <a:cxnSpLocks noChangeShapeType="1"/>
          </p:cNvCxnSpPr>
          <p:nvPr/>
        </p:nvCxnSpPr>
        <p:spPr bwMode="auto">
          <a:xfrm rot="10800000">
            <a:off x="3000375" y="4214813"/>
            <a:ext cx="120650" cy="1587"/>
          </a:xfrm>
          <a:prstGeom prst="line">
            <a:avLst/>
          </a:prstGeom>
          <a:noFill/>
          <a:ln w="31750" algn="ctr">
            <a:solidFill>
              <a:schemeClr val="tx1"/>
            </a:solidFill>
            <a:round/>
            <a:headEnd/>
            <a:tailEnd/>
          </a:ln>
          <a:extLst>
            <a:ext uri="{909E8E84-426E-40DD-AFC4-6F175D3DCCD1}">
              <a14:hiddenFill xmlns:a14="http://schemas.microsoft.com/office/drawing/2010/main">
                <a:noFill/>
              </a14:hiddenFill>
            </a:ext>
          </a:extLst>
        </p:spPr>
      </p:cxnSp>
      <p:sp>
        <p:nvSpPr>
          <p:cNvPr id="29" name="Rounded Rectangle 28"/>
          <p:cNvSpPr/>
          <p:nvPr/>
        </p:nvSpPr>
        <p:spPr>
          <a:xfrm>
            <a:off x="972403" y="71420"/>
            <a:ext cx="7635816" cy="857250"/>
          </a:xfrm>
          <a:prstGeom prst="roundRect">
            <a:avLst>
              <a:gd name="adj" fmla="val 43750"/>
            </a:avLst>
          </a:prstGeom>
          <a:solidFill>
            <a:srgbClr val="CCFF99"/>
          </a:solidFill>
          <a:effectLst/>
        </p:spPr>
        <p:style>
          <a:lnRef idx="0">
            <a:schemeClr val="accent3"/>
          </a:lnRef>
          <a:fillRef idx="3">
            <a:schemeClr val="accent3"/>
          </a:fillRef>
          <a:effectRef idx="3">
            <a:schemeClr val="accent3"/>
          </a:effectRef>
          <a:fontRef idx="minor">
            <a:schemeClr val="lt1"/>
          </a:fontRef>
        </p:style>
        <p:txBody>
          <a:bodyPr lIns="85725" tIns="42863" rIns="85725" bIns="42863" anchor="ctr">
            <a:scene3d>
              <a:camera prst="orthographicFront"/>
              <a:lightRig rig="soft" dir="t">
                <a:rot lat="0" lon="0" rev="10800000"/>
              </a:lightRig>
            </a:scene3d>
            <a:sp3d extrusionH="57150">
              <a:bevelT w="27940" h="12700" prst="cross"/>
              <a:contourClr>
                <a:srgbClr val="DDDDDD"/>
              </a:contourClr>
            </a:sp3d>
          </a:bodyPr>
          <a:lstStyle/>
          <a:p>
            <a:pPr algn="ctr" fontAlgn="auto">
              <a:spcBef>
                <a:spcPts val="0"/>
              </a:spcBef>
              <a:spcAft>
                <a:spcPts val="0"/>
              </a:spcAft>
              <a:defRPr/>
            </a:pPr>
            <a:r>
              <a:rPr lang="nn-NO" sz="2600" b="1" spc="141" dirty="0">
                <a:ln w="11430"/>
                <a:solidFill>
                  <a:schemeClr val="tx1"/>
                </a:solidFill>
                <a:latin typeface="Arial Rounded MT Bold" pitchFamily="34" charset="0"/>
              </a:rPr>
              <a:t>SATUAN KERJA </a:t>
            </a:r>
            <a:r>
              <a:rPr lang="id-ID" sz="2600" b="1" spc="141" dirty="0">
                <a:ln w="11430"/>
                <a:solidFill>
                  <a:schemeClr val="tx1"/>
                </a:solidFill>
                <a:latin typeface="Arial Rounded MT Bold" pitchFamily="34" charset="0"/>
              </a:rPr>
              <a:t>YANG MELAKSANAKAN 11 </a:t>
            </a:r>
            <a:r>
              <a:rPr lang="nn-NO" sz="2600" b="1" spc="141" dirty="0">
                <a:ln w="11430"/>
                <a:solidFill>
                  <a:schemeClr val="tx1"/>
                </a:solidFill>
                <a:latin typeface="Arial Rounded MT Bold" pitchFamily="34" charset="0"/>
              </a:rPr>
              <a:t>PROGRAM</a:t>
            </a:r>
            <a:endParaRPr lang="sv-SE" sz="2600" b="1" spc="141" dirty="0">
              <a:ln w="11430"/>
              <a:solidFill>
                <a:schemeClr val="tx1"/>
              </a:solidFill>
              <a:latin typeface="Arial Rounded MT Bold"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5" name="Diagram 54"/>
          <p:cNvGraphicFramePr/>
          <p:nvPr/>
        </p:nvGraphicFramePr>
        <p:xfrm>
          <a:off x="142844" y="3500438"/>
          <a:ext cx="2000264" cy="9286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18435" name="Group 21"/>
          <p:cNvGrpSpPr>
            <a:grpSpLocks/>
          </p:cNvGrpSpPr>
          <p:nvPr/>
        </p:nvGrpSpPr>
        <p:grpSpPr bwMode="auto">
          <a:xfrm>
            <a:off x="3121025" y="1131888"/>
            <a:ext cx="6022975" cy="5483225"/>
            <a:chOff x="2763890" y="989087"/>
            <a:chExt cx="6388819" cy="5483229"/>
          </a:xfrm>
        </p:grpSpPr>
        <p:sp>
          <p:nvSpPr>
            <p:cNvPr id="57" name="Rounded Rectangle 56"/>
            <p:cNvSpPr/>
            <p:nvPr/>
          </p:nvSpPr>
          <p:spPr>
            <a:xfrm>
              <a:off x="2763890" y="1214422"/>
              <a:ext cx="307912" cy="314326"/>
            </a:xfrm>
            <a:prstGeom prst="roundRect">
              <a:avLst>
                <a:gd name="adj" fmla="val 10000"/>
              </a:avLst>
            </a:prstGeom>
            <a:solidFill>
              <a:srgbClr val="00CC00"/>
            </a:solidFill>
            <a:effectLst/>
          </p:spPr>
          <p:style>
            <a:lnRef idx="0">
              <a:schemeClr val="accent1"/>
            </a:lnRef>
            <a:fillRef idx="3">
              <a:schemeClr val="accent1"/>
            </a:fillRef>
            <a:effectRef idx="3">
              <a:schemeClr val="accent1"/>
            </a:effectRef>
            <a:fontRef idx="minor">
              <a:schemeClr val="lt1"/>
            </a:fontRef>
          </p:style>
          <p:txBody>
            <a:bodyPr lIns="0" tIns="0" rIns="0" bIns="0" anchor="ctr" anchorCtr="1"/>
            <a:lstStyle/>
            <a:p>
              <a:pPr algn="ctr">
                <a:defRPr/>
              </a:pPr>
              <a:r>
                <a:rPr lang="en-US" b="1" dirty="0">
                  <a:solidFill>
                    <a:schemeClr val="tx1"/>
                  </a:solidFill>
                </a:rPr>
                <a:t>1</a:t>
              </a:r>
            </a:p>
          </p:txBody>
        </p:sp>
        <p:sp>
          <p:nvSpPr>
            <p:cNvPr id="18444" name="TextBox 4"/>
            <p:cNvSpPr txBox="1">
              <a:spLocks noChangeArrowheads="1"/>
            </p:cNvSpPr>
            <p:nvPr/>
          </p:nvSpPr>
          <p:spPr bwMode="auto">
            <a:xfrm>
              <a:off x="3071802" y="989087"/>
              <a:ext cx="5929354" cy="1015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z="2000" b="1"/>
                <a:t>Dukungan Manajemen Dan Pelaksanaan Tugas Teknis Lainnya </a:t>
              </a:r>
              <a:r>
                <a:rPr lang="id-ID" sz="2000" b="1"/>
                <a:t>Kemenag.</a:t>
              </a:r>
              <a:endParaRPr lang="en-US" sz="2000" b="1"/>
            </a:p>
          </p:txBody>
        </p:sp>
        <p:sp>
          <p:nvSpPr>
            <p:cNvPr id="59" name="Rounded Rectangle 58"/>
            <p:cNvSpPr/>
            <p:nvPr/>
          </p:nvSpPr>
          <p:spPr>
            <a:xfrm>
              <a:off x="2786050" y="1904437"/>
              <a:ext cx="307912" cy="314326"/>
            </a:xfrm>
            <a:prstGeom prst="roundRect">
              <a:avLst>
                <a:gd name="adj" fmla="val 10000"/>
              </a:avLst>
            </a:prstGeom>
            <a:solidFill>
              <a:srgbClr val="00CC00"/>
            </a:solidFill>
            <a:effectLst/>
          </p:spPr>
          <p:style>
            <a:lnRef idx="0">
              <a:schemeClr val="accent1"/>
            </a:lnRef>
            <a:fillRef idx="3">
              <a:schemeClr val="accent1"/>
            </a:fillRef>
            <a:effectRef idx="3">
              <a:schemeClr val="accent1"/>
            </a:effectRef>
            <a:fontRef idx="minor">
              <a:schemeClr val="lt1"/>
            </a:fontRef>
          </p:style>
          <p:txBody>
            <a:bodyPr lIns="0" tIns="0" rIns="0" bIns="0" anchor="ctr" anchorCtr="1"/>
            <a:lstStyle/>
            <a:p>
              <a:pPr algn="ctr">
                <a:defRPr/>
              </a:pPr>
              <a:r>
                <a:rPr lang="en-US" b="1" dirty="0">
                  <a:solidFill>
                    <a:schemeClr val="tx1"/>
                  </a:solidFill>
                </a:rPr>
                <a:t>2</a:t>
              </a:r>
            </a:p>
          </p:txBody>
        </p:sp>
        <p:sp>
          <p:nvSpPr>
            <p:cNvPr id="60" name="Rounded Rectangle 59"/>
            <p:cNvSpPr/>
            <p:nvPr/>
          </p:nvSpPr>
          <p:spPr>
            <a:xfrm>
              <a:off x="2786050" y="2614608"/>
              <a:ext cx="307912" cy="314326"/>
            </a:xfrm>
            <a:prstGeom prst="roundRect">
              <a:avLst>
                <a:gd name="adj" fmla="val 10000"/>
              </a:avLst>
            </a:prstGeom>
            <a:solidFill>
              <a:srgbClr val="00CC00"/>
            </a:solidFill>
            <a:effectLst/>
          </p:spPr>
          <p:style>
            <a:lnRef idx="0">
              <a:schemeClr val="accent1"/>
            </a:lnRef>
            <a:fillRef idx="3">
              <a:schemeClr val="accent1"/>
            </a:fillRef>
            <a:effectRef idx="3">
              <a:schemeClr val="accent1"/>
            </a:effectRef>
            <a:fontRef idx="minor">
              <a:schemeClr val="lt1"/>
            </a:fontRef>
          </p:style>
          <p:txBody>
            <a:bodyPr lIns="0" tIns="0" rIns="0" bIns="0" anchor="ctr" anchorCtr="1"/>
            <a:lstStyle/>
            <a:p>
              <a:pPr algn="ctr">
                <a:defRPr/>
              </a:pPr>
              <a:r>
                <a:rPr lang="en-US" b="1" dirty="0">
                  <a:solidFill>
                    <a:schemeClr val="tx1"/>
                  </a:solidFill>
                </a:rPr>
                <a:t>3</a:t>
              </a:r>
            </a:p>
          </p:txBody>
        </p:sp>
        <p:sp>
          <p:nvSpPr>
            <p:cNvPr id="61" name="Rounded Rectangle 60"/>
            <p:cNvSpPr/>
            <p:nvPr/>
          </p:nvSpPr>
          <p:spPr>
            <a:xfrm>
              <a:off x="2786050" y="3286124"/>
              <a:ext cx="307912" cy="314326"/>
            </a:xfrm>
            <a:prstGeom prst="roundRect">
              <a:avLst>
                <a:gd name="adj" fmla="val 10000"/>
              </a:avLst>
            </a:prstGeom>
            <a:solidFill>
              <a:srgbClr val="00CC00"/>
            </a:solidFill>
            <a:effectLst/>
          </p:spPr>
          <p:style>
            <a:lnRef idx="0">
              <a:schemeClr val="accent1"/>
            </a:lnRef>
            <a:fillRef idx="3">
              <a:schemeClr val="accent1"/>
            </a:fillRef>
            <a:effectRef idx="3">
              <a:schemeClr val="accent1"/>
            </a:effectRef>
            <a:fontRef idx="minor">
              <a:schemeClr val="lt1"/>
            </a:fontRef>
          </p:style>
          <p:txBody>
            <a:bodyPr lIns="0" tIns="0" rIns="0" bIns="0" anchor="ctr" anchorCtr="1"/>
            <a:lstStyle/>
            <a:p>
              <a:pPr algn="ctr">
                <a:defRPr/>
              </a:pPr>
              <a:r>
                <a:rPr lang="en-US" b="1" dirty="0">
                  <a:solidFill>
                    <a:schemeClr val="tx1"/>
                  </a:solidFill>
                </a:rPr>
                <a:t>4</a:t>
              </a:r>
            </a:p>
          </p:txBody>
        </p:sp>
        <p:sp>
          <p:nvSpPr>
            <p:cNvPr id="62" name="Rounded Rectangle 61"/>
            <p:cNvSpPr/>
            <p:nvPr/>
          </p:nvSpPr>
          <p:spPr>
            <a:xfrm>
              <a:off x="2786050" y="3971930"/>
              <a:ext cx="307912" cy="314326"/>
            </a:xfrm>
            <a:prstGeom prst="roundRect">
              <a:avLst>
                <a:gd name="adj" fmla="val 10000"/>
              </a:avLst>
            </a:prstGeom>
            <a:solidFill>
              <a:srgbClr val="00CC00"/>
            </a:solidFill>
            <a:effectLst/>
          </p:spPr>
          <p:style>
            <a:lnRef idx="0">
              <a:schemeClr val="accent1"/>
            </a:lnRef>
            <a:fillRef idx="3">
              <a:schemeClr val="accent1"/>
            </a:fillRef>
            <a:effectRef idx="3">
              <a:schemeClr val="accent1"/>
            </a:effectRef>
            <a:fontRef idx="minor">
              <a:schemeClr val="lt1"/>
            </a:fontRef>
          </p:style>
          <p:txBody>
            <a:bodyPr lIns="0" tIns="0" rIns="0" bIns="0" anchor="ctr" anchorCtr="1"/>
            <a:lstStyle/>
            <a:p>
              <a:pPr algn="ctr">
                <a:defRPr/>
              </a:pPr>
              <a:r>
                <a:rPr lang="en-US" b="1" dirty="0">
                  <a:solidFill>
                    <a:schemeClr val="tx1"/>
                  </a:solidFill>
                </a:rPr>
                <a:t>5</a:t>
              </a:r>
            </a:p>
          </p:txBody>
        </p:sp>
        <p:sp>
          <p:nvSpPr>
            <p:cNvPr id="18457" name="TextBox 4"/>
            <p:cNvSpPr txBox="1">
              <a:spLocks noChangeArrowheads="1"/>
            </p:cNvSpPr>
            <p:nvPr/>
          </p:nvSpPr>
          <p:spPr bwMode="auto">
            <a:xfrm>
              <a:off x="3080889" y="1917970"/>
              <a:ext cx="6071820" cy="707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z="2000" b="1">
                  <a:solidFill>
                    <a:srgbClr val="0000CC"/>
                  </a:solidFill>
                </a:rPr>
                <a:t>Peningkatan Sarana dan Prasarana Aparatur Negara </a:t>
              </a:r>
              <a:r>
                <a:rPr lang="id-ID" sz="2000" b="1">
                  <a:solidFill>
                    <a:srgbClr val="0000CC"/>
                  </a:solidFill>
                </a:rPr>
                <a:t>Kemenag.</a:t>
              </a:r>
              <a:endParaRPr lang="en-US" sz="2000" b="1">
                <a:solidFill>
                  <a:srgbClr val="0000CC"/>
                </a:solidFill>
              </a:endParaRPr>
            </a:p>
          </p:txBody>
        </p:sp>
        <p:sp>
          <p:nvSpPr>
            <p:cNvPr id="18458" name="TextBox 4"/>
            <p:cNvSpPr txBox="1">
              <a:spLocks noChangeArrowheads="1"/>
            </p:cNvSpPr>
            <p:nvPr/>
          </p:nvSpPr>
          <p:spPr bwMode="auto">
            <a:xfrm>
              <a:off x="3071802" y="2506800"/>
              <a:ext cx="5929354"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z="2000" b="1"/>
                <a:t>Pengawasan dan Peningkatan Akuntabilitas Aparatur Keme</a:t>
              </a:r>
              <a:r>
                <a:rPr lang="id-ID" sz="2000" b="1"/>
                <a:t>nag.</a:t>
              </a:r>
              <a:endParaRPr lang="en-US" sz="2000" b="1"/>
            </a:p>
          </p:txBody>
        </p:sp>
        <p:sp>
          <p:nvSpPr>
            <p:cNvPr id="18459" name="TextBox 4"/>
            <p:cNvSpPr txBox="1">
              <a:spLocks noChangeArrowheads="1"/>
            </p:cNvSpPr>
            <p:nvPr/>
          </p:nvSpPr>
          <p:spPr bwMode="auto">
            <a:xfrm>
              <a:off x="3071802" y="3145643"/>
              <a:ext cx="5929354" cy="7078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z="2000" b="1">
                  <a:solidFill>
                    <a:srgbClr val="0000CC"/>
                  </a:solidFill>
                </a:rPr>
                <a:t>Penelitian Pengembangan dan Pendidikan Pelatihan </a:t>
              </a:r>
              <a:r>
                <a:rPr lang="id-ID" sz="2000" b="1">
                  <a:solidFill>
                    <a:srgbClr val="0000CC"/>
                  </a:solidFill>
                </a:rPr>
                <a:t>Kemenag.</a:t>
              </a:r>
              <a:endParaRPr lang="en-US" sz="2000" b="1">
                <a:solidFill>
                  <a:srgbClr val="0000CC"/>
                </a:solidFill>
              </a:endParaRPr>
            </a:p>
          </p:txBody>
        </p:sp>
        <p:sp>
          <p:nvSpPr>
            <p:cNvPr id="18460" name="TextBox 4"/>
            <p:cNvSpPr txBox="1">
              <a:spLocks noChangeArrowheads="1"/>
            </p:cNvSpPr>
            <p:nvPr/>
          </p:nvSpPr>
          <p:spPr bwMode="auto">
            <a:xfrm>
              <a:off x="3071802" y="3758008"/>
              <a:ext cx="5929354" cy="7078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z="2000" b="1"/>
                <a:t>Penyelenggaraan Ibadah Haji dan Umrah</a:t>
              </a:r>
            </a:p>
          </p:txBody>
        </p:sp>
        <p:sp>
          <p:nvSpPr>
            <p:cNvPr id="18461" name="TextBox 4"/>
            <p:cNvSpPr txBox="1">
              <a:spLocks noChangeArrowheads="1"/>
            </p:cNvSpPr>
            <p:nvPr/>
          </p:nvSpPr>
          <p:spPr bwMode="auto">
            <a:xfrm>
              <a:off x="3071802" y="4286256"/>
              <a:ext cx="592935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z="2000" b="1">
                  <a:solidFill>
                    <a:srgbClr val="0000CC"/>
                  </a:solidFill>
                </a:rPr>
                <a:t>Pendidikan Islam</a:t>
              </a:r>
            </a:p>
          </p:txBody>
        </p:sp>
        <p:sp>
          <p:nvSpPr>
            <p:cNvPr id="18462" name="TextBox 4"/>
            <p:cNvSpPr txBox="1">
              <a:spLocks noChangeArrowheads="1"/>
            </p:cNvSpPr>
            <p:nvPr/>
          </p:nvSpPr>
          <p:spPr bwMode="auto">
            <a:xfrm>
              <a:off x="3071802" y="4643446"/>
              <a:ext cx="592935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z="2000" b="1"/>
                <a:t>Bimbingan Masyarakat Islam</a:t>
              </a:r>
            </a:p>
          </p:txBody>
        </p:sp>
        <p:sp>
          <p:nvSpPr>
            <p:cNvPr id="18463" name="TextBox 4"/>
            <p:cNvSpPr txBox="1">
              <a:spLocks noChangeArrowheads="1"/>
            </p:cNvSpPr>
            <p:nvPr/>
          </p:nvSpPr>
          <p:spPr bwMode="auto">
            <a:xfrm>
              <a:off x="3071802" y="5029154"/>
              <a:ext cx="592935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z="2000" b="1">
                  <a:solidFill>
                    <a:srgbClr val="0000CC"/>
                  </a:solidFill>
                </a:rPr>
                <a:t>Bimbingan Masyarakat Kristen</a:t>
              </a:r>
            </a:p>
          </p:txBody>
        </p:sp>
        <p:sp>
          <p:nvSpPr>
            <p:cNvPr id="18464" name="TextBox 4"/>
            <p:cNvSpPr txBox="1">
              <a:spLocks noChangeArrowheads="1"/>
            </p:cNvSpPr>
            <p:nvPr/>
          </p:nvSpPr>
          <p:spPr bwMode="auto">
            <a:xfrm>
              <a:off x="3071802" y="5386344"/>
              <a:ext cx="592935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z="2000" b="1"/>
                <a:t>Bimbingan Masyarakat Katolik</a:t>
              </a:r>
            </a:p>
          </p:txBody>
        </p:sp>
        <p:sp>
          <p:nvSpPr>
            <p:cNvPr id="18465" name="TextBox 4"/>
            <p:cNvSpPr txBox="1">
              <a:spLocks noChangeArrowheads="1"/>
            </p:cNvSpPr>
            <p:nvPr/>
          </p:nvSpPr>
          <p:spPr bwMode="auto">
            <a:xfrm>
              <a:off x="3071802" y="5743534"/>
              <a:ext cx="592935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z="2000" b="1">
                  <a:solidFill>
                    <a:srgbClr val="0000CC"/>
                  </a:solidFill>
                </a:rPr>
                <a:t>Bimbingan Masyarakat Hindu</a:t>
              </a:r>
            </a:p>
          </p:txBody>
        </p:sp>
        <p:sp>
          <p:nvSpPr>
            <p:cNvPr id="18466" name="TextBox 4"/>
            <p:cNvSpPr txBox="1">
              <a:spLocks noChangeArrowheads="1"/>
            </p:cNvSpPr>
            <p:nvPr/>
          </p:nvSpPr>
          <p:spPr bwMode="auto">
            <a:xfrm>
              <a:off x="3071802" y="6072206"/>
              <a:ext cx="592935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z="2000" b="1"/>
                <a:t>Bimbingan Masyarakat Buddha</a:t>
              </a:r>
            </a:p>
          </p:txBody>
        </p:sp>
        <p:sp>
          <p:nvSpPr>
            <p:cNvPr id="73" name="Rounded Rectangle 72"/>
            <p:cNvSpPr/>
            <p:nvPr/>
          </p:nvSpPr>
          <p:spPr>
            <a:xfrm>
              <a:off x="2786050" y="4357694"/>
              <a:ext cx="307912" cy="314326"/>
            </a:xfrm>
            <a:prstGeom prst="roundRect">
              <a:avLst>
                <a:gd name="adj" fmla="val 10000"/>
              </a:avLst>
            </a:prstGeom>
            <a:solidFill>
              <a:srgbClr val="00CC00"/>
            </a:solidFill>
            <a:effectLst/>
          </p:spPr>
          <p:style>
            <a:lnRef idx="0">
              <a:schemeClr val="accent1"/>
            </a:lnRef>
            <a:fillRef idx="3">
              <a:schemeClr val="accent1"/>
            </a:fillRef>
            <a:effectRef idx="3">
              <a:schemeClr val="accent1"/>
            </a:effectRef>
            <a:fontRef idx="minor">
              <a:schemeClr val="lt1"/>
            </a:fontRef>
          </p:style>
          <p:txBody>
            <a:bodyPr lIns="0" tIns="0" rIns="0" bIns="0" anchor="ctr" anchorCtr="1"/>
            <a:lstStyle/>
            <a:p>
              <a:pPr algn="ctr">
                <a:defRPr/>
              </a:pPr>
              <a:r>
                <a:rPr lang="en-US" b="1" dirty="0">
                  <a:solidFill>
                    <a:schemeClr val="tx1"/>
                  </a:solidFill>
                </a:rPr>
                <a:t>6</a:t>
              </a:r>
            </a:p>
          </p:txBody>
        </p:sp>
        <p:sp>
          <p:nvSpPr>
            <p:cNvPr id="74" name="Rounded Rectangle 73"/>
            <p:cNvSpPr/>
            <p:nvPr/>
          </p:nvSpPr>
          <p:spPr>
            <a:xfrm>
              <a:off x="2786050" y="4714884"/>
              <a:ext cx="307912" cy="314326"/>
            </a:xfrm>
            <a:prstGeom prst="roundRect">
              <a:avLst>
                <a:gd name="adj" fmla="val 10000"/>
              </a:avLst>
            </a:prstGeom>
            <a:solidFill>
              <a:srgbClr val="00CC00"/>
            </a:solidFill>
            <a:effectLst/>
          </p:spPr>
          <p:style>
            <a:lnRef idx="0">
              <a:schemeClr val="accent1"/>
            </a:lnRef>
            <a:fillRef idx="3">
              <a:schemeClr val="accent1"/>
            </a:fillRef>
            <a:effectRef idx="3">
              <a:schemeClr val="accent1"/>
            </a:effectRef>
            <a:fontRef idx="minor">
              <a:schemeClr val="lt1"/>
            </a:fontRef>
          </p:style>
          <p:txBody>
            <a:bodyPr lIns="0" tIns="0" rIns="0" bIns="0" anchor="ctr" anchorCtr="1"/>
            <a:lstStyle/>
            <a:p>
              <a:pPr algn="ctr">
                <a:defRPr/>
              </a:pPr>
              <a:r>
                <a:rPr lang="en-US" b="1" dirty="0">
                  <a:solidFill>
                    <a:schemeClr val="tx1"/>
                  </a:solidFill>
                </a:rPr>
                <a:t>7</a:t>
              </a:r>
            </a:p>
          </p:txBody>
        </p:sp>
        <p:sp>
          <p:nvSpPr>
            <p:cNvPr id="75" name="Rounded Rectangle 74"/>
            <p:cNvSpPr/>
            <p:nvPr/>
          </p:nvSpPr>
          <p:spPr>
            <a:xfrm>
              <a:off x="2786050" y="5072074"/>
              <a:ext cx="307912" cy="314326"/>
            </a:xfrm>
            <a:prstGeom prst="roundRect">
              <a:avLst>
                <a:gd name="adj" fmla="val 10000"/>
              </a:avLst>
            </a:prstGeom>
            <a:solidFill>
              <a:srgbClr val="00CC00"/>
            </a:solidFill>
            <a:effectLst/>
          </p:spPr>
          <p:style>
            <a:lnRef idx="0">
              <a:schemeClr val="accent1"/>
            </a:lnRef>
            <a:fillRef idx="3">
              <a:schemeClr val="accent1"/>
            </a:fillRef>
            <a:effectRef idx="3">
              <a:schemeClr val="accent1"/>
            </a:effectRef>
            <a:fontRef idx="minor">
              <a:schemeClr val="lt1"/>
            </a:fontRef>
          </p:style>
          <p:txBody>
            <a:bodyPr lIns="0" tIns="0" rIns="0" bIns="0" anchor="ctr" anchorCtr="1"/>
            <a:lstStyle/>
            <a:p>
              <a:pPr algn="ctr">
                <a:defRPr/>
              </a:pPr>
              <a:r>
                <a:rPr lang="en-US" b="1" dirty="0">
                  <a:solidFill>
                    <a:schemeClr val="tx1"/>
                  </a:solidFill>
                </a:rPr>
                <a:t>8</a:t>
              </a:r>
            </a:p>
          </p:txBody>
        </p:sp>
        <p:sp>
          <p:nvSpPr>
            <p:cNvPr id="76" name="Rounded Rectangle 75"/>
            <p:cNvSpPr/>
            <p:nvPr/>
          </p:nvSpPr>
          <p:spPr>
            <a:xfrm>
              <a:off x="2786050" y="5429264"/>
              <a:ext cx="307912" cy="314326"/>
            </a:xfrm>
            <a:prstGeom prst="roundRect">
              <a:avLst>
                <a:gd name="adj" fmla="val 10000"/>
              </a:avLst>
            </a:prstGeom>
            <a:solidFill>
              <a:srgbClr val="00CC00"/>
            </a:solidFill>
            <a:effectLst/>
          </p:spPr>
          <p:style>
            <a:lnRef idx="0">
              <a:schemeClr val="accent1"/>
            </a:lnRef>
            <a:fillRef idx="3">
              <a:schemeClr val="accent1"/>
            </a:fillRef>
            <a:effectRef idx="3">
              <a:schemeClr val="accent1"/>
            </a:effectRef>
            <a:fontRef idx="minor">
              <a:schemeClr val="lt1"/>
            </a:fontRef>
          </p:style>
          <p:txBody>
            <a:bodyPr lIns="0" tIns="0" rIns="0" bIns="0" anchor="ctr" anchorCtr="1"/>
            <a:lstStyle/>
            <a:p>
              <a:pPr algn="ctr">
                <a:defRPr/>
              </a:pPr>
              <a:r>
                <a:rPr lang="en-US" b="1" dirty="0">
                  <a:solidFill>
                    <a:schemeClr val="tx1"/>
                  </a:solidFill>
                </a:rPr>
                <a:t>9</a:t>
              </a:r>
            </a:p>
          </p:txBody>
        </p:sp>
        <p:sp>
          <p:nvSpPr>
            <p:cNvPr id="77" name="Rounded Rectangle 76"/>
            <p:cNvSpPr/>
            <p:nvPr/>
          </p:nvSpPr>
          <p:spPr>
            <a:xfrm>
              <a:off x="2775362" y="5734462"/>
              <a:ext cx="458291" cy="314326"/>
            </a:xfrm>
            <a:prstGeom prst="roundRect">
              <a:avLst>
                <a:gd name="adj" fmla="val 10000"/>
              </a:avLst>
            </a:prstGeom>
            <a:solidFill>
              <a:srgbClr val="00CC00"/>
            </a:solidFill>
            <a:effectLst/>
          </p:spPr>
          <p:style>
            <a:lnRef idx="0">
              <a:schemeClr val="accent1"/>
            </a:lnRef>
            <a:fillRef idx="3">
              <a:schemeClr val="accent1"/>
            </a:fillRef>
            <a:effectRef idx="3">
              <a:schemeClr val="accent1"/>
            </a:effectRef>
            <a:fontRef idx="minor">
              <a:schemeClr val="lt1"/>
            </a:fontRef>
          </p:style>
          <p:txBody>
            <a:bodyPr lIns="0" tIns="0" rIns="0" bIns="0" anchor="ctr" anchorCtr="1"/>
            <a:lstStyle/>
            <a:p>
              <a:pPr algn="ctr">
                <a:defRPr/>
              </a:pPr>
              <a:r>
                <a:rPr lang="en-US" b="1" dirty="0">
                  <a:solidFill>
                    <a:schemeClr val="tx1"/>
                  </a:solidFill>
                </a:rPr>
                <a:t>10</a:t>
              </a:r>
            </a:p>
          </p:txBody>
        </p:sp>
        <p:sp>
          <p:nvSpPr>
            <p:cNvPr id="78" name="Rounded Rectangle 77"/>
            <p:cNvSpPr/>
            <p:nvPr/>
          </p:nvSpPr>
          <p:spPr>
            <a:xfrm>
              <a:off x="2786050" y="6166517"/>
              <a:ext cx="447603" cy="291452"/>
            </a:xfrm>
            <a:prstGeom prst="roundRect">
              <a:avLst>
                <a:gd name="adj" fmla="val 10000"/>
              </a:avLst>
            </a:prstGeom>
            <a:solidFill>
              <a:srgbClr val="00CC00"/>
            </a:solidFill>
            <a:effectLst/>
          </p:spPr>
          <p:style>
            <a:lnRef idx="0">
              <a:schemeClr val="accent1"/>
            </a:lnRef>
            <a:fillRef idx="3">
              <a:schemeClr val="accent1"/>
            </a:fillRef>
            <a:effectRef idx="3">
              <a:schemeClr val="accent1"/>
            </a:effectRef>
            <a:fontRef idx="minor">
              <a:schemeClr val="lt1"/>
            </a:fontRef>
          </p:style>
          <p:txBody>
            <a:bodyPr lIns="0" tIns="0" rIns="0" bIns="0" anchor="ctr" anchorCtr="1"/>
            <a:lstStyle/>
            <a:p>
              <a:pPr algn="ctr">
                <a:defRPr/>
              </a:pPr>
              <a:r>
                <a:rPr lang="en-US" b="1" dirty="0">
                  <a:solidFill>
                    <a:schemeClr val="tx1"/>
                  </a:solidFill>
                </a:rPr>
                <a:t>11</a:t>
              </a:r>
            </a:p>
          </p:txBody>
        </p:sp>
      </p:grpSp>
      <p:cxnSp>
        <p:nvCxnSpPr>
          <p:cNvPr id="18436" name="Straight Connector 51"/>
          <p:cNvCxnSpPr>
            <a:cxnSpLocks noChangeShapeType="1"/>
          </p:cNvCxnSpPr>
          <p:nvPr/>
        </p:nvCxnSpPr>
        <p:spPr bwMode="auto">
          <a:xfrm>
            <a:off x="2357438" y="4000500"/>
            <a:ext cx="714375" cy="642938"/>
          </a:xfrm>
          <a:prstGeom prst="line">
            <a:avLst/>
          </a:prstGeom>
          <a:noFill/>
          <a:ln w="31750" algn="ctr">
            <a:solidFill>
              <a:schemeClr val="tx1"/>
            </a:solidFill>
            <a:round/>
            <a:headEnd/>
            <a:tailEnd/>
          </a:ln>
          <a:extLst>
            <a:ext uri="{909E8E84-426E-40DD-AFC4-6F175D3DCCD1}">
              <a14:hiddenFill xmlns:a14="http://schemas.microsoft.com/office/drawing/2010/main">
                <a:noFill/>
              </a14:hiddenFill>
            </a:ext>
          </a:extLst>
        </p:spPr>
      </p:cxnSp>
      <p:cxnSp>
        <p:nvCxnSpPr>
          <p:cNvPr id="18437" name="Straight Connector 54"/>
          <p:cNvCxnSpPr>
            <a:cxnSpLocks noChangeShapeType="1"/>
          </p:cNvCxnSpPr>
          <p:nvPr/>
        </p:nvCxnSpPr>
        <p:spPr bwMode="auto">
          <a:xfrm rot="16200000" flipH="1">
            <a:off x="2000251" y="4286250"/>
            <a:ext cx="1428750" cy="714375"/>
          </a:xfrm>
          <a:prstGeom prst="line">
            <a:avLst/>
          </a:prstGeom>
          <a:noFill/>
          <a:ln w="31750" algn="ctr">
            <a:solidFill>
              <a:schemeClr val="tx1"/>
            </a:solidFill>
            <a:round/>
            <a:headEnd/>
            <a:tailEnd/>
          </a:ln>
          <a:extLst>
            <a:ext uri="{909E8E84-426E-40DD-AFC4-6F175D3DCCD1}">
              <a14:hiddenFill xmlns:a14="http://schemas.microsoft.com/office/drawing/2010/main">
                <a:noFill/>
              </a14:hiddenFill>
            </a:ext>
          </a:extLst>
        </p:spPr>
      </p:cxnSp>
      <p:cxnSp>
        <p:nvCxnSpPr>
          <p:cNvPr id="18438" name="Straight Connector 57"/>
          <p:cNvCxnSpPr>
            <a:cxnSpLocks noChangeShapeType="1"/>
          </p:cNvCxnSpPr>
          <p:nvPr/>
        </p:nvCxnSpPr>
        <p:spPr bwMode="auto">
          <a:xfrm rot="16200000" flipH="1">
            <a:off x="1643063" y="4643438"/>
            <a:ext cx="2143125" cy="714375"/>
          </a:xfrm>
          <a:prstGeom prst="line">
            <a:avLst/>
          </a:prstGeom>
          <a:noFill/>
          <a:ln w="31750" algn="ctr">
            <a:solidFill>
              <a:schemeClr val="tx1"/>
            </a:solidFill>
            <a:round/>
            <a:headEnd/>
            <a:tailEnd/>
          </a:ln>
          <a:extLst>
            <a:ext uri="{909E8E84-426E-40DD-AFC4-6F175D3DCCD1}">
              <a14:hiddenFill xmlns:a14="http://schemas.microsoft.com/office/drawing/2010/main">
                <a:noFill/>
              </a14:hiddenFill>
            </a:ext>
          </a:extLst>
        </p:spPr>
      </p:cxnSp>
      <p:cxnSp>
        <p:nvCxnSpPr>
          <p:cNvPr id="18439" name="Straight Connector 60"/>
          <p:cNvCxnSpPr>
            <a:cxnSpLocks noChangeShapeType="1"/>
          </p:cNvCxnSpPr>
          <p:nvPr/>
        </p:nvCxnSpPr>
        <p:spPr bwMode="auto">
          <a:xfrm rot="16200000" flipH="1">
            <a:off x="1500188" y="4857750"/>
            <a:ext cx="2428875" cy="714375"/>
          </a:xfrm>
          <a:prstGeom prst="line">
            <a:avLst/>
          </a:prstGeom>
          <a:noFill/>
          <a:ln w="31750" algn="ctr">
            <a:solidFill>
              <a:schemeClr val="tx1"/>
            </a:solidFill>
            <a:round/>
            <a:headEnd/>
            <a:tailEnd/>
          </a:ln>
          <a:extLst>
            <a:ext uri="{909E8E84-426E-40DD-AFC4-6F175D3DCCD1}">
              <a14:hiddenFill xmlns:a14="http://schemas.microsoft.com/office/drawing/2010/main">
                <a:noFill/>
              </a14:hiddenFill>
            </a:ext>
          </a:extLst>
        </p:spPr>
      </p:cxnSp>
      <p:sp>
        <p:nvSpPr>
          <p:cNvPr id="18440" name="TextBox 4"/>
          <p:cNvSpPr txBox="1">
            <a:spLocks noChangeArrowheads="1"/>
          </p:cNvSpPr>
          <p:nvPr/>
        </p:nvSpPr>
        <p:spPr bwMode="auto">
          <a:xfrm>
            <a:off x="714375" y="196850"/>
            <a:ext cx="835818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algn="ctr"/>
            <a:r>
              <a:rPr lang="id-ID" sz="2000">
                <a:solidFill>
                  <a:schemeClr val="bg1"/>
                </a:solidFill>
                <a:latin typeface="Cooper Black" pitchFamily="18" charset="0"/>
              </a:rPr>
              <a:t>SATUAN KERJA</a:t>
            </a:r>
          </a:p>
          <a:p>
            <a:pPr algn="ctr"/>
            <a:r>
              <a:rPr lang="id-ID" sz="2000">
                <a:solidFill>
                  <a:schemeClr val="bg1"/>
                </a:solidFill>
                <a:latin typeface="Cooper Black" pitchFamily="18" charset="0"/>
              </a:rPr>
              <a:t>YANG MENANGANI HANYA PROGRAM TERTENTU</a:t>
            </a:r>
            <a:endParaRPr lang="en-US" sz="2000">
              <a:solidFill>
                <a:schemeClr val="bg1"/>
              </a:solidFill>
              <a:latin typeface="Cooper Black"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Box 4"/>
          <p:cNvSpPr txBox="1">
            <a:spLocks noChangeArrowheads="1"/>
          </p:cNvSpPr>
          <p:nvPr/>
        </p:nvSpPr>
        <p:spPr bwMode="auto">
          <a:xfrm>
            <a:off x="714375" y="196850"/>
            <a:ext cx="835818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algn="ctr"/>
            <a:r>
              <a:rPr lang="id-ID" sz="2000">
                <a:solidFill>
                  <a:schemeClr val="bg1"/>
                </a:solidFill>
                <a:latin typeface="Cooper Black" pitchFamily="18" charset="0"/>
              </a:rPr>
              <a:t>SATUAN KERJA</a:t>
            </a:r>
          </a:p>
          <a:p>
            <a:pPr algn="ctr"/>
            <a:r>
              <a:rPr lang="id-ID" sz="2000">
                <a:solidFill>
                  <a:schemeClr val="bg1"/>
                </a:solidFill>
                <a:latin typeface="Cooper Black" pitchFamily="18" charset="0"/>
              </a:rPr>
              <a:t>YANG MENANGANI HANYA PROGRAM TERTENTU</a:t>
            </a:r>
            <a:endParaRPr lang="en-US" sz="2000">
              <a:solidFill>
                <a:schemeClr val="bg1"/>
              </a:solidFill>
              <a:latin typeface="Cooper Black" pitchFamily="18" charset="0"/>
            </a:endParaRPr>
          </a:p>
        </p:txBody>
      </p:sp>
      <p:graphicFrame>
        <p:nvGraphicFramePr>
          <p:cNvPr id="36" name="Diagram 35"/>
          <p:cNvGraphicFramePr/>
          <p:nvPr/>
        </p:nvGraphicFramePr>
        <p:xfrm>
          <a:off x="142844" y="3098314"/>
          <a:ext cx="2000264" cy="17145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19460" name="Group 21"/>
          <p:cNvGrpSpPr>
            <a:grpSpLocks/>
          </p:cNvGrpSpPr>
          <p:nvPr/>
        </p:nvGrpSpPr>
        <p:grpSpPr bwMode="auto">
          <a:xfrm>
            <a:off x="3121025" y="1285875"/>
            <a:ext cx="5880100" cy="5329238"/>
            <a:chOff x="2763890" y="1142984"/>
            <a:chExt cx="6237266" cy="5329332"/>
          </a:xfrm>
        </p:grpSpPr>
        <p:sp>
          <p:nvSpPr>
            <p:cNvPr id="38" name="Rounded Rectangle 37"/>
            <p:cNvSpPr/>
            <p:nvPr/>
          </p:nvSpPr>
          <p:spPr>
            <a:xfrm>
              <a:off x="2763890" y="1214422"/>
              <a:ext cx="307912" cy="314326"/>
            </a:xfrm>
            <a:prstGeom prst="roundRect">
              <a:avLst>
                <a:gd name="adj" fmla="val 10000"/>
              </a:avLst>
            </a:prstGeom>
            <a:solidFill>
              <a:srgbClr val="00CC00"/>
            </a:solidFill>
            <a:effectLst/>
          </p:spPr>
          <p:style>
            <a:lnRef idx="0">
              <a:schemeClr val="accent1"/>
            </a:lnRef>
            <a:fillRef idx="3">
              <a:schemeClr val="accent1"/>
            </a:fillRef>
            <a:effectRef idx="3">
              <a:schemeClr val="accent1"/>
            </a:effectRef>
            <a:fontRef idx="minor">
              <a:schemeClr val="lt1"/>
            </a:fontRef>
          </p:style>
          <p:txBody>
            <a:bodyPr lIns="0" tIns="0" rIns="0" bIns="0" anchor="ctr" anchorCtr="1"/>
            <a:lstStyle/>
            <a:p>
              <a:pPr algn="ctr">
                <a:defRPr/>
              </a:pPr>
              <a:r>
                <a:rPr lang="en-US" b="1" dirty="0">
                  <a:solidFill>
                    <a:schemeClr val="tx1"/>
                  </a:solidFill>
                  <a:latin typeface="Arial" pitchFamily="34" charset="0"/>
                  <a:cs typeface="Arial" pitchFamily="34" charset="0"/>
                </a:rPr>
                <a:t>1</a:t>
              </a:r>
            </a:p>
          </p:txBody>
        </p:sp>
        <p:sp>
          <p:nvSpPr>
            <p:cNvPr id="19467" name="TextBox 4"/>
            <p:cNvSpPr txBox="1">
              <a:spLocks noChangeArrowheads="1"/>
            </p:cNvSpPr>
            <p:nvPr/>
          </p:nvSpPr>
          <p:spPr bwMode="auto">
            <a:xfrm>
              <a:off x="3071802" y="1142984"/>
              <a:ext cx="5929354"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z="2000" b="1"/>
                <a:t>Dukungan Manajemen Dan Pelaksanaan Tugas Teknis Lainnya Kementerian Agama</a:t>
              </a:r>
            </a:p>
          </p:txBody>
        </p:sp>
        <p:sp>
          <p:nvSpPr>
            <p:cNvPr id="40" name="Rounded Rectangle 39"/>
            <p:cNvSpPr/>
            <p:nvPr/>
          </p:nvSpPr>
          <p:spPr>
            <a:xfrm>
              <a:off x="2786050" y="1904437"/>
              <a:ext cx="307912" cy="314326"/>
            </a:xfrm>
            <a:prstGeom prst="roundRect">
              <a:avLst>
                <a:gd name="adj" fmla="val 10000"/>
              </a:avLst>
            </a:prstGeom>
            <a:solidFill>
              <a:srgbClr val="00CC00"/>
            </a:solidFill>
            <a:effectLst/>
          </p:spPr>
          <p:style>
            <a:lnRef idx="0">
              <a:schemeClr val="accent1"/>
            </a:lnRef>
            <a:fillRef idx="3">
              <a:schemeClr val="accent1"/>
            </a:fillRef>
            <a:effectRef idx="3">
              <a:schemeClr val="accent1"/>
            </a:effectRef>
            <a:fontRef idx="minor">
              <a:schemeClr val="lt1"/>
            </a:fontRef>
          </p:style>
          <p:txBody>
            <a:bodyPr lIns="0" tIns="0" rIns="0" bIns="0" anchor="ctr" anchorCtr="1"/>
            <a:lstStyle/>
            <a:p>
              <a:pPr algn="ctr">
                <a:defRPr/>
              </a:pPr>
              <a:r>
                <a:rPr lang="en-US" b="1" dirty="0">
                  <a:solidFill>
                    <a:schemeClr val="tx1"/>
                  </a:solidFill>
                  <a:latin typeface="Arial" pitchFamily="34" charset="0"/>
                  <a:cs typeface="Arial" pitchFamily="34" charset="0"/>
                </a:rPr>
                <a:t>2</a:t>
              </a:r>
            </a:p>
          </p:txBody>
        </p:sp>
        <p:sp>
          <p:nvSpPr>
            <p:cNvPr id="41" name="Rounded Rectangle 40"/>
            <p:cNvSpPr/>
            <p:nvPr/>
          </p:nvSpPr>
          <p:spPr>
            <a:xfrm>
              <a:off x="2786050" y="2614608"/>
              <a:ext cx="307912" cy="314326"/>
            </a:xfrm>
            <a:prstGeom prst="roundRect">
              <a:avLst>
                <a:gd name="adj" fmla="val 10000"/>
              </a:avLst>
            </a:prstGeom>
            <a:solidFill>
              <a:srgbClr val="00CC00"/>
            </a:solidFill>
            <a:effectLst/>
          </p:spPr>
          <p:style>
            <a:lnRef idx="0">
              <a:schemeClr val="accent1"/>
            </a:lnRef>
            <a:fillRef idx="3">
              <a:schemeClr val="accent1"/>
            </a:fillRef>
            <a:effectRef idx="3">
              <a:schemeClr val="accent1"/>
            </a:effectRef>
            <a:fontRef idx="minor">
              <a:schemeClr val="lt1"/>
            </a:fontRef>
          </p:style>
          <p:txBody>
            <a:bodyPr lIns="0" tIns="0" rIns="0" bIns="0" anchor="ctr" anchorCtr="1"/>
            <a:lstStyle/>
            <a:p>
              <a:pPr algn="ctr">
                <a:defRPr/>
              </a:pPr>
              <a:r>
                <a:rPr lang="en-US" b="1" dirty="0">
                  <a:solidFill>
                    <a:schemeClr val="tx1"/>
                  </a:solidFill>
                  <a:latin typeface="Arial" pitchFamily="34" charset="0"/>
                  <a:cs typeface="Arial" pitchFamily="34" charset="0"/>
                </a:rPr>
                <a:t>3</a:t>
              </a:r>
            </a:p>
          </p:txBody>
        </p:sp>
        <p:sp>
          <p:nvSpPr>
            <p:cNvPr id="42" name="Rounded Rectangle 41"/>
            <p:cNvSpPr/>
            <p:nvPr/>
          </p:nvSpPr>
          <p:spPr>
            <a:xfrm>
              <a:off x="2786050" y="3286124"/>
              <a:ext cx="307912" cy="314326"/>
            </a:xfrm>
            <a:prstGeom prst="roundRect">
              <a:avLst>
                <a:gd name="adj" fmla="val 10000"/>
              </a:avLst>
            </a:prstGeom>
            <a:solidFill>
              <a:srgbClr val="00CC00"/>
            </a:solidFill>
            <a:effectLst/>
          </p:spPr>
          <p:style>
            <a:lnRef idx="0">
              <a:schemeClr val="accent1"/>
            </a:lnRef>
            <a:fillRef idx="3">
              <a:schemeClr val="accent1"/>
            </a:fillRef>
            <a:effectRef idx="3">
              <a:schemeClr val="accent1"/>
            </a:effectRef>
            <a:fontRef idx="minor">
              <a:schemeClr val="lt1"/>
            </a:fontRef>
          </p:style>
          <p:txBody>
            <a:bodyPr lIns="0" tIns="0" rIns="0" bIns="0" anchor="ctr" anchorCtr="1"/>
            <a:lstStyle/>
            <a:p>
              <a:pPr algn="ctr">
                <a:defRPr/>
              </a:pPr>
              <a:r>
                <a:rPr lang="en-US" b="1" dirty="0">
                  <a:solidFill>
                    <a:schemeClr val="tx1"/>
                  </a:solidFill>
                  <a:latin typeface="Arial" pitchFamily="34" charset="0"/>
                  <a:cs typeface="Arial" pitchFamily="34" charset="0"/>
                </a:rPr>
                <a:t>4</a:t>
              </a:r>
            </a:p>
          </p:txBody>
        </p:sp>
        <p:sp>
          <p:nvSpPr>
            <p:cNvPr id="43" name="Rounded Rectangle 42"/>
            <p:cNvSpPr/>
            <p:nvPr/>
          </p:nvSpPr>
          <p:spPr>
            <a:xfrm>
              <a:off x="2786050" y="3971930"/>
              <a:ext cx="307912" cy="314326"/>
            </a:xfrm>
            <a:prstGeom prst="roundRect">
              <a:avLst>
                <a:gd name="adj" fmla="val 10000"/>
              </a:avLst>
            </a:prstGeom>
            <a:solidFill>
              <a:srgbClr val="00CC00"/>
            </a:solidFill>
            <a:effectLst/>
          </p:spPr>
          <p:style>
            <a:lnRef idx="0">
              <a:schemeClr val="accent1"/>
            </a:lnRef>
            <a:fillRef idx="3">
              <a:schemeClr val="accent1"/>
            </a:fillRef>
            <a:effectRef idx="3">
              <a:schemeClr val="accent1"/>
            </a:effectRef>
            <a:fontRef idx="minor">
              <a:schemeClr val="lt1"/>
            </a:fontRef>
          </p:style>
          <p:txBody>
            <a:bodyPr lIns="0" tIns="0" rIns="0" bIns="0" anchor="ctr" anchorCtr="1"/>
            <a:lstStyle/>
            <a:p>
              <a:pPr algn="ctr">
                <a:defRPr/>
              </a:pPr>
              <a:r>
                <a:rPr lang="en-US" b="1" dirty="0">
                  <a:solidFill>
                    <a:schemeClr val="tx1"/>
                  </a:solidFill>
                  <a:latin typeface="Arial" pitchFamily="34" charset="0"/>
                  <a:cs typeface="Arial" pitchFamily="34" charset="0"/>
                </a:rPr>
                <a:t>5</a:t>
              </a:r>
            </a:p>
          </p:txBody>
        </p:sp>
        <p:sp>
          <p:nvSpPr>
            <p:cNvPr id="19480" name="TextBox 4"/>
            <p:cNvSpPr txBox="1">
              <a:spLocks noChangeArrowheads="1"/>
            </p:cNvSpPr>
            <p:nvPr/>
          </p:nvSpPr>
          <p:spPr bwMode="auto">
            <a:xfrm>
              <a:off x="3071802" y="1841722"/>
              <a:ext cx="5929354"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z="2000" b="1">
                  <a:solidFill>
                    <a:srgbClr val="0000CC"/>
                  </a:solidFill>
                  <a:latin typeface="Arial" pitchFamily="34" charset="0"/>
                  <a:cs typeface="Arial" pitchFamily="34" charset="0"/>
                </a:rPr>
                <a:t>Peningkatan Sarana dan Prasarana Aparatur Negara Kementerian Agama</a:t>
              </a:r>
              <a:endParaRPr lang="en-US" sz="2000" b="1">
                <a:solidFill>
                  <a:srgbClr val="0000CC"/>
                </a:solidFill>
              </a:endParaRPr>
            </a:p>
          </p:txBody>
        </p:sp>
        <p:sp>
          <p:nvSpPr>
            <p:cNvPr id="19481" name="TextBox 4"/>
            <p:cNvSpPr txBox="1">
              <a:spLocks noChangeArrowheads="1"/>
            </p:cNvSpPr>
            <p:nvPr/>
          </p:nvSpPr>
          <p:spPr bwMode="auto">
            <a:xfrm>
              <a:off x="3071802" y="2506800"/>
              <a:ext cx="5929354"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z="2000" b="1">
                  <a:latin typeface="Arial" pitchFamily="34" charset="0"/>
                  <a:cs typeface="Arial" pitchFamily="34" charset="0"/>
                </a:rPr>
                <a:t>Pengawasan dan Peningkatan Akuntabilitas Aparatur Kementerian Agama</a:t>
              </a:r>
              <a:endParaRPr lang="en-US" sz="2000" b="1"/>
            </a:p>
          </p:txBody>
        </p:sp>
        <p:sp>
          <p:nvSpPr>
            <p:cNvPr id="19482" name="TextBox 4"/>
            <p:cNvSpPr txBox="1">
              <a:spLocks noChangeArrowheads="1"/>
            </p:cNvSpPr>
            <p:nvPr/>
          </p:nvSpPr>
          <p:spPr bwMode="auto">
            <a:xfrm>
              <a:off x="3071802" y="3221180"/>
              <a:ext cx="5929354"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z="2000" b="1">
                  <a:solidFill>
                    <a:srgbClr val="0000CC"/>
                  </a:solidFill>
                  <a:latin typeface="Arial" pitchFamily="34" charset="0"/>
                  <a:cs typeface="Arial" pitchFamily="34" charset="0"/>
                </a:rPr>
                <a:t>Penelitian Pengembangan dan Pendidikan Pelatihan Kementerian Agama</a:t>
              </a:r>
              <a:endParaRPr lang="en-US" sz="2000" b="1">
                <a:solidFill>
                  <a:srgbClr val="0000CC"/>
                </a:solidFill>
              </a:endParaRPr>
            </a:p>
          </p:txBody>
        </p:sp>
        <p:sp>
          <p:nvSpPr>
            <p:cNvPr id="19483" name="TextBox 4"/>
            <p:cNvSpPr txBox="1">
              <a:spLocks noChangeArrowheads="1"/>
            </p:cNvSpPr>
            <p:nvPr/>
          </p:nvSpPr>
          <p:spPr bwMode="auto">
            <a:xfrm>
              <a:off x="3071802" y="3857628"/>
              <a:ext cx="592935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z="2000" b="1">
                  <a:latin typeface="Arial" pitchFamily="34" charset="0"/>
                  <a:cs typeface="Arial" pitchFamily="34" charset="0"/>
                </a:rPr>
                <a:t>Penyelenggaraan Ibadah Haji dan Umrah</a:t>
              </a:r>
              <a:endParaRPr lang="en-US" sz="2000" b="1"/>
            </a:p>
          </p:txBody>
        </p:sp>
        <p:sp>
          <p:nvSpPr>
            <p:cNvPr id="19484" name="TextBox 4"/>
            <p:cNvSpPr txBox="1">
              <a:spLocks noChangeArrowheads="1"/>
            </p:cNvSpPr>
            <p:nvPr/>
          </p:nvSpPr>
          <p:spPr bwMode="auto">
            <a:xfrm>
              <a:off x="3071802" y="4286256"/>
              <a:ext cx="592935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z="2000" b="1">
                  <a:solidFill>
                    <a:srgbClr val="0000CC"/>
                  </a:solidFill>
                  <a:latin typeface="Arial" pitchFamily="34" charset="0"/>
                  <a:cs typeface="Arial" pitchFamily="34" charset="0"/>
                </a:rPr>
                <a:t>Pendidikan Islam</a:t>
              </a:r>
              <a:endParaRPr lang="en-US" sz="2000" b="1">
                <a:solidFill>
                  <a:srgbClr val="0000CC"/>
                </a:solidFill>
              </a:endParaRPr>
            </a:p>
          </p:txBody>
        </p:sp>
        <p:sp>
          <p:nvSpPr>
            <p:cNvPr id="19485" name="TextBox 4"/>
            <p:cNvSpPr txBox="1">
              <a:spLocks noChangeArrowheads="1"/>
            </p:cNvSpPr>
            <p:nvPr/>
          </p:nvSpPr>
          <p:spPr bwMode="auto">
            <a:xfrm>
              <a:off x="3071802" y="4643446"/>
              <a:ext cx="592935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z="2000" b="1">
                  <a:latin typeface="Arial" pitchFamily="34" charset="0"/>
                  <a:cs typeface="Arial" pitchFamily="34" charset="0"/>
                </a:rPr>
                <a:t>Bimbingan Masyarakat Islam</a:t>
              </a:r>
              <a:endParaRPr lang="en-US" sz="2000" b="1"/>
            </a:p>
          </p:txBody>
        </p:sp>
        <p:sp>
          <p:nvSpPr>
            <p:cNvPr id="19486" name="TextBox 4"/>
            <p:cNvSpPr txBox="1">
              <a:spLocks noChangeArrowheads="1"/>
            </p:cNvSpPr>
            <p:nvPr/>
          </p:nvSpPr>
          <p:spPr bwMode="auto">
            <a:xfrm>
              <a:off x="3071802" y="5029154"/>
              <a:ext cx="592935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z="2000" b="1">
                  <a:solidFill>
                    <a:srgbClr val="0000CC"/>
                  </a:solidFill>
                  <a:latin typeface="Arial" pitchFamily="34" charset="0"/>
                  <a:cs typeface="Arial" pitchFamily="34" charset="0"/>
                </a:rPr>
                <a:t>Bimbingan Masyarakat Kristen</a:t>
              </a:r>
              <a:endParaRPr lang="en-US" sz="2000" b="1">
                <a:solidFill>
                  <a:srgbClr val="0000CC"/>
                </a:solidFill>
              </a:endParaRPr>
            </a:p>
          </p:txBody>
        </p:sp>
        <p:sp>
          <p:nvSpPr>
            <p:cNvPr id="19487" name="TextBox 4"/>
            <p:cNvSpPr txBox="1">
              <a:spLocks noChangeArrowheads="1"/>
            </p:cNvSpPr>
            <p:nvPr/>
          </p:nvSpPr>
          <p:spPr bwMode="auto">
            <a:xfrm>
              <a:off x="3071802" y="5386344"/>
              <a:ext cx="592935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z="2000" b="1">
                  <a:latin typeface="Arial" pitchFamily="34" charset="0"/>
                  <a:cs typeface="Arial" pitchFamily="34" charset="0"/>
                </a:rPr>
                <a:t>Bimbingan Masyarakat Katolik</a:t>
              </a:r>
              <a:endParaRPr lang="en-US" sz="2000" b="1"/>
            </a:p>
          </p:txBody>
        </p:sp>
        <p:sp>
          <p:nvSpPr>
            <p:cNvPr id="19488" name="TextBox 4"/>
            <p:cNvSpPr txBox="1">
              <a:spLocks noChangeArrowheads="1"/>
            </p:cNvSpPr>
            <p:nvPr/>
          </p:nvSpPr>
          <p:spPr bwMode="auto">
            <a:xfrm>
              <a:off x="3071802" y="5743534"/>
              <a:ext cx="592935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z="2000" b="1">
                  <a:solidFill>
                    <a:srgbClr val="0000CC"/>
                  </a:solidFill>
                  <a:latin typeface="Arial" pitchFamily="34" charset="0"/>
                  <a:cs typeface="Arial" pitchFamily="34" charset="0"/>
                </a:rPr>
                <a:t>Bimbingan Masyarakat Hindu</a:t>
              </a:r>
              <a:endParaRPr lang="en-US" sz="2000" b="1">
                <a:solidFill>
                  <a:srgbClr val="0000CC"/>
                </a:solidFill>
              </a:endParaRPr>
            </a:p>
          </p:txBody>
        </p:sp>
        <p:sp>
          <p:nvSpPr>
            <p:cNvPr id="19489" name="TextBox 4"/>
            <p:cNvSpPr txBox="1">
              <a:spLocks noChangeArrowheads="1"/>
            </p:cNvSpPr>
            <p:nvPr/>
          </p:nvSpPr>
          <p:spPr bwMode="auto">
            <a:xfrm>
              <a:off x="3071802" y="6072206"/>
              <a:ext cx="592935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z="2000" b="1">
                  <a:latin typeface="Arial" pitchFamily="34" charset="0"/>
                  <a:cs typeface="Arial" pitchFamily="34" charset="0"/>
                </a:rPr>
                <a:t>Bimbingan Masyarakat Buddha</a:t>
              </a:r>
              <a:endParaRPr lang="en-US" sz="2000" b="1"/>
            </a:p>
          </p:txBody>
        </p:sp>
        <p:sp>
          <p:nvSpPr>
            <p:cNvPr id="54" name="Rounded Rectangle 53"/>
            <p:cNvSpPr/>
            <p:nvPr/>
          </p:nvSpPr>
          <p:spPr>
            <a:xfrm>
              <a:off x="2786050" y="4357694"/>
              <a:ext cx="307912" cy="314326"/>
            </a:xfrm>
            <a:prstGeom prst="roundRect">
              <a:avLst>
                <a:gd name="adj" fmla="val 10000"/>
              </a:avLst>
            </a:prstGeom>
            <a:solidFill>
              <a:srgbClr val="00CC00"/>
            </a:solidFill>
            <a:effectLst/>
          </p:spPr>
          <p:style>
            <a:lnRef idx="0">
              <a:schemeClr val="accent1"/>
            </a:lnRef>
            <a:fillRef idx="3">
              <a:schemeClr val="accent1"/>
            </a:fillRef>
            <a:effectRef idx="3">
              <a:schemeClr val="accent1"/>
            </a:effectRef>
            <a:fontRef idx="minor">
              <a:schemeClr val="lt1"/>
            </a:fontRef>
          </p:style>
          <p:txBody>
            <a:bodyPr lIns="0" tIns="0" rIns="0" bIns="0" anchor="ctr" anchorCtr="1"/>
            <a:lstStyle/>
            <a:p>
              <a:pPr algn="ctr">
                <a:defRPr/>
              </a:pPr>
              <a:r>
                <a:rPr lang="en-US" b="1" dirty="0">
                  <a:solidFill>
                    <a:schemeClr val="tx1"/>
                  </a:solidFill>
                  <a:latin typeface="Arial" pitchFamily="34" charset="0"/>
                  <a:cs typeface="Arial" pitchFamily="34" charset="0"/>
                </a:rPr>
                <a:t>6</a:t>
              </a:r>
            </a:p>
          </p:txBody>
        </p:sp>
        <p:sp>
          <p:nvSpPr>
            <p:cNvPr id="56" name="Rounded Rectangle 55"/>
            <p:cNvSpPr/>
            <p:nvPr/>
          </p:nvSpPr>
          <p:spPr>
            <a:xfrm>
              <a:off x="2786050" y="4714884"/>
              <a:ext cx="307912" cy="314326"/>
            </a:xfrm>
            <a:prstGeom prst="roundRect">
              <a:avLst>
                <a:gd name="adj" fmla="val 10000"/>
              </a:avLst>
            </a:prstGeom>
            <a:solidFill>
              <a:srgbClr val="00CC00"/>
            </a:solidFill>
            <a:effectLst/>
          </p:spPr>
          <p:style>
            <a:lnRef idx="0">
              <a:schemeClr val="accent1"/>
            </a:lnRef>
            <a:fillRef idx="3">
              <a:schemeClr val="accent1"/>
            </a:fillRef>
            <a:effectRef idx="3">
              <a:schemeClr val="accent1"/>
            </a:effectRef>
            <a:fontRef idx="minor">
              <a:schemeClr val="lt1"/>
            </a:fontRef>
          </p:style>
          <p:txBody>
            <a:bodyPr lIns="0" tIns="0" rIns="0" bIns="0" anchor="ctr" anchorCtr="1"/>
            <a:lstStyle/>
            <a:p>
              <a:pPr algn="ctr">
                <a:defRPr/>
              </a:pPr>
              <a:r>
                <a:rPr lang="en-US" b="1" dirty="0">
                  <a:solidFill>
                    <a:schemeClr val="tx1"/>
                  </a:solidFill>
                  <a:latin typeface="Arial" pitchFamily="34" charset="0"/>
                  <a:cs typeface="Arial" pitchFamily="34" charset="0"/>
                </a:rPr>
                <a:t>7</a:t>
              </a:r>
            </a:p>
          </p:txBody>
        </p:sp>
        <p:sp>
          <p:nvSpPr>
            <p:cNvPr id="85" name="Rounded Rectangle 84"/>
            <p:cNvSpPr/>
            <p:nvPr/>
          </p:nvSpPr>
          <p:spPr>
            <a:xfrm>
              <a:off x="2786050" y="5072074"/>
              <a:ext cx="307912" cy="314326"/>
            </a:xfrm>
            <a:prstGeom prst="roundRect">
              <a:avLst>
                <a:gd name="adj" fmla="val 10000"/>
              </a:avLst>
            </a:prstGeom>
            <a:solidFill>
              <a:srgbClr val="00CC00"/>
            </a:solidFill>
            <a:effectLst/>
          </p:spPr>
          <p:style>
            <a:lnRef idx="0">
              <a:schemeClr val="accent1"/>
            </a:lnRef>
            <a:fillRef idx="3">
              <a:schemeClr val="accent1"/>
            </a:fillRef>
            <a:effectRef idx="3">
              <a:schemeClr val="accent1"/>
            </a:effectRef>
            <a:fontRef idx="minor">
              <a:schemeClr val="lt1"/>
            </a:fontRef>
          </p:style>
          <p:txBody>
            <a:bodyPr lIns="0" tIns="0" rIns="0" bIns="0" anchor="ctr" anchorCtr="1"/>
            <a:lstStyle/>
            <a:p>
              <a:pPr algn="ctr">
                <a:defRPr/>
              </a:pPr>
              <a:r>
                <a:rPr lang="en-US" b="1" dirty="0">
                  <a:solidFill>
                    <a:schemeClr val="tx1"/>
                  </a:solidFill>
                  <a:latin typeface="Arial" pitchFamily="34" charset="0"/>
                  <a:cs typeface="Arial" pitchFamily="34" charset="0"/>
                </a:rPr>
                <a:t>8</a:t>
              </a:r>
            </a:p>
          </p:txBody>
        </p:sp>
        <p:sp>
          <p:nvSpPr>
            <p:cNvPr id="86" name="Rounded Rectangle 85"/>
            <p:cNvSpPr/>
            <p:nvPr/>
          </p:nvSpPr>
          <p:spPr>
            <a:xfrm>
              <a:off x="2786050" y="5429264"/>
              <a:ext cx="307912" cy="314326"/>
            </a:xfrm>
            <a:prstGeom prst="roundRect">
              <a:avLst>
                <a:gd name="adj" fmla="val 10000"/>
              </a:avLst>
            </a:prstGeom>
            <a:solidFill>
              <a:srgbClr val="00CC00"/>
            </a:solidFill>
            <a:effectLst/>
          </p:spPr>
          <p:style>
            <a:lnRef idx="0">
              <a:schemeClr val="accent1"/>
            </a:lnRef>
            <a:fillRef idx="3">
              <a:schemeClr val="accent1"/>
            </a:fillRef>
            <a:effectRef idx="3">
              <a:schemeClr val="accent1"/>
            </a:effectRef>
            <a:fontRef idx="minor">
              <a:schemeClr val="lt1"/>
            </a:fontRef>
          </p:style>
          <p:txBody>
            <a:bodyPr lIns="0" tIns="0" rIns="0" bIns="0" anchor="ctr" anchorCtr="1"/>
            <a:lstStyle/>
            <a:p>
              <a:pPr algn="ctr">
                <a:defRPr/>
              </a:pPr>
              <a:r>
                <a:rPr lang="en-US" b="1" dirty="0">
                  <a:solidFill>
                    <a:schemeClr val="tx1"/>
                  </a:solidFill>
                  <a:latin typeface="Arial" pitchFamily="34" charset="0"/>
                  <a:cs typeface="Arial" pitchFamily="34" charset="0"/>
                </a:rPr>
                <a:t>9</a:t>
              </a:r>
            </a:p>
          </p:txBody>
        </p:sp>
        <p:sp>
          <p:nvSpPr>
            <p:cNvPr id="87" name="Rounded Rectangle 86"/>
            <p:cNvSpPr/>
            <p:nvPr/>
          </p:nvSpPr>
          <p:spPr>
            <a:xfrm>
              <a:off x="2786050" y="5786454"/>
              <a:ext cx="307912" cy="314326"/>
            </a:xfrm>
            <a:prstGeom prst="roundRect">
              <a:avLst>
                <a:gd name="adj" fmla="val 10000"/>
              </a:avLst>
            </a:prstGeom>
            <a:solidFill>
              <a:srgbClr val="00CC00"/>
            </a:solidFill>
            <a:effectLst/>
          </p:spPr>
          <p:style>
            <a:lnRef idx="0">
              <a:schemeClr val="accent1"/>
            </a:lnRef>
            <a:fillRef idx="3">
              <a:schemeClr val="accent1"/>
            </a:fillRef>
            <a:effectRef idx="3">
              <a:schemeClr val="accent1"/>
            </a:effectRef>
            <a:fontRef idx="minor">
              <a:schemeClr val="lt1"/>
            </a:fontRef>
          </p:style>
          <p:txBody>
            <a:bodyPr lIns="0" tIns="0" rIns="0" bIns="0" anchor="ctr" anchorCtr="1"/>
            <a:lstStyle/>
            <a:p>
              <a:pPr algn="ctr">
                <a:defRPr/>
              </a:pPr>
              <a:r>
                <a:rPr lang="en-US" b="1" dirty="0">
                  <a:solidFill>
                    <a:schemeClr val="tx1"/>
                  </a:solidFill>
                  <a:latin typeface="Arial" pitchFamily="34" charset="0"/>
                  <a:cs typeface="Arial" pitchFamily="34" charset="0"/>
                </a:rPr>
                <a:t>10</a:t>
              </a:r>
            </a:p>
          </p:txBody>
        </p:sp>
        <p:sp>
          <p:nvSpPr>
            <p:cNvPr id="88" name="Rounded Rectangle 87"/>
            <p:cNvSpPr/>
            <p:nvPr/>
          </p:nvSpPr>
          <p:spPr>
            <a:xfrm>
              <a:off x="2786050" y="6143644"/>
              <a:ext cx="307912" cy="314326"/>
            </a:xfrm>
            <a:prstGeom prst="roundRect">
              <a:avLst>
                <a:gd name="adj" fmla="val 10000"/>
              </a:avLst>
            </a:prstGeom>
            <a:solidFill>
              <a:srgbClr val="00CC00"/>
            </a:solidFill>
            <a:effectLst/>
          </p:spPr>
          <p:style>
            <a:lnRef idx="0">
              <a:schemeClr val="accent1"/>
            </a:lnRef>
            <a:fillRef idx="3">
              <a:schemeClr val="accent1"/>
            </a:fillRef>
            <a:effectRef idx="3">
              <a:schemeClr val="accent1"/>
            </a:effectRef>
            <a:fontRef idx="minor">
              <a:schemeClr val="lt1"/>
            </a:fontRef>
          </p:style>
          <p:txBody>
            <a:bodyPr lIns="0" tIns="0" rIns="0" bIns="0" anchor="ctr" anchorCtr="1"/>
            <a:lstStyle/>
            <a:p>
              <a:pPr algn="ctr">
                <a:defRPr/>
              </a:pPr>
              <a:r>
                <a:rPr lang="en-US" b="1" dirty="0">
                  <a:solidFill>
                    <a:schemeClr val="tx1"/>
                  </a:solidFill>
                  <a:latin typeface="Arial" pitchFamily="34" charset="0"/>
                  <a:cs typeface="Arial" pitchFamily="34" charset="0"/>
                </a:rPr>
                <a:t>11</a:t>
              </a:r>
            </a:p>
          </p:txBody>
        </p:sp>
      </p:grpSp>
      <p:cxnSp>
        <p:nvCxnSpPr>
          <p:cNvPr id="19461" name="Straight Connector 88"/>
          <p:cNvCxnSpPr>
            <a:cxnSpLocks noChangeShapeType="1"/>
          </p:cNvCxnSpPr>
          <p:nvPr/>
        </p:nvCxnSpPr>
        <p:spPr bwMode="auto">
          <a:xfrm rot="5400000" flipH="1" flipV="1">
            <a:off x="1464470" y="2393156"/>
            <a:ext cx="2500312" cy="714375"/>
          </a:xfrm>
          <a:prstGeom prst="line">
            <a:avLst/>
          </a:prstGeom>
          <a:noFill/>
          <a:ln w="31750" algn="ctr">
            <a:solidFill>
              <a:schemeClr val="tx1"/>
            </a:solidFill>
            <a:round/>
            <a:headEnd/>
            <a:tailEnd/>
          </a:ln>
          <a:extLst>
            <a:ext uri="{909E8E84-426E-40DD-AFC4-6F175D3DCCD1}">
              <a14:hiddenFill xmlns:a14="http://schemas.microsoft.com/office/drawing/2010/main">
                <a:noFill/>
              </a14:hiddenFill>
            </a:ext>
          </a:extLst>
        </p:spPr>
      </p:cxnSp>
      <p:cxnSp>
        <p:nvCxnSpPr>
          <p:cNvPr id="19462" name="Straight Connector 89"/>
          <p:cNvCxnSpPr>
            <a:cxnSpLocks noChangeShapeType="1"/>
          </p:cNvCxnSpPr>
          <p:nvPr/>
        </p:nvCxnSpPr>
        <p:spPr bwMode="auto">
          <a:xfrm rot="5400000" flipH="1" flipV="1">
            <a:off x="1857376" y="2786062"/>
            <a:ext cx="1714500" cy="714375"/>
          </a:xfrm>
          <a:prstGeom prst="line">
            <a:avLst/>
          </a:prstGeom>
          <a:noFill/>
          <a:ln w="31750" algn="ctr">
            <a:solidFill>
              <a:schemeClr val="tx1"/>
            </a:solidFill>
            <a:round/>
            <a:headEnd/>
            <a:tailEnd/>
          </a:ln>
          <a:extLst>
            <a:ext uri="{909E8E84-426E-40DD-AFC4-6F175D3DCCD1}">
              <a14:hiddenFill xmlns:a14="http://schemas.microsoft.com/office/drawing/2010/main">
                <a:noFill/>
              </a14:hiddenFill>
            </a:ext>
          </a:extLst>
        </p:spPr>
      </p:cxnSp>
      <p:cxnSp>
        <p:nvCxnSpPr>
          <p:cNvPr id="19463" name="Straight Connector 90"/>
          <p:cNvCxnSpPr>
            <a:cxnSpLocks noChangeShapeType="1"/>
          </p:cNvCxnSpPr>
          <p:nvPr/>
        </p:nvCxnSpPr>
        <p:spPr bwMode="auto">
          <a:xfrm flipV="1">
            <a:off x="2357438" y="3571875"/>
            <a:ext cx="714375" cy="428625"/>
          </a:xfrm>
          <a:prstGeom prst="line">
            <a:avLst/>
          </a:prstGeom>
          <a:noFill/>
          <a:ln w="31750" algn="ctr">
            <a:solidFill>
              <a:schemeClr val="tx1"/>
            </a:solidFill>
            <a:round/>
            <a:headEnd/>
            <a:tailEnd/>
          </a:ln>
          <a:extLst>
            <a:ext uri="{909E8E84-426E-40DD-AFC4-6F175D3DCCD1}">
              <a14:hiddenFill xmlns:a14="http://schemas.microsoft.com/office/drawing/2010/main">
                <a:noFill/>
              </a14:hiddenFill>
            </a:ext>
          </a:extLst>
        </p:spPr>
      </p:cxn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Box 4"/>
          <p:cNvSpPr txBox="1">
            <a:spLocks noChangeArrowheads="1"/>
          </p:cNvSpPr>
          <p:nvPr/>
        </p:nvSpPr>
        <p:spPr bwMode="auto">
          <a:xfrm>
            <a:off x="714375" y="196850"/>
            <a:ext cx="835818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algn="ctr"/>
            <a:r>
              <a:rPr lang="id-ID" sz="2000">
                <a:solidFill>
                  <a:schemeClr val="bg1"/>
                </a:solidFill>
                <a:latin typeface="Cooper Black" pitchFamily="18" charset="0"/>
              </a:rPr>
              <a:t>SATUAN KERJA</a:t>
            </a:r>
          </a:p>
          <a:p>
            <a:pPr algn="ctr"/>
            <a:r>
              <a:rPr lang="id-ID" sz="2000">
                <a:solidFill>
                  <a:schemeClr val="bg1"/>
                </a:solidFill>
                <a:latin typeface="Cooper Black" pitchFamily="18" charset="0"/>
              </a:rPr>
              <a:t>YANG MENANGANI HANYA PROGRAM TERTENTU</a:t>
            </a:r>
            <a:endParaRPr lang="en-US" sz="2000">
              <a:solidFill>
                <a:schemeClr val="bg1"/>
              </a:solidFill>
              <a:latin typeface="Cooper Black" pitchFamily="18" charset="0"/>
            </a:endParaRPr>
          </a:p>
        </p:txBody>
      </p:sp>
      <p:graphicFrame>
        <p:nvGraphicFramePr>
          <p:cNvPr id="5" name="Diagram 4"/>
          <p:cNvGraphicFramePr/>
          <p:nvPr/>
        </p:nvGraphicFramePr>
        <p:xfrm>
          <a:off x="142844" y="3429000"/>
          <a:ext cx="2000264" cy="13838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20484" name="Group 21"/>
          <p:cNvGrpSpPr>
            <a:grpSpLocks/>
          </p:cNvGrpSpPr>
          <p:nvPr/>
        </p:nvGrpSpPr>
        <p:grpSpPr bwMode="auto">
          <a:xfrm>
            <a:off x="3121025" y="1285875"/>
            <a:ext cx="5880100" cy="5329238"/>
            <a:chOff x="2763890" y="1142984"/>
            <a:chExt cx="6237266" cy="5329332"/>
          </a:xfrm>
        </p:grpSpPr>
        <p:sp>
          <p:nvSpPr>
            <p:cNvPr id="8" name="Rounded Rectangle 7"/>
            <p:cNvSpPr/>
            <p:nvPr/>
          </p:nvSpPr>
          <p:spPr>
            <a:xfrm>
              <a:off x="2763890" y="1214422"/>
              <a:ext cx="307912" cy="314326"/>
            </a:xfrm>
            <a:prstGeom prst="roundRect">
              <a:avLst>
                <a:gd name="adj" fmla="val 10000"/>
              </a:avLst>
            </a:prstGeom>
            <a:solidFill>
              <a:srgbClr val="00CC00"/>
            </a:solidFill>
            <a:effectLst/>
          </p:spPr>
          <p:style>
            <a:lnRef idx="0">
              <a:schemeClr val="accent1"/>
            </a:lnRef>
            <a:fillRef idx="3">
              <a:schemeClr val="accent1"/>
            </a:fillRef>
            <a:effectRef idx="3">
              <a:schemeClr val="accent1"/>
            </a:effectRef>
            <a:fontRef idx="minor">
              <a:schemeClr val="lt1"/>
            </a:fontRef>
          </p:style>
          <p:txBody>
            <a:bodyPr lIns="0" tIns="0" rIns="0" bIns="0" anchor="ctr" anchorCtr="1"/>
            <a:lstStyle/>
            <a:p>
              <a:pPr algn="ctr">
                <a:defRPr/>
              </a:pPr>
              <a:r>
                <a:rPr lang="en-US" b="1" dirty="0">
                  <a:solidFill>
                    <a:schemeClr val="tx1"/>
                  </a:solidFill>
                  <a:latin typeface="Arial" pitchFamily="34" charset="0"/>
                  <a:cs typeface="Arial" pitchFamily="34" charset="0"/>
                </a:rPr>
                <a:t>1</a:t>
              </a:r>
            </a:p>
          </p:txBody>
        </p:sp>
        <p:sp>
          <p:nvSpPr>
            <p:cNvPr id="20490" name="TextBox 4"/>
            <p:cNvSpPr txBox="1">
              <a:spLocks noChangeArrowheads="1"/>
            </p:cNvSpPr>
            <p:nvPr/>
          </p:nvSpPr>
          <p:spPr bwMode="auto">
            <a:xfrm>
              <a:off x="3071802" y="1142984"/>
              <a:ext cx="5929354"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z="2000" b="1"/>
                <a:t>Dukungan Manajemen Dan Pelaksanaan Tugas Teknis Lainnya Kementerian Agama</a:t>
              </a:r>
            </a:p>
          </p:txBody>
        </p:sp>
        <p:sp>
          <p:nvSpPr>
            <p:cNvPr id="10" name="Rounded Rectangle 9"/>
            <p:cNvSpPr/>
            <p:nvPr/>
          </p:nvSpPr>
          <p:spPr>
            <a:xfrm>
              <a:off x="2786050" y="1904437"/>
              <a:ext cx="307912" cy="314326"/>
            </a:xfrm>
            <a:prstGeom prst="roundRect">
              <a:avLst>
                <a:gd name="adj" fmla="val 10000"/>
              </a:avLst>
            </a:prstGeom>
            <a:solidFill>
              <a:srgbClr val="00CC00"/>
            </a:solidFill>
            <a:effectLst/>
          </p:spPr>
          <p:style>
            <a:lnRef idx="0">
              <a:schemeClr val="accent1"/>
            </a:lnRef>
            <a:fillRef idx="3">
              <a:schemeClr val="accent1"/>
            </a:fillRef>
            <a:effectRef idx="3">
              <a:schemeClr val="accent1"/>
            </a:effectRef>
            <a:fontRef idx="minor">
              <a:schemeClr val="lt1"/>
            </a:fontRef>
          </p:style>
          <p:txBody>
            <a:bodyPr lIns="0" tIns="0" rIns="0" bIns="0" anchor="ctr" anchorCtr="1"/>
            <a:lstStyle/>
            <a:p>
              <a:pPr algn="ctr">
                <a:defRPr/>
              </a:pPr>
              <a:r>
                <a:rPr lang="en-US" b="1" dirty="0">
                  <a:solidFill>
                    <a:schemeClr val="bg1">
                      <a:lumMod val="50000"/>
                    </a:schemeClr>
                  </a:solidFill>
                  <a:latin typeface="Arial" pitchFamily="34" charset="0"/>
                  <a:cs typeface="Arial" pitchFamily="34" charset="0"/>
                </a:rPr>
                <a:t>2</a:t>
              </a:r>
            </a:p>
          </p:txBody>
        </p:sp>
        <p:sp>
          <p:nvSpPr>
            <p:cNvPr id="11" name="Rounded Rectangle 10"/>
            <p:cNvSpPr/>
            <p:nvPr/>
          </p:nvSpPr>
          <p:spPr>
            <a:xfrm>
              <a:off x="2786050" y="2614608"/>
              <a:ext cx="307912" cy="314326"/>
            </a:xfrm>
            <a:prstGeom prst="roundRect">
              <a:avLst>
                <a:gd name="adj" fmla="val 10000"/>
              </a:avLst>
            </a:prstGeom>
            <a:solidFill>
              <a:srgbClr val="00CC00"/>
            </a:solidFill>
            <a:effectLst/>
          </p:spPr>
          <p:style>
            <a:lnRef idx="0">
              <a:schemeClr val="accent1"/>
            </a:lnRef>
            <a:fillRef idx="3">
              <a:schemeClr val="accent1"/>
            </a:fillRef>
            <a:effectRef idx="3">
              <a:schemeClr val="accent1"/>
            </a:effectRef>
            <a:fontRef idx="minor">
              <a:schemeClr val="lt1"/>
            </a:fontRef>
          </p:style>
          <p:txBody>
            <a:bodyPr lIns="0" tIns="0" rIns="0" bIns="0" anchor="ctr" anchorCtr="1"/>
            <a:lstStyle/>
            <a:p>
              <a:pPr algn="ctr">
                <a:defRPr/>
              </a:pPr>
              <a:r>
                <a:rPr lang="en-US" b="1" dirty="0">
                  <a:solidFill>
                    <a:schemeClr val="bg1">
                      <a:lumMod val="50000"/>
                    </a:schemeClr>
                  </a:solidFill>
                  <a:latin typeface="Arial" pitchFamily="34" charset="0"/>
                  <a:cs typeface="Arial" pitchFamily="34" charset="0"/>
                </a:rPr>
                <a:t>3</a:t>
              </a:r>
            </a:p>
          </p:txBody>
        </p:sp>
        <p:sp>
          <p:nvSpPr>
            <p:cNvPr id="12" name="Rounded Rectangle 11"/>
            <p:cNvSpPr/>
            <p:nvPr/>
          </p:nvSpPr>
          <p:spPr>
            <a:xfrm>
              <a:off x="2786050" y="3286124"/>
              <a:ext cx="307912" cy="314326"/>
            </a:xfrm>
            <a:prstGeom prst="roundRect">
              <a:avLst>
                <a:gd name="adj" fmla="val 10000"/>
              </a:avLst>
            </a:prstGeom>
            <a:solidFill>
              <a:srgbClr val="00CC00"/>
            </a:solidFill>
            <a:effectLst/>
          </p:spPr>
          <p:style>
            <a:lnRef idx="0">
              <a:schemeClr val="accent1"/>
            </a:lnRef>
            <a:fillRef idx="3">
              <a:schemeClr val="accent1"/>
            </a:fillRef>
            <a:effectRef idx="3">
              <a:schemeClr val="accent1"/>
            </a:effectRef>
            <a:fontRef idx="minor">
              <a:schemeClr val="lt1"/>
            </a:fontRef>
          </p:style>
          <p:txBody>
            <a:bodyPr lIns="0" tIns="0" rIns="0" bIns="0" anchor="ctr" anchorCtr="1"/>
            <a:lstStyle/>
            <a:p>
              <a:pPr algn="ctr">
                <a:defRPr/>
              </a:pPr>
              <a:r>
                <a:rPr lang="en-US" b="1" dirty="0">
                  <a:solidFill>
                    <a:schemeClr val="bg1">
                      <a:lumMod val="50000"/>
                    </a:schemeClr>
                  </a:solidFill>
                  <a:latin typeface="Arial" pitchFamily="34" charset="0"/>
                  <a:cs typeface="Arial" pitchFamily="34" charset="0"/>
                </a:rPr>
                <a:t>4</a:t>
              </a:r>
            </a:p>
          </p:txBody>
        </p:sp>
        <p:sp>
          <p:nvSpPr>
            <p:cNvPr id="13" name="Rounded Rectangle 12"/>
            <p:cNvSpPr/>
            <p:nvPr/>
          </p:nvSpPr>
          <p:spPr>
            <a:xfrm>
              <a:off x="2786050" y="3971930"/>
              <a:ext cx="307912" cy="314326"/>
            </a:xfrm>
            <a:prstGeom prst="roundRect">
              <a:avLst>
                <a:gd name="adj" fmla="val 10000"/>
              </a:avLst>
            </a:prstGeom>
            <a:solidFill>
              <a:srgbClr val="00CC00"/>
            </a:solidFill>
            <a:effectLst/>
          </p:spPr>
          <p:style>
            <a:lnRef idx="0">
              <a:schemeClr val="accent1"/>
            </a:lnRef>
            <a:fillRef idx="3">
              <a:schemeClr val="accent1"/>
            </a:fillRef>
            <a:effectRef idx="3">
              <a:schemeClr val="accent1"/>
            </a:effectRef>
            <a:fontRef idx="minor">
              <a:schemeClr val="lt1"/>
            </a:fontRef>
          </p:style>
          <p:txBody>
            <a:bodyPr lIns="0" tIns="0" rIns="0" bIns="0" anchor="ctr" anchorCtr="1"/>
            <a:lstStyle/>
            <a:p>
              <a:pPr algn="ctr">
                <a:defRPr/>
              </a:pPr>
              <a:r>
                <a:rPr lang="en-US" b="1" dirty="0">
                  <a:solidFill>
                    <a:schemeClr val="bg1">
                      <a:lumMod val="50000"/>
                    </a:schemeClr>
                  </a:solidFill>
                  <a:latin typeface="Arial" pitchFamily="34" charset="0"/>
                  <a:cs typeface="Arial" pitchFamily="34" charset="0"/>
                </a:rPr>
                <a:t>5</a:t>
              </a:r>
            </a:p>
          </p:txBody>
        </p:sp>
        <p:sp>
          <p:nvSpPr>
            <p:cNvPr id="20503" name="TextBox 4"/>
            <p:cNvSpPr txBox="1">
              <a:spLocks noChangeArrowheads="1"/>
            </p:cNvSpPr>
            <p:nvPr/>
          </p:nvSpPr>
          <p:spPr bwMode="auto">
            <a:xfrm>
              <a:off x="3071802" y="1877726"/>
              <a:ext cx="5929354"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z="2000" b="1">
                  <a:solidFill>
                    <a:srgbClr val="0000CC"/>
                  </a:solidFill>
                  <a:latin typeface="Arial" pitchFamily="34" charset="0"/>
                  <a:cs typeface="Arial" pitchFamily="34" charset="0"/>
                </a:rPr>
                <a:t>Peningkatan Sarana dan Prasarana Aparatur Negara Kementerian Agama</a:t>
              </a:r>
              <a:endParaRPr lang="en-US" sz="2000" b="1">
                <a:solidFill>
                  <a:srgbClr val="0000CC"/>
                </a:solidFill>
              </a:endParaRPr>
            </a:p>
          </p:txBody>
        </p:sp>
        <p:sp>
          <p:nvSpPr>
            <p:cNvPr id="20504" name="TextBox 4"/>
            <p:cNvSpPr txBox="1">
              <a:spLocks noChangeArrowheads="1"/>
            </p:cNvSpPr>
            <p:nvPr/>
          </p:nvSpPr>
          <p:spPr bwMode="auto">
            <a:xfrm>
              <a:off x="3071802" y="2506800"/>
              <a:ext cx="5929354"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z="2000" b="1">
                  <a:latin typeface="Arial" pitchFamily="34" charset="0"/>
                  <a:cs typeface="Arial" pitchFamily="34" charset="0"/>
                </a:rPr>
                <a:t>Pengawasan dan Peningkatan Akuntabilitas Aparatur Kementerian Agama</a:t>
              </a:r>
              <a:endParaRPr lang="en-US" sz="2000" b="1"/>
            </a:p>
          </p:txBody>
        </p:sp>
        <p:sp>
          <p:nvSpPr>
            <p:cNvPr id="20505" name="TextBox 4"/>
            <p:cNvSpPr txBox="1">
              <a:spLocks noChangeArrowheads="1"/>
            </p:cNvSpPr>
            <p:nvPr/>
          </p:nvSpPr>
          <p:spPr bwMode="auto">
            <a:xfrm>
              <a:off x="3071802" y="3221180"/>
              <a:ext cx="5929354"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z="2000" b="1">
                  <a:solidFill>
                    <a:srgbClr val="0000CC"/>
                  </a:solidFill>
                  <a:latin typeface="Arial" pitchFamily="34" charset="0"/>
                  <a:cs typeface="Arial" pitchFamily="34" charset="0"/>
                </a:rPr>
                <a:t>Penelitian Pengembangan dan Pendidikan Pelatihan Kementerian Agama</a:t>
              </a:r>
              <a:endParaRPr lang="en-US" sz="2000" b="1">
                <a:solidFill>
                  <a:srgbClr val="0000CC"/>
                </a:solidFill>
              </a:endParaRPr>
            </a:p>
          </p:txBody>
        </p:sp>
        <p:sp>
          <p:nvSpPr>
            <p:cNvPr id="20506" name="TextBox 4"/>
            <p:cNvSpPr txBox="1">
              <a:spLocks noChangeArrowheads="1"/>
            </p:cNvSpPr>
            <p:nvPr/>
          </p:nvSpPr>
          <p:spPr bwMode="auto">
            <a:xfrm>
              <a:off x="3071802" y="3857628"/>
              <a:ext cx="592935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z="2000" b="1">
                  <a:latin typeface="Arial" pitchFamily="34" charset="0"/>
                  <a:cs typeface="Arial" pitchFamily="34" charset="0"/>
                </a:rPr>
                <a:t>Penyelenggaraan Ibadah Haji dan Umrah</a:t>
              </a:r>
              <a:endParaRPr lang="en-US" sz="2000" b="1"/>
            </a:p>
          </p:txBody>
        </p:sp>
        <p:sp>
          <p:nvSpPr>
            <p:cNvPr id="20507" name="TextBox 4"/>
            <p:cNvSpPr txBox="1">
              <a:spLocks noChangeArrowheads="1"/>
            </p:cNvSpPr>
            <p:nvPr/>
          </p:nvSpPr>
          <p:spPr bwMode="auto">
            <a:xfrm>
              <a:off x="3071802" y="4286256"/>
              <a:ext cx="592935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z="2000" b="1">
                  <a:solidFill>
                    <a:srgbClr val="0000CC"/>
                  </a:solidFill>
                  <a:latin typeface="Arial" pitchFamily="34" charset="0"/>
                  <a:cs typeface="Arial" pitchFamily="34" charset="0"/>
                </a:rPr>
                <a:t>Pendidikan Islam</a:t>
              </a:r>
              <a:endParaRPr lang="en-US" sz="2000" b="1">
                <a:solidFill>
                  <a:srgbClr val="0000CC"/>
                </a:solidFill>
              </a:endParaRPr>
            </a:p>
          </p:txBody>
        </p:sp>
        <p:sp>
          <p:nvSpPr>
            <p:cNvPr id="20508" name="TextBox 4"/>
            <p:cNvSpPr txBox="1">
              <a:spLocks noChangeArrowheads="1"/>
            </p:cNvSpPr>
            <p:nvPr/>
          </p:nvSpPr>
          <p:spPr bwMode="auto">
            <a:xfrm>
              <a:off x="3071802" y="4643446"/>
              <a:ext cx="592935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z="2000" b="1">
                  <a:latin typeface="Arial" pitchFamily="34" charset="0"/>
                  <a:cs typeface="Arial" pitchFamily="34" charset="0"/>
                </a:rPr>
                <a:t>Bimbingan Masyarakat Islam</a:t>
              </a:r>
              <a:endParaRPr lang="en-US" sz="2000" b="1"/>
            </a:p>
          </p:txBody>
        </p:sp>
        <p:sp>
          <p:nvSpPr>
            <p:cNvPr id="20509" name="TextBox 4"/>
            <p:cNvSpPr txBox="1">
              <a:spLocks noChangeArrowheads="1"/>
            </p:cNvSpPr>
            <p:nvPr/>
          </p:nvSpPr>
          <p:spPr bwMode="auto">
            <a:xfrm>
              <a:off x="3071802" y="5029154"/>
              <a:ext cx="592935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z="2000" b="1">
                  <a:solidFill>
                    <a:srgbClr val="0000CC"/>
                  </a:solidFill>
                  <a:latin typeface="Arial" pitchFamily="34" charset="0"/>
                  <a:cs typeface="Arial" pitchFamily="34" charset="0"/>
                </a:rPr>
                <a:t>Bimbingan Masyarakat Kristen</a:t>
              </a:r>
              <a:endParaRPr lang="en-US" sz="2000" b="1">
                <a:solidFill>
                  <a:srgbClr val="0000CC"/>
                </a:solidFill>
              </a:endParaRPr>
            </a:p>
          </p:txBody>
        </p:sp>
        <p:sp>
          <p:nvSpPr>
            <p:cNvPr id="20510" name="TextBox 4"/>
            <p:cNvSpPr txBox="1">
              <a:spLocks noChangeArrowheads="1"/>
            </p:cNvSpPr>
            <p:nvPr/>
          </p:nvSpPr>
          <p:spPr bwMode="auto">
            <a:xfrm>
              <a:off x="3071802" y="5386344"/>
              <a:ext cx="592935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z="2000" b="1">
                  <a:latin typeface="Arial" pitchFamily="34" charset="0"/>
                  <a:cs typeface="Arial" pitchFamily="34" charset="0"/>
                </a:rPr>
                <a:t>Bimbingan Masyarakat Katolik</a:t>
              </a:r>
              <a:endParaRPr lang="en-US" sz="2000" b="1"/>
            </a:p>
          </p:txBody>
        </p:sp>
        <p:sp>
          <p:nvSpPr>
            <p:cNvPr id="20511" name="TextBox 4"/>
            <p:cNvSpPr txBox="1">
              <a:spLocks noChangeArrowheads="1"/>
            </p:cNvSpPr>
            <p:nvPr/>
          </p:nvSpPr>
          <p:spPr bwMode="auto">
            <a:xfrm>
              <a:off x="3071802" y="5743534"/>
              <a:ext cx="592935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z="2000" b="1">
                  <a:solidFill>
                    <a:srgbClr val="0000CC"/>
                  </a:solidFill>
                  <a:latin typeface="Arial" pitchFamily="34" charset="0"/>
                  <a:cs typeface="Arial" pitchFamily="34" charset="0"/>
                </a:rPr>
                <a:t>Bimbingan Masyarakat Hindu</a:t>
              </a:r>
              <a:endParaRPr lang="en-US" sz="2000" b="1">
                <a:solidFill>
                  <a:srgbClr val="0000CC"/>
                </a:solidFill>
              </a:endParaRPr>
            </a:p>
          </p:txBody>
        </p:sp>
        <p:sp>
          <p:nvSpPr>
            <p:cNvPr id="20512" name="TextBox 4"/>
            <p:cNvSpPr txBox="1">
              <a:spLocks noChangeArrowheads="1"/>
            </p:cNvSpPr>
            <p:nvPr/>
          </p:nvSpPr>
          <p:spPr bwMode="auto">
            <a:xfrm>
              <a:off x="3071802" y="6072206"/>
              <a:ext cx="592935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z="2000" b="1">
                  <a:latin typeface="Arial" pitchFamily="34" charset="0"/>
                  <a:cs typeface="Arial" pitchFamily="34" charset="0"/>
                </a:rPr>
                <a:t>Bimbingan Masyarakat Buddha</a:t>
              </a:r>
              <a:endParaRPr lang="en-US" sz="2000" b="1"/>
            </a:p>
          </p:txBody>
        </p:sp>
        <p:sp>
          <p:nvSpPr>
            <p:cNvPr id="24" name="Rounded Rectangle 23"/>
            <p:cNvSpPr/>
            <p:nvPr/>
          </p:nvSpPr>
          <p:spPr>
            <a:xfrm>
              <a:off x="2786050" y="4357694"/>
              <a:ext cx="307912" cy="314326"/>
            </a:xfrm>
            <a:prstGeom prst="roundRect">
              <a:avLst>
                <a:gd name="adj" fmla="val 10000"/>
              </a:avLst>
            </a:prstGeom>
            <a:solidFill>
              <a:srgbClr val="00CC00"/>
            </a:solidFill>
            <a:effectLst/>
          </p:spPr>
          <p:style>
            <a:lnRef idx="0">
              <a:schemeClr val="accent1"/>
            </a:lnRef>
            <a:fillRef idx="3">
              <a:schemeClr val="accent1"/>
            </a:fillRef>
            <a:effectRef idx="3">
              <a:schemeClr val="accent1"/>
            </a:effectRef>
            <a:fontRef idx="minor">
              <a:schemeClr val="lt1"/>
            </a:fontRef>
          </p:style>
          <p:txBody>
            <a:bodyPr lIns="0" tIns="0" rIns="0" bIns="0" anchor="ctr" anchorCtr="1"/>
            <a:lstStyle/>
            <a:p>
              <a:pPr algn="ctr">
                <a:defRPr/>
              </a:pPr>
              <a:r>
                <a:rPr lang="en-US" b="1" dirty="0">
                  <a:solidFill>
                    <a:schemeClr val="tx1"/>
                  </a:solidFill>
                  <a:latin typeface="Arial" pitchFamily="34" charset="0"/>
                  <a:cs typeface="Arial" pitchFamily="34" charset="0"/>
                </a:rPr>
                <a:t>6</a:t>
              </a:r>
            </a:p>
          </p:txBody>
        </p:sp>
        <p:sp>
          <p:nvSpPr>
            <p:cNvPr id="25" name="Rounded Rectangle 24"/>
            <p:cNvSpPr/>
            <p:nvPr/>
          </p:nvSpPr>
          <p:spPr>
            <a:xfrm>
              <a:off x="2786050" y="4714884"/>
              <a:ext cx="307912" cy="314326"/>
            </a:xfrm>
            <a:prstGeom prst="roundRect">
              <a:avLst>
                <a:gd name="adj" fmla="val 10000"/>
              </a:avLst>
            </a:prstGeom>
            <a:solidFill>
              <a:srgbClr val="00CC00"/>
            </a:solidFill>
            <a:effectLst/>
          </p:spPr>
          <p:style>
            <a:lnRef idx="0">
              <a:schemeClr val="accent1"/>
            </a:lnRef>
            <a:fillRef idx="3">
              <a:schemeClr val="accent1"/>
            </a:fillRef>
            <a:effectRef idx="3">
              <a:schemeClr val="accent1"/>
            </a:effectRef>
            <a:fontRef idx="minor">
              <a:schemeClr val="lt1"/>
            </a:fontRef>
          </p:style>
          <p:txBody>
            <a:bodyPr lIns="0" tIns="0" rIns="0" bIns="0" anchor="ctr" anchorCtr="1"/>
            <a:lstStyle/>
            <a:p>
              <a:pPr algn="ctr">
                <a:defRPr/>
              </a:pPr>
              <a:r>
                <a:rPr lang="en-US" b="1" dirty="0">
                  <a:solidFill>
                    <a:schemeClr val="bg1">
                      <a:lumMod val="50000"/>
                    </a:schemeClr>
                  </a:solidFill>
                  <a:latin typeface="Arial" pitchFamily="34" charset="0"/>
                  <a:cs typeface="Arial" pitchFamily="34" charset="0"/>
                </a:rPr>
                <a:t>7</a:t>
              </a:r>
            </a:p>
          </p:txBody>
        </p:sp>
        <p:sp>
          <p:nvSpPr>
            <p:cNvPr id="27" name="Rounded Rectangle 26"/>
            <p:cNvSpPr/>
            <p:nvPr/>
          </p:nvSpPr>
          <p:spPr>
            <a:xfrm>
              <a:off x="2786050" y="5072074"/>
              <a:ext cx="307912" cy="314326"/>
            </a:xfrm>
            <a:prstGeom prst="roundRect">
              <a:avLst>
                <a:gd name="adj" fmla="val 10000"/>
              </a:avLst>
            </a:prstGeom>
            <a:solidFill>
              <a:srgbClr val="00CC00"/>
            </a:solidFill>
            <a:effectLst/>
          </p:spPr>
          <p:style>
            <a:lnRef idx="0">
              <a:schemeClr val="accent1"/>
            </a:lnRef>
            <a:fillRef idx="3">
              <a:schemeClr val="accent1"/>
            </a:fillRef>
            <a:effectRef idx="3">
              <a:schemeClr val="accent1"/>
            </a:effectRef>
            <a:fontRef idx="minor">
              <a:schemeClr val="lt1"/>
            </a:fontRef>
          </p:style>
          <p:txBody>
            <a:bodyPr lIns="0" tIns="0" rIns="0" bIns="0" anchor="ctr" anchorCtr="1"/>
            <a:lstStyle/>
            <a:p>
              <a:pPr algn="ctr">
                <a:defRPr/>
              </a:pPr>
              <a:r>
                <a:rPr lang="en-US" b="1" dirty="0">
                  <a:solidFill>
                    <a:schemeClr val="bg1">
                      <a:lumMod val="50000"/>
                    </a:schemeClr>
                  </a:solidFill>
                  <a:latin typeface="Arial" pitchFamily="34" charset="0"/>
                  <a:cs typeface="Arial" pitchFamily="34" charset="0"/>
                </a:rPr>
                <a:t>8</a:t>
              </a:r>
            </a:p>
          </p:txBody>
        </p:sp>
        <p:sp>
          <p:nvSpPr>
            <p:cNvPr id="28" name="Rounded Rectangle 27"/>
            <p:cNvSpPr/>
            <p:nvPr/>
          </p:nvSpPr>
          <p:spPr>
            <a:xfrm>
              <a:off x="2786050" y="5429264"/>
              <a:ext cx="307912" cy="314326"/>
            </a:xfrm>
            <a:prstGeom prst="roundRect">
              <a:avLst>
                <a:gd name="adj" fmla="val 10000"/>
              </a:avLst>
            </a:prstGeom>
            <a:solidFill>
              <a:srgbClr val="00CC00"/>
            </a:solidFill>
            <a:effectLst/>
          </p:spPr>
          <p:style>
            <a:lnRef idx="0">
              <a:schemeClr val="accent1"/>
            </a:lnRef>
            <a:fillRef idx="3">
              <a:schemeClr val="accent1"/>
            </a:fillRef>
            <a:effectRef idx="3">
              <a:schemeClr val="accent1"/>
            </a:effectRef>
            <a:fontRef idx="minor">
              <a:schemeClr val="lt1"/>
            </a:fontRef>
          </p:style>
          <p:txBody>
            <a:bodyPr lIns="0" tIns="0" rIns="0" bIns="0" anchor="ctr" anchorCtr="1"/>
            <a:lstStyle/>
            <a:p>
              <a:pPr algn="ctr">
                <a:defRPr/>
              </a:pPr>
              <a:r>
                <a:rPr lang="en-US" b="1" dirty="0">
                  <a:solidFill>
                    <a:schemeClr val="bg1">
                      <a:lumMod val="50000"/>
                    </a:schemeClr>
                  </a:solidFill>
                  <a:latin typeface="Arial" pitchFamily="34" charset="0"/>
                  <a:cs typeface="Arial" pitchFamily="34" charset="0"/>
                </a:rPr>
                <a:t>9</a:t>
              </a:r>
            </a:p>
          </p:txBody>
        </p:sp>
        <p:sp>
          <p:nvSpPr>
            <p:cNvPr id="29" name="Rounded Rectangle 28"/>
            <p:cNvSpPr/>
            <p:nvPr/>
          </p:nvSpPr>
          <p:spPr>
            <a:xfrm>
              <a:off x="2786050" y="5786454"/>
              <a:ext cx="307912" cy="314326"/>
            </a:xfrm>
            <a:prstGeom prst="roundRect">
              <a:avLst>
                <a:gd name="adj" fmla="val 10000"/>
              </a:avLst>
            </a:prstGeom>
            <a:solidFill>
              <a:srgbClr val="00CC00"/>
            </a:solidFill>
            <a:effectLst/>
          </p:spPr>
          <p:style>
            <a:lnRef idx="0">
              <a:schemeClr val="accent1"/>
            </a:lnRef>
            <a:fillRef idx="3">
              <a:schemeClr val="accent1"/>
            </a:fillRef>
            <a:effectRef idx="3">
              <a:schemeClr val="accent1"/>
            </a:effectRef>
            <a:fontRef idx="minor">
              <a:schemeClr val="lt1"/>
            </a:fontRef>
          </p:style>
          <p:txBody>
            <a:bodyPr lIns="0" tIns="0" rIns="0" bIns="0" anchor="ctr" anchorCtr="1"/>
            <a:lstStyle/>
            <a:p>
              <a:pPr algn="ctr">
                <a:defRPr/>
              </a:pPr>
              <a:r>
                <a:rPr lang="en-US" b="1" dirty="0">
                  <a:solidFill>
                    <a:schemeClr val="bg1">
                      <a:lumMod val="50000"/>
                    </a:schemeClr>
                  </a:solidFill>
                  <a:latin typeface="Arial" pitchFamily="34" charset="0"/>
                  <a:cs typeface="Arial" pitchFamily="34" charset="0"/>
                </a:rPr>
                <a:t>10</a:t>
              </a:r>
            </a:p>
          </p:txBody>
        </p:sp>
        <p:sp>
          <p:nvSpPr>
            <p:cNvPr id="30" name="Rounded Rectangle 29"/>
            <p:cNvSpPr/>
            <p:nvPr/>
          </p:nvSpPr>
          <p:spPr>
            <a:xfrm>
              <a:off x="2786050" y="6143644"/>
              <a:ext cx="307912" cy="314326"/>
            </a:xfrm>
            <a:prstGeom prst="roundRect">
              <a:avLst>
                <a:gd name="adj" fmla="val 10000"/>
              </a:avLst>
            </a:prstGeom>
            <a:solidFill>
              <a:srgbClr val="00CC00"/>
            </a:solidFill>
            <a:effectLst/>
          </p:spPr>
          <p:style>
            <a:lnRef idx="0">
              <a:schemeClr val="accent1"/>
            </a:lnRef>
            <a:fillRef idx="3">
              <a:schemeClr val="accent1"/>
            </a:fillRef>
            <a:effectRef idx="3">
              <a:schemeClr val="accent1"/>
            </a:effectRef>
            <a:fontRef idx="minor">
              <a:schemeClr val="lt1"/>
            </a:fontRef>
          </p:style>
          <p:txBody>
            <a:bodyPr lIns="0" tIns="0" rIns="0" bIns="0" anchor="ctr" anchorCtr="1"/>
            <a:lstStyle/>
            <a:p>
              <a:pPr algn="ctr">
                <a:defRPr/>
              </a:pPr>
              <a:r>
                <a:rPr lang="en-US" b="1" dirty="0">
                  <a:solidFill>
                    <a:schemeClr val="bg1">
                      <a:lumMod val="50000"/>
                    </a:schemeClr>
                  </a:solidFill>
                  <a:latin typeface="Arial" pitchFamily="34" charset="0"/>
                  <a:cs typeface="Arial" pitchFamily="34" charset="0"/>
                </a:rPr>
                <a:t>11</a:t>
              </a:r>
            </a:p>
          </p:txBody>
        </p:sp>
      </p:grpSp>
      <p:cxnSp>
        <p:nvCxnSpPr>
          <p:cNvPr id="20485" name="Straight Connector 30"/>
          <p:cNvCxnSpPr>
            <a:cxnSpLocks noChangeShapeType="1"/>
          </p:cNvCxnSpPr>
          <p:nvPr/>
        </p:nvCxnSpPr>
        <p:spPr bwMode="auto">
          <a:xfrm rot="5400000" flipH="1" flipV="1">
            <a:off x="1464470" y="2393156"/>
            <a:ext cx="2500312" cy="714375"/>
          </a:xfrm>
          <a:prstGeom prst="line">
            <a:avLst/>
          </a:prstGeom>
          <a:noFill/>
          <a:ln w="31750" algn="ctr">
            <a:solidFill>
              <a:schemeClr val="tx1"/>
            </a:solidFill>
            <a:round/>
            <a:headEnd/>
            <a:tailEnd/>
          </a:ln>
          <a:extLst>
            <a:ext uri="{909E8E84-426E-40DD-AFC4-6F175D3DCCD1}">
              <a14:hiddenFill xmlns:a14="http://schemas.microsoft.com/office/drawing/2010/main">
                <a:noFill/>
              </a14:hiddenFill>
            </a:ext>
          </a:extLst>
        </p:spPr>
      </p:cxnSp>
      <p:cxnSp>
        <p:nvCxnSpPr>
          <p:cNvPr id="20486" name="Straight Connector 31"/>
          <p:cNvCxnSpPr>
            <a:cxnSpLocks noChangeShapeType="1"/>
          </p:cNvCxnSpPr>
          <p:nvPr/>
        </p:nvCxnSpPr>
        <p:spPr bwMode="auto">
          <a:xfrm>
            <a:off x="2357438" y="4000500"/>
            <a:ext cx="714375" cy="642938"/>
          </a:xfrm>
          <a:prstGeom prst="line">
            <a:avLst/>
          </a:prstGeom>
          <a:noFill/>
          <a:ln w="31750" algn="ctr">
            <a:solidFill>
              <a:schemeClr val="tx1"/>
            </a:solidFill>
            <a:round/>
            <a:headEnd/>
            <a:tailEnd/>
          </a:ln>
          <a:extLst>
            <a:ext uri="{909E8E84-426E-40DD-AFC4-6F175D3DCCD1}">
              <a14:hiddenFill xmlns:a14="http://schemas.microsoft.com/office/drawing/2010/main">
                <a:noFill/>
              </a14:hiddenFill>
            </a:ext>
          </a:extLst>
        </p:spPr>
      </p:cxn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a:spLocks noGrp="1" noChangeArrowheads="1"/>
          </p:cNvSpPr>
          <p:nvPr>
            <p:ph idx="1"/>
          </p:nvPr>
        </p:nvSpPr>
        <p:spPr>
          <a:xfrm>
            <a:off x="-9525" y="-15875"/>
            <a:ext cx="9194800" cy="6905625"/>
          </a:xfrm>
          <a:ln>
            <a:solidFill>
              <a:schemeClr val="accent1"/>
            </a:solidFill>
            <a:miter lim="800000"/>
            <a:headEnd/>
            <a:tailEnd/>
          </a:ln>
        </p:spPr>
        <p:txBody>
          <a:bodyPr/>
          <a:lstStyle/>
          <a:p>
            <a:pPr algn="ctr" eaLnBrk="1" hangingPunct="1">
              <a:buFontTx/>
              <a:buNone/>
            </a:pPr>
            <a:r>
              <a:rPr lang="en-US" sz="2400" b="1" smtClean="0">
                <a:solidFill>
                  <a:srgbClr val="0000FF"/>
                </a:solidFill>
              </a:rPr>
              <a:t>SASARAN PENGAWASAN</a:t>
            </a:r>
            <a:r>
              <a:rPr lang="id-ID" sz="2400" b="1" smtClean="0">
                <a:solidFill>
                  <a:srgbClr val="0000FF"/>
                </a:solidFill>
              </a:rPr>
              <a:t> NASIONAL</a:t>
            </a:r>
          </a:p>
          <a:p>
            <a:pPr algn="ctr" eaLnBrk="1" hangingPunct="1">
              <a:buFontTx/>
              <a:buNone/>
            </a:pPr>
            <a:r>
              <a:rPr lang="id-ID" sz="2400" b="1" smtClean="0">
                <a:solidFill>
                  <a:srgbClr val="0000FF"/>
                </a:solidFill>
              </a:rPr>
              <a:t>YANG DITETAPKAN MENPAN DAN RB</a:t>
            </a:r>
            <a:endParaRPr lang="en-US" sz="2400" b="1" smtClean="0">
              <a:solidFill>
                <a:srgbClr val="0000FF"/>
              </a:solidFill>
            </a:endParaRPr>
          </a:p>
          <a:p>
            <a:pPr algn="ctr" eaLnBrk="1" hangingPunct="1">
              <a:buFontTx/>
              <a:buNone/>
            </a:pPr>
            <a:endParaRPr lang="id-ID" sz="1800" b="1" smtClean="0">
              <a:latin typeface="Arial" pitchFamily="34" charset="0"/>
              <a:cs typeface="Arial" pitchFamily="34" charset="0"/>
            </a:endParaRPr>
          </a:p>
          <a:p>
            <a:pPr algn="ctr" eaLnBrk="1" hangingPunct="1">
              <a:buFontTx/>
              <a:buNone/>
            </a:pPr>
            <a:r>
              <a:rPr lang="en-US" sz="1800" b="1" smtClean="0">
                <a:latin typeface="Arial" pitchFamily="34" charset="0"/>
                <a:cs typeface="Arial" pitchFamily="34" charset="0"/>
              </a:rPr>
              <a:t>Terwujudnya pemerintahan yang bersih dan bebas KKN</a:t>
            </a:r>
          </a:p>
          <a:p>
            <a:pPr algn="ctr" eaLnBrk="1" hangingPunct="1">
              <a:buFontTx/>
              <a:buNone/>
            </a:pPr>
            <a:endParaRPr lang="id-ID" sz="1800" b="1" smtClean="0">
              <a:latin typeface="Arial" pitchFamily="34" charset="0"/>
              <a:cs typeface="Arial" pitchFamily="34" charset="0"/>
            </a:endParaRPr>
          </a:p>
          <a:p>
            <a:pPr algn="ctr" eaLnBrk="1" hangingPunct="1">
              <a:buFontTx/>
              <a:buNone/>
            </a:pPr>
            <a:r>
              <a:rPr lang="en-US" sz="1800" b="1" smtClean="0">
                <a:latin typeface="Arial" pitchFamily="34" charset="0"/>
                <a:cs typeface="Arial" pitchFamily="34" charset="0"/>
              </a:rPr>
              <a:t>Target IPK Tahun 2014 “5” dan Opini BPK  (WTP) Tahun 2014 Pusat 100% dan Pemda 60%</a:t>
            </a:r>
          </a:p>
          <a:p>
            <a:pPr algn="ctr" eaLnBrk="1" hangingPunct="1">
              <a:buFontTx/>
              <a:buNone/>
            </a:pPr>
            <a:endParaRPr lang="en-US" sz="1800" b="1" smtClean="0">
              <a:latin typeface="Arial" pitchFamily="34" charset="0"/>
              <a:cs typeface="Arial" pitchFamily="34" charset="0"/>
            </a:endParaRPr>
          </a:p>
          <a:p>
            <a:pPr algn="ctr" eaLnBrk="1" hangingPunct="1">
              <a:buFont typeface="Arial" pitchFamily="34" charset="0"/>
              <a:buChar char="•"/>
            </a:pPr>
            <a:r>
              <a:rPr lang="en-US" sz="1800" b="1" smtClean="0">
                <a:latin typeface="Arial" pitchFamily="34" charset="0"/>
                <a:cs typeface="Arial" pitchFamily="34" charset="0"/>
              </a:rPr>
              <a:t>Meningkatkan kepatuhan pengelolaan keuangan negara</a:t>
            </a:r>
          </a:p>
          <a:p>
            <a:pPr algn="ctr" eaLnBrk="1" hangingPunct="1">
              <a:buFont typeface="Arial" pitchFamily="34" charset="0"/>
              <a:buChar char="•"/>
            </a:pPr>
            <a:r>
              <a:rPr lang="en-US" sz="1800" b="1" smtClean="0">
                <a:latin typeface="Arial" pitchFamily="34" charset="0"/>
                <a:cs typeface="Arial" pitchFamily="34" charset="0"/>
              </a:rPr>
              <a:t>Meningkatkan efektivitas pengelolaan keuangan negara</a:t>
            </a:r>
          </a:p>
          <a:p>
            <a:pPr algn="ctr" eaLnBrk="1" hangingPunct="1">
              <a:buFont typeface="Arial" pitchFamily="34" charset="0"/>
              <a:buChar char="•"/>
            </a:pPr>
            <a:r>
              <a:rPr lang="en-US" sz="1800" b="1" smtClean="0">
                <a:latin typeface="Arial" pitchFamily="34" charset="0"/>
                <a:cs typeface="Arial" pitchFamily="34" charset="0"/>
              </a:rPr>
              <a:t>Meningkatkan status opini BPK terhadap pengelolaan keuangan negara</a:t>
            </a:r>
          </a:p>
          <a:p>
            <a:pPr algn="ctr" eaLnBrk="1" hangingPunct="1">
              <a:buFont typeface="Arial" pitchFamily="34" charset="0"/>
              <a:buChar char="•"/>
            </a:pPr>
            <a:r>
              <a:rPr lang="en-US" sz="1800" b="1" smtClean="0">
                <a:latin typeface="Arial" pitchFamily="34" charset="0"/>
                <a:cs typeface="Arial" pitchFamily="34" charset="0"/>
              </a:rPr>
              <a:t>Menurunnya tingkat penyalahgunaan wewenang</a:t>
            </a:r>
          </a:p>
          <a:p>
            <a:pPr algn="ctr" eaLnBrk="1" hangingPunct="1">
              <a:buFont typeface="Arial" pitchFamily="34" charset="0"/>
              <a:buChar char="•"/>
            </a:pPr>
            <a:endParaRPr lang="en-US" sz="1800" b="1" smtClean="0">
              <a:latin typeface="Arial" pitchFamily="34" charset="0"/>
              <a:cs typeface="Arial" pitchFamily="34" charset="0"/>
            </a:endParaRPr>
          </a:p>
          <a:p>
            <a:pPr algn="ctr" eaLnBrk="1" hangingPunct="1">
              <a:buFont typeface="Arial" pitchFamily="34" charset="0"/>
              <a:buChar char="•"/>
            </a:pPr>
            <a:r>
              <a:rPr lang="en-US" sz="1800" b="1" smtClean="0">
                <a:latin typeface="Arial" pitchFamily="34" charset="0"/>
                <a:cs typeface="Arial" pitchFamily="34" charset="0"/>
              </a:rPr>
              <a:t>Penerapan SPI</a:t>
            </a:r>
          </a:p>
          <a:p>
            <a:pPr algn="ctr" eaLnBrk="1" hangingPunct="1">
              <a:buFont typeface="Arial" pitchFamily="34" charset="0"/>
              <a:buChar char="•"/>
            </a:pPr>
            <a:r>
              <a:rPr lang="en-US" sz="1800" b="1" smtClean="0">
                <a:latin typeface="Arial" pitchFamily="34" charset="0"/>
                <a:cs typeface="Arial" pitchFamily="34" charset="0"/>
              </a:rPr>
              <a:t>Peningkatan peran APIP sebagai quality assurance dan consulting</a:t>
            </a:r>
          </a:p>
          <a:p>
            <a:pPr algn="ctr" eaLnBrk="1" hangingPunct="1">
              <a:buFont typeface="Wingdings 2" pitchFamily="18" charset="2"/>
              <a:buNone/>
            </a:pPr>
            <a:endParaRPr lang="en-US" sz="1800" b="1" smtClean="0">
              <a:latin typeface="Arial" pitchFamily="34" charset="0"/>
              <a:cs typeface="Arial" pitchFamily="34" charset="0"/>
            </a:endParaRPr>
          </a:p>
          <a:p>
            <a:pPr algn="ctr" eaLnBrk="1" hangingPunct="1">
              <a:buFont typeface="Arial" pitchFamily="34" charset="0"/>
              <a:buChar char="•"/>
            </a:pPr>
            <a:endParaRPr lang="en-US" sz="1800" b="1" smtClean="0">
              <a:latin typeface="Arial" pitchFamily="34" charset="0"/>
              <a:cs typeface="Arial" pitchFamily="34" charset="0"/>
            </a:endParaRPr>
          </a:p>
          <a:p>
            <a:pPr algn="ctr" eaLnBrk="1" hangingPunct="1">
              <a:buFont typeface="Arial" pitchFamily="34" charset="0"/>
              <a:buChar char="•"/>
            </a:pPr>
            <a:r>
              <a:rPr lang="en-US" sz="1800" b="1" smtClean="0">
                <a:latin typeface="Arial" pitchFamily="34" charset="0"/>
                <a:cs typeface="Arial" pitchFamily="34" charset="0"/>
              </a:rPr>
              <a:t>Peningkatan ketaatan, efisiensi, dan efektivitas pelaksanaan tugas dan fungsi</a:t>
            </a:r>
          </a:p>
          <a:p>
            <a:pPr algn="ctr" eaLnBrk="1" hangingPunct="1">
              <a:buFont typeface="Wingdings 2" pitchFamily="18" charset="2"/>
              <a:buNone/>
            </a:pPr>
            <a:r>
              <a:rPr lang="en-US" sz="1800" b="1" smtClean="0">
                <a:latin typeface="Arial" pitchFamily="34" charset="0"/>
                <a:cs typeface="Arial" pitchFamily="34" charset="0"/>
              </a:rPr>
              <a:t>Peningkatan kualitas pertanggungjawaban pengelolaaan keuangan negara</a:t>
            </a:r>
          </a:p>
          <a:p>
            <a:pPr algn="ctr" eaLnBrk="1" hangingPunct="1">
              <a:buFont typeface="Wingdings 2" pitchFamily="18" charset="2"/>
              <a:buNone/>
            </a:pPr>
            <a:r>
              <a:rPr lang="en-US" sz="1800" b="1" smtClean="0">
                <a:latin typeface="Arial" pitchFamily="34" charset="0"/>
                <a:cs typeface="Arial" pitchFamily="34" charset="0"/>
              </a:rPr>
              <a:t> </a:t>
            </a:r>
          </a:p>
          <a:p>
            <a:pPr algn="ctr" eaLnBrk="1" hangingPunct="1">
              <a:buFont typeface="Arial" pitchFamily="34" charset="0"/>
              <a:buChar char="•"/>
            </a:pPr>
            <a:endParaRPr lang="en-US" sz="2000" b="1" smtClean="0">
              <a:solidFill>
                <a:schemeClr val="bg1"/>
              </a:solidFill>
              <a:latin typeface="Arial" pitchFamily="34" charset="0"/>
              <a:cs typeface="Arial" pitchFamily="34" charset="0"/>
            </a:endParaRPr>
          </a:p>
        </p:txBody>
      </p:sp>
      <p:sp>
        <p:nvSpPr>
          <p:cNvPr id="21507" name="AutoShape 7"/>
          <p:cNvSpPr>
            <a:spLocks noChangeArrowheads="1"/>
          </p:cNvSpPr>
          <p:nvPr/>
        </p:nvSpPr>
        <p:spPr bwMode="auto">
          <a:xfrm>
            <a:off x="4284663" y="765175"/>
            <a:ext cx="287337" cy="465138"/>
          </a:xfrm>
          <a:prstGeom prst="downArrow">
            <a:avLst>
              <a:gd name="adj1" fmla="val 50000"/>
              <a:gd name="adj2" fmla="val 40058"/>
            </a:avLst>
          </a:prstGeom>
          <a:solidFill>
            <a:schemeClr val="bg1"/>
          </a:solidFill>
          <a:ln w="9525">
            <a:solidFill>
              <a:schemeClr val="tx1"/>
            </a:solidFill>
            <a:miter lim="800000"/>
            <a:headEnd/>
            <a:tailEnd/>
          </a:ln>
        </p:spPr>
        <p:txBody>
          <a:bodyPr wrap="none" anchor="ctr"/>
          <a:lstStyle/>
          <a:p>
            <a:endParaRPr lang="id-ID"/>
          </a:p>
        </p:txBody>
      </p:sp>
      <p:sp>
        <p:nvSpPr>
          <p:cNvPr id="21508" name="AutoShape 8"/>
          <p:cNvSpPr>
            <a:spLocks noChangeArrowheads="1"/>
          </p:cNvSpPr>
          <p:nvPr/>
        </p:nvSpPr>
        <p:spPr bwMode="auto">
          <a:xfrm>
            <a:off x="4211638" y="2420938"/>
            <a:ext cx="360362" cy="431800"/>
          </a:xfrm>
          <a:prstGeom prst="downArrow">
            <a:avLst>
              <a:gd name="adj1" fmla="val 50000"/>
              <a:gd name="adj2" fmla="val 39936"/>
            </a:avLst>
          </a:prstGeom>
          <a:solidFill>
            <a:schemeClr val="bg1"/>
          </a:solidFill>
          <a:ln w="9525">
            <a:solidFill>
              <a:schemeClr val="tx1"/>
            </a:solidFill>
            <a:miter lim="800000"/>
            <a:headEnd/>
            <a:tailEnd/>
          </a:ln>
        </p:spPr>
        <p:txBody>
          <a:bodyPr wrap="none" anchor="ctr"/>
          <a:lstStyle/>
          <a:p>
            <a:endParaRPr lang="id-ID"/>
          </a:p>
        </p:txBody>
      </p:sp>
      <p:sp>
        <p:nvSpPr>
          <p:cNvPr id="21509" name="Line 9"/>
          <p:cNvSpPr>
            <a:spLocks noChangeShapeType="1"/>
          </p:cNvSpPr>
          <p:nvPr/>
        </p:nvSpPr>
        <p:spPr bwMode="auto">
          <a:xfrm>
            <a:off x="0" y="1052513"/>
            <a:ext cx="876300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10" name="AutoShape 7"/>
          <p:cNvSpPr>
            <a:spLocks noChangeArrowheads="1"/>
          </p:cNvSpPr>
          <p:nvPr/>
        </p:nvSpPr>
        <p:spPr bwMode="auto">
          <a:xfrm>
            <a:off x="4284663" y="4149725"/>
            <a:ext cx="358775" cy="358775"/>
          </a:xfrm>
          <a:prstGeom prst="downArrow">
            <a:avLst>
              <a:gd name="adj1" fmla="val 50000"/>
              <a:gd name="adj2" fmla="val 40000"/>
            </a:avLst>
          </a:prstGeom>
          <a:solidFill>
            <a:schemeClr val="bg1"/>
          </a:solidFill>
          <a:ln w="9525">
            <a:solidFill>
              <a:schemeClr val="tx1"/>
            </a:solidFill>
            <a:miter lim="800000"/>
            <a:headEnd/>
            <a:tailEnd/>
          </a:ln>
        </p:spPr>
        <p:txBody>
          <a:bodyPr wrap="none" anchor="ctr"/>
          <a:lstStyle/>
          <a:p>
            <a:endParaRPr lang="id-ID"/>
          </a:p>
        </p:txBody>
      </p:sp>
      <p:sp>
        <p:nvSpPr>
          <p:cNvPr id="21511" name="AutoShape 7"/>
          <p:cNvSpPr>
            <a:spLocks noChangeArrowheads="1"/>
          </p:cNvSpPr>
          <p:nvPr/>
        </p:nvSpPr>
        <p:spPr bwMode="auto">
          <a:xfrm>
            <a:off x="4284663" y="5157788"/>
            <a:ext cx="381000" cy="533400"/>
          </a:xfrm>
          <a:prstGeom prst="downArrow">
            <a:avLst>
              <a:gd name="adj1" fmla="val 50000"/>
              <a:gd name="adj2" fmla="val 39997"/>
            </a:avLst>
          </a:prstGeom>
          <a:solidFill>
            <a:schemeClr val="bg1"/>
          </a:solidFill>
          <a:ln w="9525">
            <a:solidFill>
              <a:schemeClr val="tx1"/>
            </a:solidFill>
            <a:miter lim="800000"/>
            <a:headEnd/>
            <a:tailEnd/>
          </a:ln>
        </p:spPr>
        <p:txBody>
          <a:bodyPr wrap="none" anchor="ctr"/>
          <a:lstStyle/>
          <a:p>
            <a:endParaRPr lang="id-ID"/>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Line 4"/>
          <p:cNvSpPr>
            <a:spLocks noChangeShapeType="1"/>
          </p:cNvSpPr>
          <p:nvPr/>
        </p:nvSpPr>
        <p:spPr bwMode="auto">
          <a:xfrm>
            <a:off x="228600" y="914400"/>
            <a:ext cx="876300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47" name="Rectangle 3"/>
          <p:cNvSpPr>
            <a:spLocks noGrp="1" noChangeArrowheads="1"/>
          </p:cNvSpPr>
          <p:nvPr>
            <p:ph idx="1"/>
          </p:nvPr>
        </p:nvSpPr>
        <p:spPr>
          <a:xfrm>
            <a:off x="0" y="0"/>
            <a:ext cx="9185275" cy="6899275"/>
          </a:xfrm>
          <a:ln>
            <a:solidFill>
              <a:schemeClr val="tx1"/>
            </a:solidFill>
          </a:ln>
        </p:spPr>
        <p:txBody>
          <a:bodyPr>
            <a:normAutofit/>
          </a:bodyPr>
          <a:lstStyle/>
          <a:p>
            <a:pPr marL="174625" indent="-174625" algn="ctr" eaLnBrk="1" fontAlgn="auto" hangingPunct="1">
              <a:lnSpc>
                <a:spcPct val="90000"/>
              </a:lnSpc>
              <a:spcAft>
                <a:spcPts val="0"/>
              </a:spcAft>
              <a:buClr>
                <a:schemeClr val="accent3"/>
              </a:buClr>
              <a:buFontTx/>
              <a:buNone/>
              <a:defRPr/>
            </a:pPr>
            <a:endParaRPr lang="id-ID" sz="3600" b="1" dirty="0" smtClean="0"/>
          </a:p>
          <a:p>
            <a:pPr marL="174625" indent="-174625" algn="ctr" eaLnBrk="1" fontAlgn="auto" hangingPunct="1">
              <a:lnSpc>
                <a:spcPct val="90000"/>
              </a:lnSpc>
              <a:spcAft>
                <a:spcPts val="0"/>
              </a:spcAft>
              <a:buClr>
                <a:schemeClr val="accent3"/>
              </a:buClr>
              <a:buFontTx/>
              <a:buNone/>
              <a:defRPr/>
            </a:pPr>
            <a:r>
              <a:rPr lang="en-US" sz="3200" b="1" dirty="0" smtClean="0">
                <a:solidFill>
                  <a:srgbClr val="0000FF"/>
                </a:solidFill>
              </a:rPr>
              <a:t>TUJUAN</a:t>
            </a:r>
            <a:r>
              <a:rPr lang="id-ID" sz="3200" b="1" dirty="0" smtClean="0">
                <a:solidFill>
                  <a:srgbClr val="0000FF"/>
                </a:solidFill>
              </a:rPr>
              <a:t> PENGAWASAN NASIONAL</a:t>
            </a:r>
            <a:endParaRPr lang="en-US" sz="3200" b="1" dirty="0" smtClean="0">
              <a:solidFill>
                <a:srgbClr val="0000FF"/>
              </a:solidFill>
            </a:endParaRPr>
          </a:p>
          <a:p>
            <a:pPr marL="546100" indent="-546100" eaLnBrk="1" fontAlgn="auto" hangingPunct="1">
              <a:lnSpc>
                <a:spcPct val="90000"/>
              </a:lnSpc>
              <a:spcAft>
                <a:spcPts val="0"/>
              </a:spcAft>
              <a:buClr>
                <a:schemeClr val="accent3"/>
              </a:buClr>
              <a:buFont typeface="Wingdings" pitchFamily="2" charset="2"/>
              <a:buAutoNum type="arabicPeriod"/>
              <a:defRPr/>
            </a:pPr>
            <a:endParaRPr lang="id-ID" sz="2400" b="1" dirty="0" smtClean="0"/>
          </a:p>
          <a:p>
            <a:pPr marL="546100" indent="-546100" eaLnBrk="1" fontAlgn="auto" hangingPunct="1">
              <a:lnSpc>
                <a:spcPct val="90000"/>
              </a:lnSpc>
              <a:spcAft>
                <a:spcPts val="0"/>
              </a:spcAft>
              <a:buClr>
                <a:schemeClr val="accent3"/>
              </a:buClr>
              <a:buFont typeface="Wingdings" pitchFamily="2" charset="2"/>
              <a:buAutoNum type="arabicPeriod"/>
              <a:defRPr/>
            </a:pPr>
            <a:endParaRPr lang="id-ID" sz="2400" dirty="0" smtClean="0"/>
          </a:p>
          <a:p>
            <a:pPr marL="546100" indent="-546100" eaLnBrk="1" fontAlgn="auto" hangingPunct="1">
              <a:lnSpc>
                <a:spcPct val="90000"/>
              </a:lnSpc>
              <a:spcAft>
                <a:spcPts val="0"/>
              </a:spcAft>
              <a:buClr>
                <a:schemeClr val="accent3"/>
              </a:buClr>
              <a:buFont typeface="Wingdings" pitchFamily="2" charset="2"/>
              <a:buNone/>
              <a:defRPr/>
            </a:pPr>
            <a:r>
              <a:rPr lang="id-ID" sz="2400" dirty="0" smtClean="0"/>
              <a:t>1.	</a:t>
            </a:r>
            <a:r>
              <a:rPr lang="en-US" sz="2400" dirty="0" err="1" smtClean="0"/>
              <a:t>Mendorong</a:t>
            </a:r>
            <a:r>
              <a:rPr lang="en-US" sz="2400" dirty="0" smtClean="0"/>
              <a:t> </a:t>
            </a:r>
            <a:r>
              <a:rPr lang="en-US" sz="2400" dirty="0" err="1" smtClean="0"/>
              <a:t>reformasi</a:t>
            </a:r>
            <a:r>
              <a:rPr lang="en-US" sz="2400" dirty="0" smtClean="0"/>
              <a:t> </a:t>
            </a:r>
            <a:r>
              <a:rPr lang="en-US" sz="2400" dirty="0" err="1" smtClean="0"/>
              <a:t>birokrasi</a:t>
            </a:r>
            <a:r>
              <a:rPr lang="en-US" sz="2400" dirty="0" smtClean="0"/>
              <a:t> </a:t>
            </a:r>
            <a:r>
              <a:rPr lang="en-US" sz="2400" dirty="0" err="1" smtClean="0"/>
              <a:t>di</a:t>
            </a:r>
            <a:r>
              <a:rPr lang="id-ID" sz="2400" dirty="0" smtClean="0"/>
              <a:t> </a:t>
            </a:r>
            <a:r>
              <a:rPr lang="en-US" sz="2400" dirty="0" err="1" smtClean="0"/>
              <a:t>bidang</a:t>
            </a:r>
            <a:r>
              <a:rPr lang="en-US" sz="2400" dirty="0" smtClean="0"/>
              <a:t> </a:t>
            </a:r>
            <a:r>
              <a:rPr lang="en-US" sz="2400" dirty="0" err="1" smtClean="0"/>
              <a:t>pengawasan</a:t>
            </a:r>
            <a:r>
              <a:rPr lang="en-US" sz="2400" dirty="0" smtClean="0"/>
              <a:t> </a:t>
            </a:r>
            <a:r>
              <a:rPr lang="en-US" sz="2400" dirty="0" err="1" smtClean="0"/>
              <a:t>khususnya</a:t>
            </a:r>
            <a:r>
              <a:rPr lang="en-US" sz="2400" dirty="0" smtClean="0"/>
              <a:t> yang </a:t>
            </a:r>
            <a:r>
              <a:rPr lang="en-US" sz="2400" dirty="0" err="1" smtClean="0"/>
              <a:t>dilakukan</a:t>
            </a:r>
            <a:r>
              <a:rPr lang="en-US" sz="2400" dirty="0" smtClean="0"/>
              <a:t> </a:t>
            </a:r>
            <a:r>
              <a:rPr lang="en-US" sz="2400" dirty="0" err="1" smtClean="0"/>
              <a:t>oleh</a:t>
            </a:r>
            <a:r>
              <a:rPr lang="en-US" sz="2400" dirty="0" smtClean="0"/>
              <a:t> </a:t>
            </a:r>
            <a:r>
              <a:rPr lang="en-US" sz="2400" dirty="0" err="1" smtClean="0"/>
              <a:t>Aparat</a:t>
            </a:r>
            <a:r>
              <a:rPr lang="en-US" sz="2400" dirty="0" smtClean="0"/>
              <a:t> </a:t>
            </a:r>
            <a:r>
              <a:rPr lang="en-US" sz="2400" dirty="0" err="1" smtClean="0"/>
              <a:t>Pengawasan</a:t>
            </a:r>
            <a:r>
              <a:rPr lang="en-US" sz="2400" dirty="0" smtClean="0"/>
              <a:t> Intern </a:t>
            </a:r>
            <a:r>
              <a:rPr lang="en-US" sz="2400" dirty="0" err="1" smtClean="0"/>
              <a:t>Pemerintah</a:t>
            </a:r>
            <a:r>
              <a:rPr lang="id-ID" sz="2400" dirty="0" smtClean="0"/>
              <a:t> (APIP)</a:t>
            </a:r>
            <a:r>
              <a:rPr lang="en-US" sz="2400" dirty="0" smtClean="0"/>
              <a:t>;</a:t>
            </a:r>
            <a:endParaRPr lang="id-ID" sz="2400" dirty="0" smtClean="0"/>
          </a:p>
          <a:p>
            <a:pPr marL="546100" indent="-546100" eaLnBrk="1" fontAlgn="auto" hangingPunct="1">
              <a:lnSpc>
                <a:spcPct val="90000"/>
              </a:lnSpc>
              <a:spcAft>
                <a:spcPts val="0"/>
              </a:spcAft>
              <a:buClr>
                <a:schemeClr val="accent3"/>
              </a:buClr>
              <a:buFont typeface="Wingdings" pitchFamily="2" charset="2"/>
              <a:buNone/>
              <a:defRPr/>
            </a:pPr>
            <a:r>
              <a:rPr lang="id-ID" sz="2400" dirty="0" smtClean="0"/>
              <a:t>2.	</a:t>
            </a:r>
            <a:r>
              <a:rPr lang="en-US" sz="2400" dirty="0" err="1" smtClean="0"/>
              <a:t>Menetapkan</a:t>
            </a:r>
            <a:r>
              <a:rPr lang="en-US" sz="2400" dirty="0" smtClean="0"/>
              <a:t> </a:t>
            </a:r>
            <a:r>
              <a:rPr lang="en-US" sz="2400" dirty="0" err="1" smtClean="0"/>
              <a:t>arah</a:t>
            </a:r>
            <a:r>
              <a:rPr lang="en-US" sz="2400" dirty="0" smtClean="0"/>
              <a:t> </a:t>
            </a:r>
            <a:r>
              <a:rPr lang="en-US" sz="2400" dirty="0" err="1" smtClean="0"/>
              <a:t>kebijakan</a:t>
            </a:r>
            <a:r>
              <a:rPr lang="en-US" sz="2400" dirty="0" smtClean="0"/>
              <a:t> </a:t>
            </a:r>
            <a:r>
              <a:rPr lang="en-US" sz="2400" dirty="0" err="1" smtClean="0"/>
              <a:t>dan</a:t>
            </a:r>
            <a:r>
              <a:rPr lang="en-US" sz="2400" dirty="0" smtClean="0"/>
              <a:t> Program </a:t>
            </a:r>
            <a:r>
              <a:rPr lang="en-US" sz="2400" dirty="0" err="1" smtClean="0"/>
              <a:t>Pengawasan</a:t>
            </a:r>
            <a:r>
              <a:rPr lang="en-US" sz="2400" dirty="0" smtClean="0"/>
              <a:t> Intern </a:t>
            </a:r>
            <a:r>
              <a:rPr lang="en-US" sz="2400" dirty="0" err="1" smtClean="0"/>
              <a:t>Pemerintah</a:t>
            </a:r>
            <a:r>
              <a:rPr lang="en-US" sz="2400" dirty="0" smtClean="0"/>
              <a:t> </a:t>
            </a:r>
            <a:r>
              <a:rPr lang="id-ID" sz="2400" dirty="0" smtClean="0"/>
              <a:t>pd</a:t>
            </a:r>
            <a:r>
              <a:rPr lang="en-US" sz="2400" dirty="0" smtClean="0"/>
              <a:t> </a:t>
            </a:r>
            <a:r>
              <a:rPr lang="en-US" sz="2400" dirty="0" err="1" smtClean="0"/>
              <a:t>tahun</a:t>
            </a:r>
            <a:r>
              <a:rPr lang="en-US" sz="2400" dirty="0" smtClean="0"/>
              <a:t> 2011-2014 </a:t>
            </a:r>
            <a:r>
              <a:rPr lang="en-US" sz="2400" dirty="0" err="1" smtClean="0"/>
              <a:t>dalam</a:t>
            </a:r>
            <a:r>
              <a:rPr lang="en-US" sz="2400" dirty="0" smtClean="0"/>
              <a:t> </a:t>
            </a:r>
            <a:r>
              <a:rPr lang="en-US" sz="2400" dirty="0" err="1" smtClean="0"/>
              <a:t>rangka</a:t>
            </a:r>
            <a:r>
              <a:rPr lang="en-US" sz="2400" dirty="0" smtClean="0"/>
              <a:t> </a:t>
            </a:r>
            <a:r>
              <a:rPr lang="en-US" sz="2400" dirty="0" err="1" smtClean="0"/>
              <a:t>mewujudkan</a:t>
            </a:r>
            <a:r>
              <a:rPr lang="en-US" sz="2400" dirty="0" smtClean="0"/>
              <a:t> </a:t>
            </a:r>
            <a:r>
              <a:rPr lang="en-US" sz="2400" dirty="0" err="1" smtClean="0"/>
              <a:t>tata</a:t>
            </a:r>
            <a:r>
              <a:rPr lang="en-US" sz="2400" dirty="0" smtClean="0"/>
              <a:t> </a:t>
            </a:r>
            <a:r>
              <a:rPr lang="en-US" sz="2400" dirty="0" err="1" smtClean="0"/>
              <a:t>kelola</a:t>
            </a:r>
            <a:r>
              <a:rPr lang="en-US" sz="2400" dirty="0" smtClean="0"/>
              <a:t> </a:t>
            </a:r>
            <a:r>
              <a:rPr lang="en-US" sz="2400" dirty="0" err="1" smtClean="0"/>
              <a:t>pemerintahan</a:t>
            </a:r>
            <a:r>
              <a:rPr lang="en-US" sz="2400" dirty="0" smtClean="0"/>
              <a:t> yang </a:t>
            </a:r>
            <a:r>
              <a:rPr lang="en-US" sz="2400" dirty="0" err="1" smtClean="0"/>
              <a:t>baik</a:t>
            </a:r>
            <a:r>
              <a:rPr lang="en-US" sz="2400" dirty="0" smtClean="0"/>
              <a:t>;</a:t>
            </a:r>
            <a:endParaRPr lang="id-ID" sz="2400" dirty="0" smtClean="0"/>
          </a:p>
          <a:p>
            <a:pPr marL="546100" indent="-546100" eaLnBrk="1" fontAlgn="auto" hangingPunct="1">
              <a:lnSpc>
                <a:spcPct val="90000"/>
              </a:lnSpc>
              <a:spcAft>
                <a:spcPts val="0"/>
              </a:spcAft>
              <a:buClr>
                <a:schemeClr val="accent3"/>
              </a:buClr>
              <a:buFont typeface="Wingdings" pitchFamily="2" charset="2"/>
              <a:buNone/>
              <a:defRPr/>
            </a:pPr>
            <a:r>
              <a:rPr lang="id-ID" sz="2400" dirty="0" smtClean="0"/>
              <a:t>3.	</a:t>
            </a:r>
            <a:r>
              <a:rPr lang="en-US" sz="2400" dirty="0" err="1" smtClean="0"/>
              <a:t>Meningkatkan</a:t>
            </a:r>
            <a:r>
              <a:rPr lang="en-US" sz="2400" dirty="0" smtClean="0"/>
              <a:t> </a:t>
            </a:r>
            <a:r>
              <a:rPr lang="en-US" sz="2400" dirty="0" err="1" smtClean="0"/>
              <a:t>penyelenggaraan</a:t>
            </a:r>
            <a:r>
              <a:rPr lang="en-US" sz="2400" dirty="0" smtClean="0"/>
              <a:t> </a:t>
            </a:r>
            <a:r>
              <a:rPr lang="en-US" sz="2400" dirty="0" err="1" smtClean="0"/>
              <a:t>pemerintahan</a:t>
            </a:r>
            <a:r>
              <a:rPr lang="en-US" sz="2400" dirty="0" smtClean="0"/>
              <a:t> yang </a:t>
            </a:r>
            <a:r>
              <a:rPr lang="en-US" sz="2400" dirty="0" err="1" smtClean="0"/>
              <a:t>bersih</a:t>
            </a:r>
            <a:r>
              <a:rPr lang="en-US" sz="2400" dirty="0" smtClean="0"/>
              <a:t> </a:t>
            </a:r>
            <a:r>
              <a:rPr lang="en-US" sz="2400" dirty="0" err="1" smtClean="0"/>
              <a:t>dan</a:t>
            </a:r>
            <a:r>
              <a:rPr lang="en-US" sz="2400" dirty="0" smtClean="0"/>
              <a:t> </a:t>
            </a:r>
            <a:r>
              <a:rPr lang="en-US" sz="2400" dirty="0" err="1" smtClean="0"/>
              <a:t>bebas</a:t>
            </a:r>
            <a:r>
              <a:rPr lang="en-US" sz="2400" dirty="0" smtClean="0"/>
              <a:t> KKN;</a:t>
            </a:r>
            <a:endParaRPr lang="id-ID" sz="2400" dirty="0" smtClean="0"/>
          </a:p>
          <a:p>
            <a:pPr marL="546100" indent="-546100" eaLnBrk="1" fontAlgn="auto" hangingPunct="1">
              <a:lnSpc>
                <a:spcPct val="90000"/>
              </a:lnSpc>
              <a:spcAft>
                <a:spcPts val="0"/>
              </a:spcAft>
              <a:buClr>
                <a:schemeClr val="accent3"/>
              </a:buClr>
              <a:buFont typeface="Wingdings" pitchFamily="2" charset="2"/>
              <a:buNone/>
              <a:defRPr/>
            </a:pPr>
            <a:r>
              <a:rPr lang="id-ID" sz="2400" dirty="0" smtClean="0"/>
              <a:t>4.	</a:t>
            </a:r>
            <a:r>
              <a:rPr lang="en-US" sz="2400" dirty="0" err="1" smtClean="0"/>
              <a:t>Meningkatkan</a:t>
            </a:r>
            <a:r>
              <a:rPr lang="en-US" sz="2400" dirty="0" smtClean="0"/>
              <a:t> </a:t>
            </a:r>
            <a:r>
              <a:rPr lang="en-US" sz="2400" dirty="0" err="1" smtClean="0"/>
              <a:t>efektifitas</a:t>
            </a:r>
            <a:r>
              <a:rPr lang="en-US" sz="2400" dirty="0" smtClean="0"/>
              <a:t> </a:t>
            </a:r>
            <a:r>
              <a:rPr lang="en-US" sz="2400" dirty="0" err="1" smtClean="0"/>
              <a:t>dan</a:t>
            </a:r>
            <a:r>
              <a:rPr lang="en-US" sz="2400" dirty="0" smtClean="0"/>
              <a:t> </a:t>
            </a:r>
            <a:r>
              <a:rPr lang="en-US" sz="2400" dirty="0" err="1" smtClean="0"/>
              <a:t>efisiensi</a:t>
            </a:r>
            <a:r>
              <a:rPr lang="en-US" sz="2400" dirty="0" smtClean="0"/>
              <a:t> </a:t>
            </a:r>
            <a:r>
              <a:rPr lang="en-US" sz="2400" dirty="0" err="1" smtClean="0"/>
              <a:t>pengawasan</a:t>
            </a:r>
            <a:r>
              <a:rPr lang="en-US" sz="2400" dirty="0" smtClean="0"/>
              <a:t> intern   </a:t>
            </a:r>
            <a:r>
              <a:rPr lang="en-US" sz="2400" dirty="0" err="1" smtClean="0"/>
              <a:t>pemerintah</a:t>
            </a:r>
            <a:r>
              <a:rPr lang="en-US" sz="2400" dirty="0" smtClean="0"/>
              <a:t> </a:t>
            </a:r>
            <a:r>
              <a:rPr lang="en-US" sz="2400" dirty="0" err="1" smtClean="0"/>
              <a:t>melalui</a:t>
            </a:r>
            <a:r>
              <a:rPr lang="en-US" sz="2400" dirty="0" smtClean="0"/>
              <a:t> </a:t>
            </a:r>
            <a:r>
              <a:rPr lang="en-US" sz="2400" dirty="0" err="1" smtClean="0"/>
              <a:t>sinergi</a:t>
            </a:r>
            <a:r>
              <a:rPr lang="en-US" sz="2400" dirty="0" smtClean="0"/>
              <a:t> </a:t>
            </a:r>
            <a:r>
              <a:rPr lang="en-US" sz="2400" dirty="0" err="1" smtClean="0"/>
              <a:t>pengawasan</a:t>
            </a:r>
            <a:r>
              <a:rPr lang="en-US" sz="2400" dirty="0" smtClean="0"/>
              <a:t> yang </a:t>
            </a:r>
            <a:r>
              <a:rPr lang="en-US" sz="2400" dirty="0" err="1" smtClean="0"/>
              <a:t>dilakukan</a:t>
            </a:r>
            <a:r>
              <a:rPr lang="en-US" sz="2400" dirty="0" smtClean="0"/>
              <a:t> </a:t>
            </a:r>
            <a:r>
              <a:rPr lang="en-US" sz="2400" dirty="0" err="1" smtClean="0"/>
              <a:t>oleh</a:t>
            </a:r>
            <a:r>
              <a:rPr lang="en-US" sz="2400" dirty="0" smtClean="0"/>
              <a:t> APIP</a:t>
            </a:r>
            <a:r>
              <a:rPr lang="id-ID" sz="2400" dirty="0" smtClean="0"/>
              <a:t>;</a:t>
            </a:r>
          </a:p>
          <a:p>
            <a:pPr marL="546100" indent="-546100" eaLnBrk="1" fontAlgn="auto" hangingPunct="1">
              <a:lnSpc>
                <a:spcPct val="90000"/>
              </a:lnSpc>
              <a:spcAft>
                <a:spcPts val="0"/>
              </a:spcAft>
              <a:buClr>
                <a:schemeClr val="accent3"/>
              </a:buClr>
              <a:buFont typeface="Wingdings" pitchFamily="2" charset="2"/>
              <a:buNone/>
              <a:defRPr/>
            </a:pPr>
            <a:r>
              <a:rPr lang="id-ID" sz="2400" dirty="0" smtClean="0"/>
              <a:t>5.	</a:t>
            </a:r>
            <a:r>
              <a:rPr lang="en-US" sz="2400" dirty="0" err="1" smtClean="0"/>
              <a:t>Menjadi</a:t>
            </a:r>
            <a:r>
              <a:rPr lang="en-US" sz="2400" dirty="0" smtClean="0"/>
              <a:t> </a:t>
            </a:r>
            <a:r>
              <a:rPr lang="en-US" sz="2400" dirty="0" err="1" smtClean="0"/>
              <a:t>dasar</a:t>
            </a:r>
            <a:r>
              <a:rPr lang="en-US" sz="2400" dirty="0" smtClean="0"/>
              <a:t> </a:t>
            </a:r>
            <a:r>
              <a:rPr lang="en-US" sz="2400" dirty="0" err="1" smtClean="0"/>
              <a:t>penyusunan</a:t>
            </a:r>
            <a:r>
              <a:rPr lang="en-US" sz="2400" dirty="0" smtClean="0"/>
              <a:t> </a:t>
            </a:r>
            <a:r>
              <a:rPr lang="en-US" sz="2400" dirty="0" err="1" smtClean="0"/>
              <a:t>Jakwas</a:t>
            </a:r>
            <a:r>
              <a:rPr lang="en-US" sz="2400" dirty="0" smtClean="0"/>
              <a:t> </a:t>
            </a:r>
            <a:r>
              <a:rPr lang="en-US" sz="2400" dirty="0" err="1" smtClean="0"/>
              <a:t>Tahunan</a:t>
            </a:r>
            <a:r>
              <a:rPr lang="en-US" sz="2400" dirty="0" smtClean="0"/>
              <a:t> </a:t>
            </a:r>
            <a:r>
              <a:rPr lang="en-US" sz="2400" dirty="0" err="1" smtClean="0"/>
              <a:t>dan</a:t>
            </a:r>
            <a:r>
              <a:rPr lang="en-US" sz="2400" dirty="0" smtClean="0"/>
              <a:t> PKPT </a:t>
            </a:r>
            <a:r>
              <a:rPr lang="en-US" sz="2400" dirty="0" err="1" smtClean="0"/>
              <a:t>masing-masing</a:t>
            </a:r>
            <a:r>
              <a:rPr lang="en-US" sz="2400" dirty="0" smtClean="0"/>
              <a:t> APIP </a:t>
            </a:r>
            <a:r>
              <a:rPr lang="en-US" sz="2400" dirty="0" err="1" smtClean="0"/>
              <a:t>Tahun</a:t>
            </a:r>
            <a:r>
              <a:rPr lang="en-US" sz="2400" dirty="0" smtClean="0"/>
              <a:t> 2011-2014</a:t>
            </a:r>
            <a:r>
              <a:rPr lang="id-ID" sz="2400" dirty="0" smtClean="0"/>
              <a:t>.</a:t>
            </a:r>
            <a:endParaRPr lang="en-US" sz="24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574675" y="304800"/>
            <a:ext cx="8001000" cy="909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p>
            <a:pPr eaLnBrk="1" hangingPunct="1"/>
            <a:r>
              <a:rPr lang="en-US" sz="3800">
                <a:solidFill>
                  <a:srgbClr val="0000FF"/>
                </a:solidFill>
                <a:latin typeface="AvantGarde Bk BT" pitchFamily="34" charset="0"/>
              </a:rPr>
              <a:t>Latar Belakang</a:t>
            </a:r>
          </a:p>
        </p:txBody>
      </p:sp>
      <p:sp>
        <p:nvSpPr>
          <p:cNvPr id="5123" name="Rectangle 3"/>
          <p:cNvSpPr>
            <a:spLocks noChangeArrowheads="1"/>
          </p:cNvSpPr>
          <p:nvPr/>
        </p:nvSpPr>
        <p:spPr bwMode="auto">
          <a:xfrm>
            <a:off x="566738" y="1754188"/>
            <a:ext cx="8037512"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469900" indent="-469900" algn="just" eaLnBrk="1" hangingPunct="1">
              <a:spcBef>
                <a:spcPct val="20000"/>
              </a:spcBef>
              <a:buClr>
                <a:schemeClr val="accent2"/>
              </a:buClr>
              <a:buFont typeface="Wingdings" pitchFamily="2" charset="2"/>
              <a:buChar char="q"/>
            </a:pPr>
            <a:r>
              <a:rPr lang="id-ID" sz="2200">
                <a:latin typeface="AvantGarde Bk BT" pitchFamily="34" charset="0"/>
              </a:rPr>
              <a:t>Mengacu teori George Terry tentang ‘manajemen’ (Planing, Organizing, Actuating, dan Controlling), tugas Inspektorat Jenderal adalah menjalankan fungsi manajemen ‘controlling’.</a:t>
            </a:r>
          </a:p>
          <a:p>
            <a:pPr marL="469900" indent="-469900" algn="just" eaLnBrk="1" hangingPunct="1">
              <a:spcBef>
                <a:spcPct val="20000"/>
              </a:spcBef>
              <a:buClr>
                <a:schemeClr val="accent2"/>
              </a:buClr>
              <a:buFont typeface="Wingdings" pitchFamily="2" charset="2"/>
              <a:buChar char="q"/>
            </a:pPr>
            <a:r>
              <a:rPr lang="id-ID" sz="2200">
                <a:latin typeface="AvantGarde Bk BT" pitchFamily="34" charset="0"/>
              </a:rPr>
              <a:t>Ciri bangsa yang sudah maju antara lain adalah menjalankan peran ‘pengawasan’ secara kuat. Seluruh sendi-sendi kehidupan berbangsa dan bernegara terkontrol scr baik. Seluruh aparatur negara, swasta, dan masyarakat (3 pilar </a:t>
            </a:r>
            <a:r>
              <a:rPr lang="id-ID" sz="2200" i="1">
                <a:latin typeface="AvantGarde Bk BT" pitchFamily="34" charset="0"/>
              </a:rPr>
              <a:t>Good Governance</a:t>
            </a:r>
            <a:r>
              <a:rPr lang="id-ID" sz="2200">
                <a:latin typeface="AvantGarde Bk BT" pitchFamily="34" charset="0"/>
              </a:rPr>
              <a:t>) memiliki komitmen yang tinggi dlm menjalankan perannya scr profesional dan jauh dari penyimpangan, shg terwujud suasana kehidupan yang tertib, aman, adil, dan sejahtera menuju peradaban bangsa dan negara yang tinggi (madani).</a:t>
            </a:r>
            <a:endParaRPr lang="en-US" sz="2200">
              <a:latin typeface="AvantGarde Bk BT" pitchFamily="34" charset="0"/>
            </a:endParaRPr>
          </a:p>
          <a:p>
            <a:pPr marL="469900" indent="-469900" algn="just" eaLnBrk="1" hangingPunct="1">
              <a:lnSpc>
                <a:spcPct val="80000"/>
              </a:lnSpc>
              <a:spcBef>
                <a:spcPct val="20000"/>
              </a:spcBef>
              <a:buClr>
                <a:schemeClr val="accent2"/>
              </a:buClr>
              <a:buFont typeface="Wingdings" pitchFamily="2" charset="2"/>
              <a:buNone/>
            </a:pPr>
            <a:endParaRPr lang="en-US" sz="1900">
              <a:latin typeface="AvantGarde Bk BT" pitchFamily="34" charset="0"/>
            </a:endParaRPr>
          </a:p>
          <a:p>
            <a:pPr marL="469900" indent="-469900" algn="just" eaLnBrk="1" hangingPunct="1">
              <a:lnSpc>
                <a:spcPct val="80000"/>
              </a:lnSpc>
              <a:spcBef>
                <a:spcPct val="20000"/>
              </a:spcBef>
              <a:buClr>
                <a:schemeClr val="accent2"/>
              </a:buClr>
              <a:buFont typeface="Wingdings" pitchFamily="2" charset="2"/>
              <a:buChar char="o"/>
            </a:pPr>
            <a:endParaRPr lang="en-US" sz="1900">
              <a:latin typeface="AvantGarde Bk BT"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pPr algn="ctr"/>
            <a:r>
              <a:rPr lang="id-ID" sz="3200" smtClean="0">
                <a:solidFill>
                  <a:srgbClr val="0000FF"/>
                </a:solidFill>
              </a:rPr>
              <a:t>TUGAS DAN FUNGSI</a:t>
            </a:r>
            <a:br>
              <a:rPr lang="id-ID" sz="3200" smtClean="0">
                <a:solidFill>
                  <a:srgbClr val="0000FF"/>
                </a:solidFill>
              </a:rPr>
            </a:br>
            <a:r>
              <a:rPr lang="id-ID" sz="3200" smtClean="0">
                <a:solidFill>
                  <a:srgbClr val="0000FF"/>
                </a:solidFill>
              </a:rPr>
              <a:t>INSPEKTORAT JENDERAL</a:t>
            </a:r>
            <a:endParaRPr lang="id-ID" sz="3200" smtClean="0"/>
          </a:p>
        </p:txBody>
      </p:sp>
      <p:sp>
        <p:nvSpPr>
          <p:cNvPr id="23555" name="Content Placeholder 2"/>
          <p:cNvSpPr>
            <a:spLocks noGrp="1"/>
          </p:cNvSpPr>
          <p:nvPr>
            <p:ph idx="1"/>
          </p:nvPr>
        </p:nvSpPr>
        <p:spPr/>
        <p:txBody>
          <a:bodyPr/>
          <a:lstStyle/>
          <a:p>
            <a:r>
              <a:rPr lang="id-ID" sz="2000" smtClean="0"/>
              <a:t>Berdasarkan Peraturan Menteri Agama Nomor 10 Tahun 2010 tugas Inspektorat Jenderal Kemenag adalah melaksanakan pengawasan intern di lingkungan Kementerian Agama.</a:t>
            </a:r>
          </a:p>
          <a:p>
            <a:r>
              <a:rPr lang="en-US" sz="2000" smtClean="0"/>
              <a:t>Adapun fungsi Itjen sebagai berikut:</a:t>
            </a:r>
          </a:p>
          <a:p>
            <a:pPr marL="952500" lvl="1" indent="-514350" eaLnBrk="1" hangingPunct="1">
              <a:lnSpc>
                <a:spcPct val="80000"/>
              </a:lnSpc>
              <a:buFont typeface="Arial" pitchFamily="34" charset="0"/>
              <a:buAutoNum type="alphaLcPeriod"/>
            </a:pPr>
            <a:r>
              <a:rPr lang="en-US" sz="2000" smtClean="0"/>
              <a:t>Penyiapan perumusan kebijakan pengawasan intern di lingkungan Kementerian Agama;</a:t>
            </a:r>
          </a:p>
          <a:p>
            <a:pPr marL="952500" lvl="1" indent="-514350" eaLnBrk="1" hangingPunct="1">
              <a:lnSpc>
                <a:spcPct val="80000"/>
              </a:lnSpc>
              <a:buFont typeface="Arial" pitchFamily="34" charset="0"/>
              <a:buAutoNum type="alphaLcPeriod"/>
            </a:pPr>
            <a:r>
              <a:rPr lang="en-US" sz="2000" smtClean="0"/>
              <a:t>Pelaksanaan pengawasan intern di lingkungan Kementerian Agama terhadap kinerja dan keuanan melalui audit, reviu, evaluasi, pemantauan dan kegiatan pengawasan lainnya;</a:t>
            </a:r>
          </a:p>
          <a:p>
            <a:pPr marL="952500" lvl="1" indent="-514350" eaLnBrk="1" hangingPunct="1">
              <a:lnSpc>
                <a:spcPct val="80000"/>
              </a:lnSpc>
              <a:buFont typeface="Arial" pitchFamily="34" charset="0"/>
              <a:buAutoNum type="alphaLcPeriod"/>
            </a:pPr>
            <a:r>
              <a:rPr lang="en-US" sz="2000" smtClean="0"/>
              <a:t>Pelaksanaan pengawasan untuk tujuan tertentu atas penugasan Menteri Agama;</a:t>
            </a:r>
          </a:p>
          <a:p>
            <a:pPr marL="952500" lvl="1" indent="-514350" eaLnBrk="1" hangingPunct="1">
              <a:lnSpc>
                <a:spcPct val="80000"/>
              </a:lnSpc>
              <a:buFont typeface="Arial" pitchFamily="34" charset="0"/>
              <a:buAutoNum type="alphaLcPeriod"/>
            </a:pPr>
            <a:r>
              <a:rPr lang="en-US" sz="2000" smtClean="0"/>
              <a:t>Penyusunan laporan hasil pengawasan di lingkungan Kementerian Agama;</a:t>
            </a:r>
          </a:p>
          <a:p>
            <a:pPr marL="952500" lvl="1" indent="-514350" eaLnBrk="1" hangingPunct="1">
              <a:lnSpc>
                <a:spcPct val="80000"/>
              </a:lnSpc>
              <a:buFont typeface="Arial" pitchFamily="34" charset="0"/>
              <a:buAutoNum type="alphaLcPeriod"/>
            </a:pPr>
            <a:r>
              <a:rPr lang="en-US" sz="2000" smtClean="0"/>
              <a:t>Pelaksanaan administrasi Inspektorat Jenderal.</a:t>
            </a:r>
          </a:p>
          <a:p>
            <a:endParaRPr lang="id-ID"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pPr algn="ctr"/>
            <a:r>
              <a:rPr lang="id-ID" smtClean="0">
                <a:solidFill>
                  <a:srgbClr val="0000FF"/>
                </a:solidFill>
              </a:rPr>
              <a:t>VISI ITJEN</a:t>
            </a:r>
          </a:p>
        </p:txBody>
      </p:sp>
      <p:sp>
        <p:nvSpPr>
          <p:cNvPr id="24579" name="Content Placeholder 2"/>
          <p:cNvSpPr>
            <a:spLocks noGrp="1"/>
          </p:cNvSpPr>
          <p:nvPr>
            <p:ph idx="1"/>
          </p:nvPr>
        </p:nvSpPr>
        <p:spPr/>
        <p:txBody>
          <a:bodyPr/>
          <a:lstStyle/>
          <a:p>
            <a:pPr algn="ctr">
              <a:buFont typeface="Wingdings" pitchFamily="2" charset="2"/>
              <a:buNone/>
            </a:pPr>
            <a:endParaRPr lang="id-ID" smtClean="0"/>
          </a:p>
          <a:p>
            <a:pPr algn="ctr">
              <a:buFont typeface="Wingdings" pitchFamily="2" charset="2"/>
              <a:buNone/>
            </a:pPr>
            <a:r>
              <a:rPr lang="id-ID" smtClean="0"/>
              <a:t>‘Menjadi pengendali dan penjamin mutu kinerja Kementerian Agama’</a:t>
            </a:r>
          </a:p>
          <a:p>
            <a:endParaRPr lang="id-ID"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pPr algn="ctr"/>
            <a:r>
              <a:rPr lang="en-US" smtClean="0">
                <a:solidFill>
                  <a:srgbClr val="0000FF"/>
                </a:solidFill>
              </a:rPr>
              <a:t>MISI ITJEN</a:t>
            </a:r>
          </a:p>
        </p:txBody>
      </p:sp>
      <p:sp>
        <p:nvSpPr>
          <p:cNvPr id="3" name="Content Placeholder 2"/>
          <p:cNvSpPr>
            <a:spLocks noGrp="1"/>
          </p:cNvSpPr>
          <p:nvPr>
            <p:ph idx="1"/>
          </p:nvPr>
        </p:nvSpPr>
        <p:spPr/>
        <p:txBody>
          <a:bodyPr/>
          <a:lstStyle/>
          <a:p>
            <a:pPr marL="342900" indent="-342900" fontAlgn="auto">
              <a:spcBef>
                <a:spcPts val="0"/>
              </a:spcBef>
              <a:spcAft>
                <a:spcPts val="0"/>
              </a:spcAft>
              <a:buFontTx/>
              <a:buAutoNum type="arabicPeriod"/>
              <a:defRPr/>
            </a:pPr>
            <a:r>
              <a:rPr lang="sv-SE" sz="1800" dirty="0" smtClean="0">
                <a:latin typeface="+mj-lt"/>
                <a:cs typeface="Arial" pitchFamily="34" charset="0"/>
              </a:rPr>
              <a:t>Melaksanakan pengawasan fungsional secara profesional dan independen;</a:t>
            </a:r>
          </a:p>
          <a:p>
            <a:pPr marL="342900" indent="-342900" fontAlgn="auto">
              <a:spcBef>
                <a:spcPts val="0"/>
              </a:spcBef>
              <a:spcAft>
                <a:spcPts val="0"/>
              </a:spcAft>
              <a:buFontTx/>
              <a:buAutoNum type="arabicPeriod"/>
              <a:defRPr/>
            </a:pPr>
            <a:r>
              <a:rPr lang="sv-SE" sz="1800" dirty="0" smtClean="0">
                <a:latin typeface="+mj-lt"/>
                <a:cs typeface="Arial" pitchFamily="34" charset="0"/>
              </a:rPr>
              <a:t>Melakukan penguatan sistem pengawasan yang efektif dan terintegrasi;</a:t>
            </a:r>
            <a:endParaRPr lang="en-GB" sz="1800" i="1" dirty="0" smtClean="0">
              <a:latin typeface="+mj-lt"/>
              <a:cs typeface="Arial" pitchFamily="34" charset="0"/>
            </a:endParaRPr>
          </a:p>
          <a:p>
            <a:pPr marL="342900" indent="-342900" fontAlgn="auto">
              <a:spcBef>
                <a:spcPts val="0"/>
              </a:spcBef>
              <a:spcAft>
                <a:spcPts val="0"/>
              </a:spcAft>
              <a:buFontTx/>
              <a:buAutoNum type="arabicPeriod"/>
              <a:defRPr/>
            </a:pPr>
            <a:r>
              <a:rPr lang="fi-FI" sz="1800" dirty="0" smtClean="0">
                <a:latin typeface="+mj-lt"/>
                <a:cs typeface="Arial" pitchFamily="34" charset="0"/>
              </a:rPr>
              <a:t>Meningkatkan kompetensi dan integritas moral aparatur pengawasan;</a:t>
            </a:r>
            <a:endParaRPr lang="id-ID" sz="1800" dirty="0" smtClean="0">
              <a:latin typeface="+mj-lt"/>
              <a:cs typeface="Arial" pitchFamily="34" charset="0"/>
            </a:endParaRPr>
          </a:p>
          <a:p>
            <a:pPr marL="342900" indent="-342900" fontAlgn="auto">
              <a:spcBef>
                <a:spcPts val="0"/>
              </a:spcBef>
              <a:spcAft>
                <a:spcPts val="0"/>
              </a:spcAft>
              <a:buFontTx/>
              <a:buAutoNum type="arabicPeriod"/>
              <a:defRPr/>
            </a:pPr>
            <a:r>
              <a:rPr lang="fi-FI" sz="1800" dirty="0" smtClean="0">
                <a:latin typeface="+mj-lt"/>
                <a:cs typeface="Arial" pitchFamily="34" charset="0"/>
              </a:rPr>
              <a:t>Meningkatkan peran konsultan dan katalisator aparat pengawasan;</a:t>
            </a:r>
            <a:endParaRPr lang="id-ID" sz="1800" b="1" dirty="0" smtClean="0">
              <a:latin typeface="Arial" pitchFamily="34" charset="0"/>
              <a:cs typeface="Arial" pitchFamily="34" charset="0"/>
            </a:endParaRPr>
          </a:p>
          <a:p>
            <a:pPr marL="342900" indent="-342900" fontAlgn="auto">
              <a:spcBef>
                <a:spcPts val="0"/>
              </a:spcBef>
              <a:spcAft>
                <a:spcPts val="0"/>
              </a:spcAft>
              <a:buFontTx/>
              <a:buAutoNum type="arabicPeriod"/>
              <a:defRPr/>
            </a:pPr>
            <a:r>
              <a:rPr lang="fi-FI" sz="1800" dirty="0" smtClean="0">
                <a:latin typeface="Arial" pitchFamily="34" charset="0"/>
                <a:cs typeface="Arial" pitchFamily="34" charset="0"/>
              </a:rPr>
              <a:t>Mendorong akselerasi penyelesaian tindak lanjut hasil pengawasan;</a:t>
            </a:r>
            <a:endParaRPr lang="id-ID" sz="1800" dirty="0" smtClean="0">
              <a:latin typeface="Arial" pitchFamily="34" charset="0"/>
              <a:cs typeface="Arial" pitchFamily="34" charset="0"/>
            </a:endParaRPr>
          </a:p>
          <a:p>
            <a:pPr marL="342900" indent="-342900" fontAlgn="auto">
              <a:spcBef>
                <a:spcPts val="0"/>
              </a:spcBef>
              <a:spcAft>
                <a:spcPts val="0"/>
              </a:spcAft>
              <a:buFontTx/>
              <a:buAutoNum type="arabicPeriod"/>
              <a:defRPr/>
            </a:pPr>
            <a:r>
              <a:rPr lang="fi-FI" sz="1800" dirty="0" smtClean="0">
                <a:latin typeface="Arial" pitchFamily="34" charset="0"/>
                <a:cs typeface="Arial" pitchFamily="34" charset="0"/>
              </a:rPr>
              <a:t>Menumbuhkembangkan pengawasan preventif melalui Pengawasan dengan pendekatan agama;</a:t>
            </a:r>
            <a:endParaRPr lang="id-ID" sz="1800" dirty="0" smtClean="0">
              <a:latin typeface="Arial" pitchFamily="34" charset="0"/>
              <a:cs typeface="Arial" pitchFamily="34" charset="0"/>
            </a:endParaRPr>
          </a:p>
          <a:p>
            <a:pPr marL="342900" indent="-342900" fontAlgn="auto">
              <a:spcBef>
                <a:spcPts val="0"/>
              </a:spcBef>
              <a:spcAft>
                <a:spcPts val="0"/>
              </a:spcAft>
              <a:buFontTx/>
              <a:buAutoNum type="arabicPeriod"/>
              <a:defRPr/>
            </a:pPr>
            <a:r>
              <a:rPr lang="fi-FI" sz="1800" dirty="0" smtClean="0">
                <a:latin typeface="Arial" pitchFamily="34" charset="0"/>
                <a:cs typeface="Arial" pitchFamily="34" charset="0"/>
              </a:rPr>
              <a:t>Mewujudkan pelayanan administrasi pengawasan yang cepat, tepat, dan akurat berbasis teknologi informasi;</a:t>
            </a:r>
            <a:endParaRPr lang="id-ID" sz="1800" dirty="0" smtClean="0">
              <a:latin typeface="Arial" pitchFamily="34" charset="0"/>
              <a:cs typeface="Arial" pitchFamily="34" charset="0"/>
            </a:endParaRPr>
          </a:p>
          <a:p>
            <a:pPr marL="342900" indent="-342900" fontAlgn="auto">
              <a:spcBef>
                <a:spcPts val="0"/>
              </a:spcBef>
              <a:spcAft>
                <a:spcPts val="0"/>
              </a:spcAft>
              <a:buFontTx/>
              <a:buAutoNum type="arabicPeriod"/>
              <a:defRPr/>
            </a:pPr>
            <a:r>
              <a:rPr lang="fi-FI" sz="1800" dirty="0" smtClean="0">
                <a:latin typeface="Arial" pitchFamily="34" charset="0"/>
                <a:cs typeface="Arial" pitchFamily="34" charset="0"/>
              </a:rPr>
              <a:t>Meningkatkan koordinasi dengan instansi terkait dalam rangka peningkatan kualitas pengawasan.</a:t>
            </a:r>
            <a:endParaRPr lang="en-US" sz="1800" dirty="0" smtClean="0">
              <a:latin typeface="Arial" pitchFamily="34" charset="0"/>
              <a:cs typeface="Arial" pitchFamily="34" charset="0"/>
            </a:endParaRPr>
          </a:p>
          <a:p>
            <a:pPr marL="342900" indent="-342900" fontAlgn="auto">
              <a:spcBef>
                <a:spcPts val="0"/>
              </a:spcBef>
              <a:spcAft>
                <a:spcPts val="0"/>
              </a:spcAft>
              <a:buFontTx/>
              <a:buAutoNum type="arabicPeriod"/>
              <a:defRPr/>
            </a:pPr>
            <a:endParaRPr lang="fi-FI" sz="1800" b="1" dirty="0" smtClean="0">
              <a:latin typeface="+mj-lt"/>
              <a:cs typeface="Arial"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pPr algn="ctr"/>
            <a:r>
              <a:rPr lang="en-US" sz="3200" smtClean="0">
                <a:solidFill>
                  <a:srgbClr val="0000FF"/>
                </a:solidFill>
              </a:rPr>
              <a:t>INDIKATOR KINERJA UTAMA (IKU) ITJEN</a:t>
            </a:r>
          </a:p>
        </p:txBody>
      </p:sp>
      <p:sp>
        <p:nvSpPr>
          <p:cNvPr id="3" name="Content Placeholder 2"/>
          <p:cNvSpPr>
            <a:spLocks noGrp="1"/>
          </p:cNvSpPr>
          <p:nvPr>
            <p:ph idx="1"/>
          </p:nvPr>
        </p:nvSpPr>
        <p:spPr/>
        <p:txBody>
          <a:bodyPr/>
          <a:lstStyle/>
          <a:p>
            <a:pPr marL="342900" indent="-342900" fontAlgn="auto">
              <a:spcBef>
                <a:spcPts val="0"/>
              </a:spcBef>
              <a:spcAft>
                <a:spcPts val="0"/>
              </a:spcAft>
              <a:buFontTx/>
              <a:buAutoNum type="arabicPeriod"/>
              <a:defRPr/>
            </a:pPr>
            <a:r>
              <a:rPr lang="en-US" sz="3200" dirty="0" err="1" smtClean="0">
                <a:latin typeface="Arial" pitchFamily="34" charset="0"/>
                <a:cs typeface="Arial" pitchFamily="34" charset="0"/>
              </a:rPr>
              <a:t>Meningkatnya</a:t>
            </a:r>
            <a:r>
              <a:rPr lang="en-US" sz="3200" dirty="0" smtClean="0">
                <a:latin typeface="Arial" pitchFamily="34" charset="0"/>
                <a:cs typeface="Arial" pitchFamily="34" charset="0"/>
              </a:rPr>
              <a:t> </a:t>
            </a:r>
            <a:r>
              <a:rPr lang="en-US" sz="3200" dirty="0" err="1" smtClean="0">
                <a:latin typeface="Arial" pitchFamily="34" charset="0"/>
                <a:cs typeface="Arial" pitchFamily="34" charset="0"/>
              </a:rPr>
              <a:t>ketaatan</a:t>
            </a:r>
            <a:r>
              <a:rPr lang="en-US" sz="3200" dirty="0" smtClean="0">
                <a:latin typeface="Arial" pitchFamily="34" charset="0"/>
                <a:cs typeface="Arial" pitchFamily="34" charset="0"/>
              </a:rPr>
              <a:t> </a:t>
            </a:r>
            <a:r>
              <a:rPr lang="en-US" sz="3200" dirty="0" err="1" smtClean="0">
                <a:latin typeface="Arial" pitchFamily="34" charset="0"/>
                <a:cs typeface="Arial" pitchFamily="34" charset="0"/>
              </a:rPr>
              <a:t>aparatur</a:t>
            </a:r>
            <a:r>
              <a:rPr lang="en-US" sz="3200" dirty="0" smtClean="0">
                <a:latin typeface="Arial" pitchFamily="34" charset="0"/>
                <a:cs typeface="Arial" pitchFamily="34" charset="0"/>
              </a:rPr>
              <a:t> </a:t>
            </a:r>
            <a:r>
              <a:rPr lang="en-US" sz="3200" dirty="0" err="1" smtClean="0">
                <a:latin typeface="Arial" pitchFamily="34" charset="0"/>
                <a:cs typeface="Arial" pitchFamily="34" charset="0"/>
              </a:rPr>
              <a:t>Kementerian</a:t>
            </a:r>
            <a:r>
              <a:rPr lang="en-US" sz="3200" dirty="0" smtClean="0">
                <a:latin typeface="Arial" pitchFamily="34" charset="0"/>
                <a:cs typeface="Arial" pitchFamily="34" charset="0"/>
              </a:rPr>
              <a:t> Agama </a:t>
            </a:r>
            <a:r>
              <a:rPr lang="en-US" sz="3200" dirty="0" err="1" smtClean="0">
                <a:latin typeface="Arial" pitchFamily="34" charset="0"/>
                <a:cs typeface="Arial" pitchFamily="34" charset="0"/>
              </a:rPr>
              <a:t>terhadap</a:t>
            </a:r>
            <a:r>
              <a:rPr lang="en-US" sz="3200" dirty="0" smtClean="0">
                <a:latin typeface="Arial" pitchFamily="34" charset="0"/>
                <a:cs typeface="Arial" pitchFamily="34" charset="0"/>
              </a:rPr>
              <a:t> </a:t>
            </a:r>
            <a:r>
              <a:rPr lang="en-US" sz="3200" dirty="0" err="1" smtClean="0">
                <a:latin typeface="Arial" pitchFamily="34" charset="0"/>
                <a:cs typeface="Arial" pitchFamily="34" charset="0"/>
              </a:rPr>
              <a:t>peraturan</a:t>
            </a:r>
            <a:r>
              <a:rPr lang="en-US" sz="3200" dirty="0" smtClean="0">
                <a:latin typeface="Arial" pitchFamily="34" charset="0"/>
                <a:cs typeface="Arial" pitchFamily="34" charset="0"/>
              </a:rPr>
              <a:t> </a:t>
            </a:r>
            <a:r>
              <a:rPr lang="en-US" sz="3200" dirty="0" err="1" smtClean="0">
                <a:latin typeface="Arial" pitchFamily="34" charset="0"/>
                <a:cs typeface="Arial" pitchFamily="34" charset="0"/>
              </a:rPr>
              <a:t>perundang-undangan</a:t>
            </a:r>
            <a:r>
              <a:rPr lang="en-US" sz="3200" dirty="0" smtClean="0">
                <a:latin typeface="Arial" pitchFamily="34" charset="0"/>
                <a:cs typeface="Arial" pitchFamily="34" charset="0"/>
              </a:rPr>
              <a:t>;</a:t>
            </a:r>
            <a:endParaRPr lang="id-ID" sz="3200" dirty="0" smtClean="0">
              <a:latin typeface="Arial" pitchFamily="34" charset="0"/>
              <a:cs typeface="Arial" pitchFamily="34" charset="0"/>
            </a:endParaRPr>
          </a:p>
          <a:p>
            <a:pPr marL="342900" indent="-342900" fontAlgn="auto">
              <a:spcBef>
                <a:spcPts val="0"/>
              </a:spcBef>
              <a:spcAft>
                <a:spcPts val="0"/>
              </a:spcAft>
              <a:buFontTx/>
              <a:buAutoNum type="arabicPeriod"/>
              <a:defRPr/>
            </a:pPr>
            <a:endParaRPr lang="en-US" sz="3200" dirty="0" smtClean="0">
              <a:latin typeface="Arial" pitchFamily="34" charset="0"/>
              <a:cs typeface="Arial" pitchFamily="34" charset="0"/>
            </a:endParaRPr>
          </a:p>
          <a:p>
            <a:pPr marL="342900" indent="-342900" fontAlgn="auto">
              <a:spcBef>
                <a:spcPts val="0"/>
              </a:spcBef>
              <a:spcAft>
                <a:spcPts val="0"/>
              </a:spcAft>
              <a:buFontTx/>
              <a:buAutoNum type="arabicPeriod"/>
              <a:defRPr/>
            </a:pPr>
            <a:r>
              <a:rPr lang="en-US" sz="3200" dirty="0" err="1" smtClean="0">
                <a:latin typeface="Arial" pitchFamily="34" charset="0"/>
                <a:cs typeface="Arial" pitchFamily="34" charset="0"/>
              </a:rPr>
              <a:t>Meningkatnya</a:t>
            </a:r>
            <a:r>
              <a:rPr lang="en-US" sz="3200" dirty="0" smtClean="0">
                <a:latin typeface="Arial" pitchFamily="34" charset="0"/>
                <a:cs typeface="Arial" pitchFamily="34" charset="0"/>
              </a:rPr>
              <a:t> </a:t>
            </a:r>
            <a:r>
              <a:rPr lang="en-US" sz="3200" dirty="0" err="1" smtClean="0">
                <a:latin typeface="Arial" pitchFamily="34" charset="0"/>
                <a:cs typeface="Arial" pitchFamily="34" charset="0"/>
              </a:rPr>
              <a:t>mutu</a:t>
            </a:r>
            <a:r>
              <a:rPr lang="en-US" sz="3200" dirty="0" smtClean="0">
                <a:latin typeface="Arial" pitchFamily="34" charset="0"/>
                <a:cs typeface="Arial" pitchFamily="34" charset="0"/>
              </a:rPr>
              <a:t> </a:t>
            </a:r>
            <a:r>
              <a:rPr lang="en-US" sz="3200" dirty="0" err="1" smtClean="0">
                <a:latin typeface="Arial" pitchFamily="34" charset="0"/>
                <a:cs typeface="Arial" pitchFamily="34" charset="0"/>
              </a:rPr>
              <a:t>kinerja</a:t>
            </a:r>
            <a:r>
              <a:rPr lang="en-US" sz="3200" dirty="0" smtClean="0">
                <a:latin typeface="Arial" pitchFamily="34" charset="0"/>
                <a:cs typeface="Arial" pitchFamily="34" charset="0"/>
              </a:rPr>
              <a:t> </a:t>
            </a:r>
            <a:r>
              <a:rPr lang="en-US" sz="3200" dirty="0" err="1" smtClean="0">
                <a:latin typeface="Arial" pitchFamily="34" charset="0"/>
                <a:cs typeface="Arial" pitchFamily="34" charset="0"/>
              </a:rPr>
              <a:t>aparatur</a:t>
            </a:r>
            <a:r>
              <a:rPr lang="en-US" sz="3200" dirty="0" smtClean="0">
                <a:latin typeface="Arial" pitchFamily="34" charset="0"/>
                <a:cs typeface="Arial" pitchFamily="34" charset="0"/>
              </a:rPr>
              <a:t>;</a:t>
            </a:r>
            <a:endParaRPr lang="id-ID" sz="3200" dirty="0" smtClean="0">
              <a:latin typeface="Arial" pitchFamily="34" charset="0"/>
              <a:cs typeface="Arial" pitchFamily="34" charset="0"/>
            </a:endParaRPr>
          </a:p>
          <a:p>
            <a:pPr marL="342900" indent="-342900" fontAlgn="auto">
              <a:spcBef>
                <a:spcPts val="0"/>
              </a:spcBef>
              <a:spcAft>
                <a:spcPts val="0"/>
              </a:spcAft>
              <a:buFontTx/>
              <a:buAutoNum type="arabicPeriod"/>
              <a:defRPr/>
            </a:pPr>
            <a:endParaRPr lang="en-US" sz="3200" dirty="0" smtClean="0">
              <a:latin typeface="Arial" pitchFamily="34" charset="0"/>
              <a:cs typeface="Arial" pitchFamily="34" charset="0"/>
            </a:endParaRPr>
          </a:p>
          <a:p>
            <a:pPr marL="342900" indent="-342900" fontAlgn="auto">
              <a:spcBef>
                <a:spcPts val="0"/>
              </a:spcBef>
              <a:spcAft>
                <a:spcPts val="0"/>
              </a:spcAft>
              <a:buFontTx/>
              <a:buAutoNum type="arabicPeriod"/>
              <a:defRPr/>
            </a:pPr>
            <a:r>
              <a:rPr lang="en-US" sz="3200" dirty="0" err="1" smtClean="0">
                <a:latin typeface="Arial" pitchFamily="34" charset="0"/>
                <a:cs typeface="Arial" pitchFamily="34" charset="0"/>
              </a:rPr>
              <a:t>Meningkatnya</a:t>
            </a:r>
            <a:r>
              <a:rPr lang="en-US" sz="3200" dirty="0" smtClean="0">
                <a:latin typeface="Arial" pitchFamily="34" charset="0"/>
                <a:cs typeface="Arial" pitchFamily="34" charset="0"/>
              </a:rPr>
              <a:t> </a:t>
            </a:r>
            <a:r>
              <a:rPr lang="en-US" sz="3200" dirty="0" err="1" smtClean="0">
                <a:latin typeface="Arial" pitchFamily="34" charset="0"/>
                <a:cs typeface="Arial" pitchFamily="34" charset="0"/>
              </a:rPr>
              <a:t>akuntabilitas</a:t>
            </a:r>
            <a:r>
              <a:rPr lang="en-US" sz="3200" dirty="0" smtClean="0">
                <a:latin typeface="Arial" pitchFamily="34" charset="0"/>
                <a:cs typeface="Arial" pitchFamily="34" charset="0"/>
              </a:rPr>
              <a:t> </a:t>
            </a:r>
            <a:r>
              <a:rPr lang="en-US" sz="3200" dirty="0" err="1" smtClean="0">
                <a:latin typeface="Arial" pitchFamily="34" charset="0"/>
                <a:cs typeface="Arial" pitchFamily="34" charset="0"/>
              </a:rPr>
              <a:t>kinerja</a:t>
            </a:r>
            <a:r>
              <a:rPr lang="en-US" sz="3200" dirty="0" smtClean="0">
                <a:latin typeface="Arial" pitchFamily="34" charset="0"/>
                <a:cs typeface="Arial" pitchFamily="34" charset="0"/>
              </a:rPr>
              <a:t> </a:t>
            </a:r>
            <a:r>
              <a:rPr lang="en-US" sz="3200" dirty="0" err="1" smtClean="0">
                <a:latin typeface="Arial" pitchFamily="34" charset="0"/>
                <a:cs typeface="Arial" pitchFamily="34" charset="0"/>
              </a:rPr>
              <a:t>satuan</a:t>
            </a:r>
            <a:r>
              <a:rPr lang="en-US" sz="3200" dirty="0" smtClean="0">
                <a:latin typeface="Arial" pitchFamily="34" charset="0"/>
                <a:cs typeface="Arial" pitchFamily="34" charset="0"/>
              </a:rPr>
              <a:t> </a:t>
            </a:r>
            <a:r>
              <a:rPr lang="en-US" sz="3200" dirty="0" err="1" smtClean="0">
                <a:latin typeface="Arial" pitchFamily="34" charset="0"/>
                <a:cs typeface="Arial" pitchFamily="34" charset="0"/>
              </a:rPr>
              <a:t>organisasi</a:t>
            </a:r>
            <a:r>
              <a:rPr lang="en-US" sz="3200" dirty="0" smtClean="0">
                <a:latin typeface="Arial" pitchFamily="34" charset="0"/>
                <a:cs typeface="Arial" pitchFamily="34" charset="0"/>
              </a:rPr>
              <a:t> /</a:t>
            </a:r>
            <a:r>
              <a:rPr lang="en-US" sz="3200" dirty="0" err="1" smtClean="0">
                <a:latin typeface="Arial" pitchFamily="34" charset="0"/>
                <a:cs typeface="Arial" pitchFamily="34" charset="0"/>
              </a:rPr>
              <a:t>satuan</a:t>
            </a:r>
            <a:r>
              <a:rPr lang="en-US" sz="3200" dirty="0" smtClean="0">
                <a:latin typeface="Arial" pitchFamily="34" charset="0"/>
                <a:cs typeface="Arial" pitchFamily="34" charset="0"/>
              </a:rPr>
              <a:t> </a:t>
            </a:r>
            <a:r>
              <a:rPr lang="en-US" sz="3200" dirty="0" err="1" smtClean="0">
                <a:latin typeface="Arial" pitchFamily="34" charset="0"/>
                <a:cs typeface="Arial" pitchFamily="34" charset="0"/>
              </a:rPr>
              <a:t>kerja</a:t>
            </a:r>
            <a:r>
              <a:rPr lang="en-US" sz="3200" dirty="0" smtClean="0">
                <a:latin typeface="Arial" pitchFamily="34" charset="0"/>
                <a:cs typeface="Arial" pitchFamily="34" charset="0"/>
              </a:rPr>
              <a:t> </a:t>
            </a:r>
            <a:r>
              <a:rPr lang="en-US" sz="3200" dirty="0" err="1" smtClean="0">
                <a:latin typeface="Arial" pitchFamily="34" charset="0"/>
                <a:cs typeface="Arial" pitchFamily="34" charset="0"/>
              </a:rPr>
              <a:t>Kementerian</a:t>
            </a:r>
            <a:r>
              <a:rPr lang="en-US" sz="3200" dirty="0" smtClean="0">
                <a:latin typeface="Arial" pitchFamily="34" charset="0"/>
                <a:cs typeface="Arial" pitchFamily="34" charset="0"/>
              </a:rPr>
              <a:t> Agama.</a:t>
            </a:r>
          </a:p>
          <a:p>
            <a:pPr>
              <a:defRPr/>
            </a:pP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pPr algn="ctr"/>
            <a:r>
              <a:rPr lang="id-ID" smtClean="0">
                <a:solidFill>
                  <a:srgbClr val="0000FF"/>
                </a:solidFill>
              </a:rPr>
              <a:t>KEBIJAKAN</a:t>
            </a:r>
            <a:br>
              <a:rPr lang="id-ID" smtClean="0">
                <a:solidFill>
                  <a:srgbClr val="0000FF"/>
                </a:solidFill>
              </a:rPr>
            </a:br>
            <a:r>
              <a:rPr lang="id-ID" smtClean="0">
                <a:solidFill>
                  <a:srgbClr val="0000FF"/>
                </a:solidFill>
              </a:rPr>
              <a:t>PENGAWASAN ITJEN</a:t>
            </a:r>
          </a:p>
        </p:txBody>
      </p:sp>
      <p:sp>
        <p:nvSpPr>
          <p:cNvPr id="27651" name="Content Placeholder 2"/>
          <p:cNvSpPr>
            <a:spLocks noGrp="1"/>
          </p:cNvSpPr>
          <p:nvPr>
            <p:ph idx="1"/>
          </p:nvPr>
        </p:nvSpPr>
        <p:spPr/>
        <p:txBody>
          <a:bodyPr/>
          <a:lstStyle/>
          <a:p>
            <a:pPr marL="514350" indent="-514350">
              <a:buFont typeface="Wingdings" pitchFamily="2" charset="2"/>
              <a:buAutoNum type="arabicPeriod"/>
            </a:pPr>
            <a:r>
              <a:rPr lang="id-ID" sz="1600" smtClean="0"/>
              <a:t>Pengawasan diarahkan pada kinerja 11 program Kementerian Agama dlm rangka mewujudkan tata kelola Kemenag yang bersih dan berwibawa dan memiliki kinerja yang maksimal;</a:t>
            </a:r>
          </a:p>
          <a:p>
            <a:pPr marL="514350" indent="-514350">
              <a:buFont typeface="Wingdings" pitchFamily="2" charset="2"/>
              <a:buAutoNum type="arabicPeriod"/>
            </a:pPr>
            <a:r>
              <a:rPr lang="id-ID" sz="1600" smtClean="0"/>
              <a:t>Penetapan sasaran pengawasan didasarkan pada analisis resiko audit. Yaitu satker atau program yang memiliki resiko tinggi menjadi prioritas pengawasan.</a:t>
            </a:r>
          </a:p>
          <a:p>
            <a:pPr marL="514350" indent="-514350">
              <a:buFont typeface="Wingdings" pitchFamily="2" charset="2"/>
              <a:buAutoNum type="arabicPeriod"/>
            </a:pPr>
            <a:r>
              <a:rPr lang="id-ID" sz="1600" smtClean="0"/>
              <a:t>Orientasi audit diarahkan pada penilaian kinerja satker (out put dan out come) yang dpt dilihat dalam realisasi indikator kinerjanya. Standar ukuran penilaiannya adalah dg menilai tingkat 3 E (efektif, efisien, dan ekonomis);</a:t>
            </a:r>
          </a:p>
          <a:p>
            <a:pPr marL="514350" indent="-514350">
              <a:buFont typeface="Wingdings" pitchFamily="2" charset="2"/>
              <a:buAutoNum type="arabicPeriod"/>
            </a:pPr>
            <a:r>
              <a:rPr lang="id-ID" sz="1600" smtClean="0"/>
              <a:t>Evaluasi pelaksanaan Sistem Akuntabilitas Instansi Pemerintah (SAKIP) dilaksanakan dlm rangka penilaian akuntabilitas kinerja satker;</a:t>
            </a:r>
          </a:p>
          <a:p>
            <a:pPr marL="514350" indent="-514350">
              <a:buFont typeface="Wingdings" pitchFamily="2" charset="2"/>
              <a:buAutoNum type="arabicPeriod"/>
            </a:pPr>
            <a:r>
              <a:rPr lang="id-ID" sz="1600" smtClean="0"/>
              <a:t>Prioritas pengawasan  Tahun 2012 diarahkan pada program pendidikan yg memiliki anggaran terbesar, perencanaan sbg sumber awal permasalahan satker, dan laporan keuangan;</a:t>
            </a:r>
          </a:p>
          <a:p>
            <a:pPr marL="514350" indent="-514350">
              <a:buFont typeface="Wingdings" pitchFamily="2" charset="2"/>
              <a:buAutoNum type="arabicPeriod"/>
            </a:pPr>
            <a:r>
              <a:rPr lang="id-ID" sz="1600" smtClean="0"/>
              <a:t>Pengawasan preventif dilaksanakan melalui program PPA dan pembangunan Zona Integritas menuju Wilayah Bebas dari Korupsi (WBK).</a:t>
            </a:r>
          </a:p>
          <a:p>
            <a:pPr marL="514350" indent="-514350">
              <a:buFont typeface="Wingdings" pitchFamily="2" charset="2"/>
              <a:buAutoNum type="arabicPeriod"/>
            </a:pPr>
            <a:endParaRPr lang="id-ID" sz="1800" smtClean="0"/>
          </a:p>
          <a:p>
            <a:pPr marL="514350" indent="-514350">
              <a:buFont typeface="Wingdings" pitchFamily="2" charset="2"/>
              <a:buAutoNum type="arabicPeriod"/>
            </a:pPr>
            <a:endParaRPr lang="id-ID" sz="200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idx="4294967295"/>
          </p:nvPr>
        </p:nvSpPr>
        <p:spPr/>
        <p:txBody>
          <a:bodyPr anchor="ctr"/>
          <a:lstStyle/>
          <a:p>
            <a:pPr algn="ctr" eaLnBrk="1" hangingPunct="1"/>
            <a:r>
              <a:rPr lang="en-US" smtClean="0">
                <a:solidFill>
                  <a:srgbClr val="0000FF"/>
                </a:solidFill>
              </a:rPr>
              <a:t>PERAN ITJEN</a:t>
            </a:r>
          </a:p>
        </p:txBody>
      </p:sp>
      <p:sp>
        <p:nvSpPr>
          <p:cNvPr id="28675" name="Content Placeholder 2"/>
          <p:cNvSpPr>
            <a:spLocks noGrp="1"/>
          </p:cNvSpPr>
          <p:nvPr>
            <p:ph idx="4294967295"/>
          </p:nvPr>
        </p:nvSpPr>
        <p:spPr/>
        <p:txBody>
          <a:bodyPr/>
          <a:lstStyle/>
          <a:p>
            <a:pPr eaLnBrk="1" hangingPunct="1">
              <a:lnSpc>
                <a:spcPct val="80000"/>
              </a:lnSpc>
            </a:pPr>
            <a:r>
              <a:rPr lang="en-US" sz="3200" b="1" i="1" baseline="2000" smtClean="0"/>
              <a:t>Watch dog</a:t>
            </a:r>
            <a:r>
              <a:rPr lang="en-US" sz="3200" baseline="2000" smtClean="0"/>
              <a:t>: melakukan pengawasan fungsional terhadap audit</a:t>
            </a:r>
            <a:r>
              <a:rPr lang="id-ID" sz="3200" baseline="2000" smtClean="0"/>
              <a:t>i</a:t>
            </a:r>
            <a:r>
              <a:rPr lang="en-US" sz="3200" baseline="2000" smtClean="0"/>
              <a:t> dengan melihat, membandingkan, mengukur dan menilai kinerja audit</a:t>
            </a:r>
            <a:r>
              <a:rPr lang="id-ID" sz="3200" baseline="2000" smtClean="0"/>
              <a:t>i</a:t>
            </a:r>
            <a:r>
              <a:rPr lang="en-US" sz="3200" baseline="2000" smtClean="0"/>
              <a:t> </a:t>
            </a:r>
            <a:r>
              <a:rPr lang="id-ID" sz="3200" baseline="2000" smtClean="0"/>
              <a:t>dibandingkan </a:t>
            </a:r>
            <a:r>
              <a:rPr lang="en-US" sz="3200" baseline="2000" smtClean="0"/>
              <a:t>dengan standar kebijakan Menteri </a:t>
            </a:r>
            <a:r>
              <a:rPr lang="id-ID" sz="3200" baseline="2000" smtClean="0"/>
              <a:t>dan </a:t>
            </a:r>
            <a:r>
              <a:rPr lang="en-US" sz="3200" baseline="2000" smtClean="0"/>
              <a:t>peraturan yang berlaku</a:t>
            </a:r>
            <a:r>
              <a:rPr lang="id-ID" sz="3200" baseline="2000" smtClean="0"/>
              <a:t> dan kmd memberikan rekomendasi.</a:t>
            </a:r>
          </a:p>
          <a:p>
            <a:pPr eaLnBrk="1" hangingPunct="1">
              <a:lnSpc>
                <a:spcPct val="80000"/>
              </a:lnSpc>
            </a:pPr>
            <a:endParaRPr lang="en-US" sz="3200" baseline="2000" smtClean="0"/>
          </a:p>
          <a:p>
            <a:pPr eaLnBrk="1" hangingPunct="1">
              <a:lnSpc>
                <a:spcPct val="80000"/>
              </a:lnSpc>
            </a:pPr>
            <a:r>
              <a:rPr lang="en-US" sz="3200" b="1" i="1" baseline="2000" smtClean="0"/>
              <a:t>Katalis</a:t>
            </a:r>
            <a:r>
              <a:rPr lang="en-US" sz="3200" baseline="2000" smtClean="0"/>
              <a:t>: usaha membangun sistem dan mendorong terwujudnya </a:t>
            </a:r>
            <a:r>
              <a:rPr lang="id-ID" sz="3200" baseline="2000" smtClean="0"/>
              <a:t>Kemenag</a:t>
            </a:r>
            <a:r>
              <a:rPr lang="en-US" sz="3200" baseline="2000" smtClean="0"/>
              <a:t> menjadi lembaga pemerintahan yang baik dan bersih (</a:t>
            </a:r>
            <a:r>
              <a:rPr lang="en-US" sz="3200" i="1" baseline="2000" smtClean="0"/>
              <a:t>good governance </a:t>
            </a:r>
            <a:r>
              <a:rPr lang="en-US" sz="3200" baseline="2000" smtClean="0"/>
              <a:t>dan</a:t>
            </a:r>
            <a:r>
              <a:rPr lang="en-US" sz="3200" i="1" baseline="2000" smtClean="0"/>
              <a:t> clean government</a:t>
            </a:r>
            <a:r>
              <a:rPr lang="en-US" sz="3200" baseline="2000" smtClean="0"/>
              <a:t>).</a:t>
            </a:r>
            <a:endParaRPr lang="id-ID" sz="3200" baseline="2000" smtClean="0"/>
          </a:p>
          <a:p>
            <a:pPr eaLnBrk="1" hangingPunct="1">
              <a:lnSpc>
                <a:spcPct val="80000"/>
              </a:lnSpc>
            </a:pPr>
            <a:endParaRPr lang="en-US" sz="3200" baseline="2000" smtClean="0"/>
          </a:p>
          <a:p>
            <a:pPr eaLnBrk="1" hangingPunct="1">
              <a:lnSpc>
                <a:spcPct val="80000"/>
              </a:lnSpc>
            </a:pPr>
            <a:r>
              <a:rPr lang="en-US" sz="3200" b="1" i="1" baseline="2000" smtClean="0"/>
              <a:t>Konsultan</a:t>
            </a:r>
            <a:r>
              <a:rPr lang="en-US" sz="3200" baseline="2000" smtClean="0"/>
              <a:t>: bimbingan dan konsultasi terhadap peningkatan kinerja aparatur</a:t>
            </a:r>
            <a:r>
              <a:rPr lang="id-ID" sz="3200" baseline="2000" smtClean="0"/>
              <a:t> berbasis hasil pengawasan</a:t>
            </a:r>
            <a:r>
              <a:rPr lang="en-US" sz="3200" baseline="2000" smtClean="0"/>
              <a:t>.</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pPr algn="ctr"/>
            <a:r>
              <a:rPr lang="en-US" smtClean="0">
                <a:solidFill>
                  <a:srgbClr val="0000FF"/>
                </a:solidFill>
              </a:rPr>
              <a:t>JENIS PENGAWASAN</a:t>
            </a:r>
            <a:r>
              <a:rPr lang="id-ID" smtClean="0">
                <a:solidFill>
                  <a:srgbClr val="0000FF"/>
                </a:solidFill>
              </a:rPr>
              <a:t/>
            </a:r>
            <a:br>
              <a:rPr lang="id-ID" smtClean="0">
                <a:solidFill>
                  <a:srgbClr val="0000FF"/>
                </a:solidFill>
              </a:rPr>
            </a:br>
            <a:r>
              <a:rPr lang="id-ID" smtClean="0">
                <a:solidFill>
                  <a:srgbClr val="0000FF"/>
                </a:solidFill>
              </a:rPr>
              <a:t>YG DILAKSANAKAN ITJEN</a:t>
            </a:r>
            <a:endParaRPr lang="en-US" smtClean="0">
              <a:solidFill>
                <a:srgbClr val="0000FF"/>
              </a:solidFill>
            </a:endParaRPr>
          </a:p>
        </p:txBody>
      </p:sp>
      <p:sp>
        <p:nvSpPr>
          <p:cNvPr id="29699" name="Content Placeholder 2"/>
          <p:cNvSpPr>
            <a:spLocks noGrp="1"/>
          </p:cNvSpPr>
          <p:nvPr>
            <p:ph idx="1"/>
          </p:nvPr>
        </p:nvSpPr>
        <p:spPr/>
        <p:txBody>
          <a:bodyPr/>
          <a:lstStyle/>
          <a:p>
            <a:pPr eaLnBrk="1" hangingPunct="1">
              <a:buFont typeface="Arial" pitchFamily="34" charset="0"/>
              <a:buChar char="•"/>
            </a:pPr>
            <a:r>
              <a:rPr lang="en-US" smtClean="0"/>
              <a:t>UU 15/2004 menjelaskan bahwa ada 3 jenis pemeriksaan, yaitu: Pemeriksaan Kinerja, Reviu Laporan Keuangan, dan pemeriksaan dengan tujuan tertentu;</a:t>
            </a:r>
          </a:p>
          <a:p>
            <a:pPr eaLnBrk="1" hangingPunct="1">
              <a:buFont typeface="Arial" pitchFamily="34" charset="0"/>
              <a:buChar char="•"/>
            </a:pPr>
            <a:r>
              <a:rPr lang="en-US" smtClean="0"/>
              <a:t>PP 60/2008 menjelaskan jenis-jenis pengawasan: audit, reviu, evaluasi, pemantauan, dan kegiatan pengawasan lainnya.</a:t>
            </a:r>
          </a:p>
          <a:p>
            <a:endParaRPr lang="en-US"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3"/>
          <p:cNvSpPr>
            <a:spLocks noGrp="1" noChangeArrowheads="1"/>
          </p:cNvSpPr>
          <p:nvPr>
            <p:ph idx="1"/>
          </p:nvPr>
        </p:nvSpPr>
        <p:spPr>
          <a:xfrm>
            <a:off x="34925" y="25400"/>
            <a:ext cx="9139238" cy="6858000"/>
          </a:xfrm>
        </p:spPr>
        <p:txBody>
          <a:bodyPr/>
          <a:lstStyle/>
          <a:p>
            <a:pPr marL="609600" indent="-609600" algn="ctr" eaLnBrk="1" hangingPunct="1">
              <a:lnSpc>
                <a:spcPct val="90000"/>
              </a:lnSpc>
              <a:buFontTx/>
              <a:buNone/>
            </a:pPr>
            <a:endParaRPr lang="id-ID" sz="3200" b="1" smtClean="0"/>
          </a:p>
          <a:p>
            <a:pPr marL="609600" indent="-609600" algn="ctr" eaLnBrk="1" hangingPunct="1">
              <a:lnSpc>
                <a:spcPct val="90000"/>
              </a:lnSpc>
              <a:buFontTx/>
              <a:buNone/>
            </a:pPr>
            <a:r>
              <a:rPr lang="en-US" sz="3200" b="1" smtClean="0">
                <a:solidFill>
                  <a:srgbClr val="0000FF"/>
                </a:solidFill>
              </a:rPr>
              <a:t>PROGRAM PENGAWASAN</a:t>
            </a:r>
          </a:p>
          <a:p>
            <a:pPr marL="609600" indent="-609600" algn="ctr" eaLnBrk="1" hangingPunct="1">
              <a:lnSpc>
                <a:spcPct val="90000"/>
              </a:lnSpc>
              <a:buFontTx/>
              <a:buNone/>
            </a:pPr>
            <a:endParaRPr lang="en-US" sz="2000" b="1" smtClean="0"/>
          </a:p>
          <a:p>
            <a:pPr marL="609600" indent="-609600" eaLnBrk="1" hangingPunct="1">
              <a:lnSpc>
                <a:spcPct val="90000"/>
              </a:lnSpc>
            </a:pPr>
            <a:endParaRPr lang="en-US" sz="2000" b="1" smtClean="0"/>
          </a:p>
          <a:p>
            <a:pPr marL="609600" indent="-609600" eaLnBrk="1" hangingPunct="1">
              <a:lnSpc>
                <a:spcPct val="90000"/>
              </a:lnSpc>
            </a:pPr>
            <a:r>
              <a:rPr lang="id-ID" sz="1800" smtClean="0"/>
              <a:t>Program Pengawasan Itjen diarahkan pada 11 Program Kementerian Agama dalam rangka pengendalian dan penjaminan mutu kinerja Kementerian Agama;</a:t>
            </a:r>
          </a:p>
          <a:p>
            <a:pPr marL="609600" indent="-609600" eaLnBrk="1" hangingPunct="1">
              <a:lnSpc>
                <a:spcPct val="90000"/>
              </a:lnSpc>
            </a:pPr>
            <a:r>
              <a:rPr lang="id-ID" sz="1800" smtClean="0"/>
              <a:t>Berdasarkan tujuannya, kegiatan pengawasan dapat dibagi menjadi dua, yaitu kegiatan utama yang langsung berkaitan dengan </a:t>
            </a:r>
            <a:r>
              <a:rPr lang="id-ID" sz="1800" i="1" smtClean="0"/>
              <a:t>quality controll and quality assurance</a:t>
            </a:r>
            <a:r>
              <a:rPr lang="id-ID" sz="1800" smtClean="0"/>
              <a:t> dan kegiatan pendukung (pengawasan lainnya);</a:t>
            </a:r>
          </a:p>
          <a:p>
            <a:pPr marL="609600" indent="-609600" eaLnBrk="1" hangingPunct="1">
              <a:lnSpc>
                <a:spcPct val="90000"/>
              </a:lnSpc>
            </a:pPr>
            <a:r>
              <a:rPr lang="en-US" sz="1800" smtClean="0"/>
              <a:t>Kegiatan </a:t>
            </a:r>
            <a:r>
              <a:rPr lang="id-ID" sz="1800" smtClean="0"/>
              <a:t>pengawasan utama:</a:t>
            </a:r>
            <a:endParaRPr lang="en-US" sz="1800" smtClean="0"/>
          </a:p>
          <a:p>
            <a:pPr marL="609600" indent="-609600" eaLnBrk="1" hangingPunct="1">
              <a:lnSpc>
                <a:spcPct val="90000"/>
              </a:lnSpc>
              <a:buFontTx/>
              <a:buNone/>
            </a:pPr>
            <a:r>
              <a:rPr lang="en-US" sz="1800" smtClean="0"/>
              <a:t>         - Audit dengan fokus audit kinerja dan audit investigatif</a:t>
            </a:r>
          </a:p>
          <a:p>
            <a:pPr marL="609600" indent="-609600" eaLnBrk="1" hangingPunct="1">
              <a:lnSpc>
                <a:spcPct val="90000"/>
              </a:lnSpc>
              <a:buFontTx/>
              <a:buNone/>
            </a:pPr>
            <a:r>
              <a:rPr lang="en-US" sz="1800" smtClean="0"/>
              <a:t>         - Reviu</a:t>
            </a:r>
          </a:p>
          <a:p>
            <a:pPr marL="609600" indent="-609600" eaLnBrk="1" hangingPunct="1">
              <a:lnSpc>
                <a:spcPct val="90000"/>
              </a:lnSpc>
              <a:buFontTx/>
              <a:buNone/>
            </a:pPr>
            <a:r>
              <a:rPr lang="en-US" sz="1800" smtClean="0"/>
              <a:t>         - Evaluasi</a:t>
            </a:r>
          </a:p>
          <a:p>
            <a:pPr marL="609600" indent="-609600" eaLnBrk="1" hangingPunct="1">
              <a:lnSpc>
                <a:spcPct val="90000"/>
              </a:lnSpc>
              <a:buFontTx/>
              <a:buNone/>
            </a:pPr>
            <a:r>
              <a:rPr lang="en-US" sz="1800" smtClean="0"/>
              <a:t>         - Pemantauan/Monitoring</a:t>
            </a:r>
            <a:r>
              <a:rPr lang="id-ID" sz="1800" smtClean="0"/>
              <a:t>;</a:t>
            </a:r>
            <a:r>
              <a:rPr lang="en-US" sz="1800" smtClean="0"/>
              <a:t>   </a:t>
            </a:r>
          </a:p>
          <a:p>
            <a:pPr marL="609600" indent="-609600" eaLnBrk="1" hangingPunct="1">
              <a:lnSpc>
                <a:spcPct val="90000"/>
              </a:lnSpc>
            </a:pPr>
            <a:r>
              <a:rPr lang="en-US" sz="1800" smtClean="0"/>
              <a:t>Kegiatan Pengawasan lainnya:</a:t>
            </a:r>
          </a:p>
          <a:p>
            <a:pPr marL="609600" indent="-609600" eaLnBrk="1" hangingPunct="1">
              <a:lnSpc>
                <a:spcPct val="90000"/>
              </a:lnSpc>
              <a:buFontTx/>
              <a:buNone/>
            </a:pPr>
            <a:r>
              <a:rPr lang="en-US" sz="1800" smtClean="0"/>
              <a:t>         - Sosialisasi  mengenai pengawasan</a:t>
            </a:r>
          </a:p>
          <a:p>
            <a:pPr marL="609600" indent="-609600" eaLnBrk="1" hangingPunct="1">
              <a:lnSpc>
                <a:spcPct val="90000"/>
              </a:lnSpc>
              <a:buFontTx/>
              <a:buNone/>
            </a:pPr>
            <a:r>
              <a:rPr lang="en-US" sz="1800" smtClean="0"/>
              <a:t>         - Pendidikan dan pelatihan </a:t>
            </a:r>
          </a:p>
          <a:p>
            <a:pPr marL="609600" indent="-609600" eaLnBrk="1" hangingPunct="1">
              <a:lnSpc>
                <a:spcPct val="90000"/>
              </a:lnSpc>
              <a:buFontTx/>
              <a:buNone/>
            </a:pPr>
            <a:r>
              <a:rPr lang="en-US" sz="1800" smtClean="0"/>
              <a:t>         - Pembimbingan dan konsultansi</a:t>
            </a:r>
          </a:p>
          <a:p>
            <a:pPr marL="609600" indent="-609600" eaLnBrk="1" hangingPunct="1">
              <a:lnSpc>
                <a:spcPct val="90000"/>
              </a:lnSpc>
              <a:buFontTx/>
              <a:buNone/>
            </a:pPr>
            <a:r>
              <a:rPr lang="en-US" sz="1800" smtClean="0"/>
              <a:t>         - Pengelolaan hasil pengawasan </a:t>
            </a:r>
          </a:p>
          <a:p>
            <a:pPr marL="609600" indent="-609600" eaLnBrk="1" hangingPunct="1">
              <a:lnSpc>
                <a:spcPct val="90000"/>
              </a:lnSpc>
              <a:buFontTx/>
              <a:buNone/>
            </a:pPr>
            <a:r>
              <a:rPr lang="en-US" sz="1800" smtClean="0"/>
              <a:t>         - Pemaparan hasil pengawasan</a:t>
            </a:r>
          </a:p>
          <a:p>
            <a:pPr marL="609600" indent="-609600" eaLnBrk="1" hangingPunct="1">
              <a:lnSpc>
                <a:spcPct val="90000"/>
              </a:lnSpc>
              <a:buFontTx/>
              <a:buNone/>
            </a:pPr>
            <a:r>
              <a:rPr lang="en-US" sz="1800" smtClean="0"/>
              <a:t>         </a:t>
            </a:r>
          </a:p>
          <a:p>
            <a:pPr marL="609600" indent="-609600" eaLnBrk="1" hangingPunct="1">
              <a:lnSpc>
                <a:spcPct val="90000"/>
              </a:lnSpc>
              <a:buFontTx/>
              <a:buNone/>
            </a:pPr>
            <a:endParaRPr lang="en-US" sz="2000" b="1" smtClean="0"/>
          </a:p>
        </p:txBody>
      </p:sp>
      <p:sp>
        <p:nvSpPr>
          <p:cNvPr id="30723" name="Line 4"/>
          <p:cNvSpPr>
            <a:spLocks noChangeShapeType="1"/>
          </p:cNvSpPr>
          <p:nvPr/>
        </p:nvSpPr>
        <p:spPr bwMode="auto">
          <a:xfrm>
            <a:off x="250825" y="260350"/>
            <a:ext cx="868680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pPr algn="ctr"/>
            <a:r>
              <a:rPr lang="en-US" sz="4000" b="1" smtClean="0">
                <a:solidFill>
                  <a:srgbClr val="0000FF"/>
                </a:solidFill>
              </a:rPr>
              <a:t>AUDIT</a:t>
            </a:r>
          </a:p>
        </p:txBody>
      </p:sp>
      <p:sp>
        <p:nvSpPr>
          <p:cNvPr id="31747" name="Content Placeholder 2"/>
          <p:cNvSpPr>
            <a:spLocks noGrp="1"/>
          </p:cNvSpPr>
          <p:nvPr>
            <p:ph idx="1"/>
          </p:nvPr>
        </p:nvSpPr>
        <p:spPr/>
        <p:txBody>
          <a:bodyPr/>
          <a:lstStyle/>
          <a:p>
            <a:pPr eaLnBrk="1" hangingPunct="1"/>
            <a:r>
              <a:rPr lang="en-US" sz="2800" b="1" smtClean="0">
                <a:latin typeface="AvantGarde Bk BT" pitchFamily="34" charset="0"/>
              </a:rPr>
              <a:t>Audit</a:t>
            </a:r>
            <a:r>
              <a:rPr lang="en-US" sz="2800" smtClean="0">
                <a:latin typeface="AvantGarde Bk BT" pitchFamily="34" charset="0"/>
              </a:rPr>
              <a:t> adalah proses identifikasi masalah, analisis, dan evaluasi bukti yang dilakukan secara independen, obyektif dan professional </a:t>
            </a:r>
            <a:r>
              <a:rPr lang="sv-SE" sz="2800" smtClean="0">
                <a:latin typeface="AvantGarde Bk BT" pitchFamily="34" charset="0"/>
              </a:rPr>
              <a:t>berdasarkan standar audit, untuk menilai kebenaran, kecermatan, kredibilitas, efektivitas, efisiensi, dan keandalan informasi pelaksanaan tugas dan fungsi </a:t>
            </a:r>
            <a:r>
              <a:rPr lang="en-US" sz="2800" smtClean="0">
                <a:latin typeface="AvantGarde Bk BT" pitchFamily="34" charset="0"/>
              </a:rPr>
              <a:t>Instansi Pemerintah.</a:t>
            </a:r>
            <a:endParaRPr lang="en-US" sz="2800" i="1" smtClean="0">
              <a:latin typeface="AvantGarde Bk BT" pitchFamily="34" charset="0"/>
            </a:endParaRPr>
          </a:p>
          <a:p>
            <a:endParaRPr lang="en-US" sz="280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625475" y="730250"/>
            <a:ext cx="7942263" cy="541338"/>
          </a:xfrm>
        </p:spPr>
        <p:txBody>
          <a:bodyPr/>
          <a:lstStyle/>
          <a:p>
            <a:pPr eaLnBrk="1" hangingPunct="1"/>
            <a:r>
              <a:rPr lang="en-US" sz="3400" smtClean="0">
                <a:solidFill>
                  <a:srgbClr val="0000FF"/>
                </a:solidFill>
                <a:latin typeface="AvantGarde Bk BT" pitchFamily="34" charset="0"/>
              </a:rPr>
              <a:t>Jenis Audit</a:t>
            </a:r>
          </a:p>
        </p:txBody>
      </p:sp>
      <p:sp>
        <p:nvSpPr>
          <p:cNvPr id="32771" name="Rectangle 3"/>
          <p:cNvSpPr>
            <a:spLocks noGrp="1" noChangeArrowheads="1"/>
          </p:cNvSpPr>
          <p:nvPr>
            <p:ph type="body" idx="1"/>
          </p:nvPr>
        </p:nvSpPr>
        <p:spPr>
          <a:xfrm>
            <a:off x="684213" y="1773238"/>
            <a:ext cx="7991475" cy="4411662"/>
          </a:xfrm>
        </p:spPr>
        <p:txBody>
          <a:bodyPr/>
          <a:lstStyle/>
          <a:p>
            <a:pPr marL="342900" indent="-342900" algn="just" eaLnBrk="1" hangingPunct="1">
              <a:buFont typeface="Wingdings" pitchFamily="2" charset="2"/>
              <a:buNone/>
            </a:pPr>
            <a:r>
              <a:rPr lang="en-US" sz="2000" smtClean="0"/>
              <a:t>Jenis Audit</a:t>
            </a:r>
            <a:r>
              <a:rPr lang="en-US" sz="2200" smtClean="0"/>
              <a:t> </a:t>
            </a:r>
            <a:r>
              <a:rPr lang="en-US" sz="1800" i="1" smtClean="0"/>
              <a:t>(PP 60 Tahun 2008 Pasal 50) </a:t>
            </a:r>
            <a:r>
              <a:rPr lang="en-US" sz="2200" smtClean="0"/>
              <a:t>:</a:t>
            </a:r>
          </a:p>
          <a:p>
            <a:pPr marL="342900" indent="-342900" algn="just" eaLnBrk="1" hangingPunct="1"/>
            <a:r>
              <a:rPr lang="en-US" sz="1800" b="1" smtClean="0"/>
              <a:t>Audit Kinerja</a:t>
            </a:r>
            <a:r>
              <a:rPr lang="en-US" sz="2000" smtClean="0"/>
              <a:t> </a:t>
            </a:r>
          </a:p>
          <a:p>
            <a:pPr lvl="1" eaLnBrk="1" hangingPunct="1">
              <a:buFont typeface="Wingdings" pitchFamily="2" charset="2"/>
              <a:buNone/>
            </a:pPr>
            <a:r>
              <a:rPr lang="en-US" sz="2200" smtClean="0"/>
              <a:t>	</a:t>
            </a:r>
            <a:r>
              <a:rPr lang="fi-FI" sz="1600" smtClean="0"/>
              <a:t>Audit kinerja atas pengelolaan keuangan negara antara lain:</a:t>
            </a:r>
          </a:p>
          <a:p>
            <a:pPr marL="1087438" lvl="2" indent="-177800" eaLnBrk="1" hangingPunct="1">
              <a:buFont typeface="Wingdings" pitchFamily="2" charset="2"/>
              <a:buNone/>
            </a:pPr>
            <a:r>
              <a:rPr lang="fi-FI" sz="1600" smtClean="0"/>
              <a:t>a. audit atas penyusunan dan pelaksanaan anggaran;</a:t>
            </a:r>
            <a:endParaRPr lang="es-ES" sz="1600" smtClean="0"/>
          </a:p>
          <a:p>
            <a:pPr marL="1087438" lvl="2" indent="-177800" eaLnBrk="1" hangingPunct="1">
              <a:buFont typeface="Wingdings" pitchFamily="2" charset="2"/>
              <a:buNone/>
            </a:pPr>
            <a:r>
              <a:rPr lang="es-ES" sz="1600" smtClean="0"/>
              <a:t>b. audit atas penerimaan, penyaluran, dan penggunaan dana; </a:t>
            </a:r>
            <a:endParaRPr lang="fi-FI" sz="1600" smtClean="0"/>
          </a:p>
          <a:p>
            <a:pPr marL="1087438" lvl="2" indent="-177800" eaLnBrk="1" hangingPunct="1">
              <a:buFont typeface="Wingdings" pitchFamily="2" charset="2"/>
              <a:buNone/>
            </a:pPr>
            <a:r>
              <a:rPr lang="fi-FI" sz="1600" smtClean="0"/>
              <a:t>c. audit atas pengelolaan aset dan kewajiban.</a:t>
            </a:r>
          </a:p>
          <a:p>
            <a:pPr lvl="1" eaLnBrk="1" hangingPunct="1">
              <a:buFont typeface="Wingdings" pitchFamily="2" charset="2"/>
              <a:buNone/>
            </a:pPr>
            <a:r>
              <a:rPr lang="fi-FI" sz="1600" smtClean="0"/>
              <a:t>	Sedangkan audit kinerja atas pelaksanaan tugas dan fungsi antara lain audit atas kegiatan pencapaian sasaran dan tujuan.</a:t>
            </a:r>
          </a:p>
          <a:p>
            <a:pPr lvl="1" eaLnBrk="1" hangingPunct="1">
              <a:buFont typeface="Wingdings" pitchFamily="2" charset="2"/>
              <a:buNone/>
            </a:pPr>
            <a:endParaRPr lang="fi-FI" sz="1600" smtClean="0"/>
          </a:p>
          <a:p>
            <a:pPr marL="342900" indent="-342900" eaLnBrk="1" hangingPunct="1"/>
            <a:r>
              <a:rPr lang="en-US" sz="1800" b="1" smtClean="0"/>
              <a:t>Audit dengan Tujuan Tertentu</a:t>
            </a:r>
          </a:p>
          <a:p>
            <a:pPr lvl="1" eaLnBrk="1" hangingPunct="1">
              <a:lnSpc>
                <a:spcPct val="110000"/>
              </a:lnSpc>
              <a:buFont typeface="Wingdings" pitchFamily="2" charset="2"/>
              <a:buNone/>
            </a:pPr>
            <a:r>
              <a:rPr lang="en-US" sz="1600" smtClean="0"/>
              <a:t>	</a:t>
            </a:r>
            <a:r>
              <a:rPr lang="en-US" sz="900" smtClean="0">
                <a:latin typeface="AvantGarde Bk BT" pitchFamily="34" charset="0"/>
              </a:rPr>
              <a:t>	</a:t>
            </a:r>
            <a:r>
              <a:rPr lang="en-US" sz="1400" smtClean="0"/>
              <a:t>Audit dengan tujuan tertentu antara lain audit investigatif, audit atas 	penyelenggaraan SPIP, dan audit atas hal-hal lain di bidang keuangan</a:t>
            </a:r>
            <a:r>
              <a:rPr lang="en-US" sz="1400" smtClean="0">
                <a:latin typeface="AvantGarde Bk BT" pitchFamily="34" charset="0"/>
              </a:rPr>
              <a:t> </a:t>
            </a:r>
          </a:p>
          <a:p>
            <a:pPr marL="342900" indent="-342900" eaLnBrk="1" hangingPunct="1">
              <a:lnSpc>
                <a:spcPct val="110000"/>
              </a:lnSpc>
              <a:buFont typeface="Wingdings" pitchFamily="2" charset="2"/>
              <a:buNone/>
            </a:pPr>
            <a:endParaRPr lang="en-US" sz="1600" smtClean="0">
              <a:latin typeface="AvantGarde Bk BT"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nvSpPr>
        <p:spPr bwMode="auto">
          <a:xfrm>
            <a:off x="574675" y="304800"/>
            <a:ext cx="8001000" cy="909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p>
            <a:pPr eaLnBrk="1" hangingPunct="1"/>
            <a:r>
              <a:rPr lang="en-US" sz="3800">
                <a:solidFill>
                  <a:srgbClr val="0000FF"/>
                </a:solidFill>
                <a:latin typeface="AvantGarde Bk BT" pitchFamily="34" charset="0"/>
              </a:rPr>
              <a:t>Latar Belakang</a:t>
            </a:r>
            <a:r>
              <a:rPr lang="id-ID" sz="3800">
                <a:solidFill>
                  <a:srgbClr val="0000FF"/>
                </a:solidFill>
                <a:latin typeface="AvantGarde Bk BT" pitchFamily="34" charset="0"/>
              </a:rPr>
              <a:t> (lanjutan...)</a:t>
            </a:r>
            <a:endParaRPr lang="en-US" sz="3800">
              <a:solidFill>
                <a:srgbClr val="0000FF"/>
              </a:solidFill>
              <a:latin typeface="AvantGarde Bk BT" pitchFamily="34" charset="0"/>
            </a:endParaRPr>
          </a:p>
        </p:txBody>
      </p:sp>
      <p:sp>
        <p:nvSpPr>
          <p:cNvPr id="6147" name="Rectangle 3"/>
          <p:cNvSpPr>
            <a:spLocks noChangeArrowheads="1"/>
          </p:cNvSpPr>
          <p:nvPr/>
        </p:nvSpPr>
        <p:spPr bwMode="auto">
          <a:xfrm>
            <a:off x="566738" y="1754188"/>
            <a:ext cx="8037512"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469900" indent="-469900" algn="just" eaLnBrk="1" hangingPunct="1">
              <a:lnSpc>
                <a:spcPct val="80000"/>
              </a:lnSpc>
              <a:spcBef>
                <a:spcPct val="20000"/>
              </a:spcBef>
              <a:buClr>
                <a:schemeClr val="accent2"/>
              </a:buClr>
              <a:buFont typeface="Wingdings" pitchFamily="2" charset="2"/>
              <a:buChar char="o"/>
            </a:pPr>
            <a:r>
              <a:rPr lang="en-US" sz="2000">
                <a:latin typeface="AvantGarde Bk BT" pitchFamily="34" charset="0"/>
              </a:rPr>
              <a:t>Berdasarkan Peraturan Pemerintah Nomor 60 Tahun 2008 tentang Sistem Pengendalian Intern Pemerintah, Inspektorat Jenderal Kementerian Agama mempunyai kewajiban untuk melakukan pengawasan intern terhadap seluruh </a:t>
            </a:r>
            <a:r>
              <a:rPr lang="id-ID" sz="2000">
                <a:latin typeface="AvantGarde Bk BT" pitchFamily="34" charset="0"/>
              </a:rPr>
              <a:t>program dan </a:t>
            </a:r>
            <a:r>
              <a:rPr lang="en-US" sz="2000">
                <a:latin typeface="AvantGarde Bk BT" pitchFamily="34" charset="0"/>
              </a:rPr>
              <a:t>kegiatan </a:t>
            </a:r>
            <a:r>
              <a:rPr lang="id-ID" sz="2000">
                <a:latin typeface="AvantGarde Bk BT" pitchFamily="34" charset="0"/>
              </a:rPr>
              <a:t>Kementerian Agama</a:t>
            </a:r>
            <a:r>
              <a:rPr lang="en-US" sz="2000">
                <a:latin typeface="AvantGarde Bk BT" pitchFamily="34" charset="0"/>
              </a:rPr>
              <a:t>. Pengawasan tersebut dilakukan melalui kegiatan audit, reviu, evaluasi, pemantauan dan kegiatan pengawasan lainnya. </a:t>
            </a:r>
            <a:endParaRPr lang="id-ID" sz="2000">
              <a:latin typeface="AvantGarde Bk BT" pitchFamily="34" charset="0"/>
            </a:endParaRPr>
          </a:p>
          <a:p>
            <a:pPr marL="469900" indent="-469900" algn="just" eaLnBrk="1" hangingPunct="1">
              <a:lnSpc>
                <a:spcPct val="80000"/>
              </a:lnSpc>
              <a:spcBef>
                <a:spcPct val="20000"/>
              </a:spcBef>
              <a:buClr>
                <a:schemeClr val="accent2"/>
              </a:buClr>
              <a:buFont typeface="Wingdings" pitchFamily="2" charset="2"/>
              <a:buChar char="o"/>
            </a:pPr>
            <a:r>
              <a:rPr lang="id-ID" sz="2000">
                <a:latin typeface="AvantGarde Bk BT" pitchFamily="34" charset="0"/>
              </a:rPr>
              <a:t>Dengan pengawasan Inspektorat Jenderal diharapkan seluruh sendi-sendi organisasi Kementerian Agama dapat berfungsi secara maksimal sehingga terwujud tata kelola birokrasi Kementerian Agama yang profesional berbasiskan semangat religi, bahwa bekerja adalah ibadah. </a:t>
            </a:r>
          </a:p>
          <a:p>
            <a:pPr marL="469900" indent="-469900" algn="just" eaLnBrk="1" hangingPunct="1">
              <a:lnSpc>
                <a:spcPct val="80000"/>
              </a:lnSpc>
              <a:spcBef>
                <a:spcPct val="20000"/>
              </a:spcBef>
              <a:buClr>
                <a:schemeClr val="accent2"/>
              </a:buClr>
              <a:buFont typeface="Wingdings" pitchFamily="2" charset="2"/>
              <a:buChar char="o"/>
            </a:pPr>
            <a:r>
              <a:rPr lang="id-ID" sz="2000">
                <a:latin typeface="AvantGarde Bk BT" pitchFamily="34" charset="0"/>
              </a:rPr>
              <a:t>Hal ini agar tugas Kementerian Agama yaitu melakukan pembangunan di bidang agama terhadap kehidupan berbangsa dan bernegara dapat diwujudkan dan seluruh aparatur Kementerian Agama mampu menjadi tauladan sbg aparatur negara yang paling bermoral dan paling taat dalam beragama.</a:t>
            </a:r>
            <a:endParaRPr lang="en-US" sz="2000">
              <a:latin typeface="AvantGarde Bk BT" pitchFamily="34" charset="0"/>
            </a:endParaRPr>
          </a:p>
          <a:p>
            <a:pPr marL="469900" indent="-469900" algn="just" eaLnBrk="1" hangingPunct="1">
              <a:lnSpc>
                <a:spcPct val="80000"/>
              </a:lnSpc>
              <a:spcBef>
                <a:spcPct val="20000"/>
              </a:spcBef>
              <a:buClr>
                <a:schemeClr val="accent2"/>
              </a:buClr>
              <a:buFont typeface="Wingdings" pitchFamily="2" charset="2"/>
              <a:buNone/>
            </a:pPr>
            <a:endParaRPr lang="en-US" sz="1900">
              <a:latin typeface="AvantGarde Bk BT" pitchFamily="34" charset="0"/>
            </a:endParaRPr>
          </a:p>
          <a:p>
            <a:pPr marL="469900" indent="-469900" algn="just" eaLnBrk="1" hangingPunct="1">
              <a:lnSpc>
                <a:spcPct val="80000"/>
              </a:lnSpc>
              <a:spcBef>
                <a:spcPct val="20000"/>
              </a:spcBef>
              <a:buClr>
                <a:schemeClr val="accent2"/>
              </a:buClr>
              <a:buFont typeface="Wingdings" pitchFamily="2" charset="2"/>
              <a:buChar char="o"/>
            </a:pPr>
            <a:endParaRPr lang="en-US" sz="1900">
              <a:latin typeface="AvantGarde Bk BT" pitchFamily="34"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574675" y="765175"/>
            <a:ext cx="8001000" cy="468313"/>
          </a:xfrm>
        </p:spPr>
        <p:txBody>
          <a:bodyPr/>
          <a:lstStyle/>
          <a:p>
            <a:pPr eaLnBrk="1" hangingPunct="1"/>
            <a:r>
              <a:rPr lang="en-US" sz="2600" smtClean="0">
                <a:solidFill>
                  <a:srgbClr val="0000FF"/>
                </a:solidFill>
              </a:rPr>
              <a:t>Lanjutan …… </a:t>
            </a:r>
          </a:p>
        </p:txBody>
      </p:sp>
      <p:sp>
        <p:nvSpPr>
          <p:cNvPr id="33795" name="Rectangle 3"/>
          <p:cNvSpPr>
            <a:spLocks noGrp="1" noChangeArrowheads="1"/>
          </p:cNvSpPr>
          <p:nvPr>
            <p:ph type="body" idx="1"/>
          </p:nvPr>
        </p:nvSpPr>
        <p:spPr>
          <a:xfrm>
            <a:off x="179388" y="1752600"/>
            <a:ext cx="8001000" cy="4267200"/>
          </a:xfrm>
        </p:spPr>
        <p:txBody>
          <a:bodyPr/>
          <a:lstStyle/>
          <a:p>
            <a:pPr eaLnBrk="1" hangingPunct="1">
              <a:lnSpc>
                <a:spcPct val="80000"/>
              </a:lnSpc>
              <a:buFont typeface="Wingdings" pitchFamily="2" charset="2"/>
              <a:buNone/>
              <a:tabLst>
                <a:tab pos="723900" algn="l"/>
              </a:tabLst>
            </a:pPr>
            <a:r>
              <a:rPr lang="en-US" sz="1400" smtClean="0"/>
              <a:t>	Berdasarkan PP 60 Tahun 2008 Pasal 48 ayat 2 selain melakukan audit Inspektorat Jenderal juga melakukan:</a:t>
            </a:r>
          </a:p>
          <a:p>
            <a:pPr eaLnBrk="1" hangingPunct="1">
              <a:lnSpc>
                <a:spcPct val="80000"/>
              </a:lnSpc>
              <a:buFont typeface="Wingdings" pitchFamily="2" charset="2"/>
              <a:buNone/>
              <a:tabLst>
                <a:tab pos="723900" algn="l"/>
              </a:tabLst>
            </a:pPr>
            <a:r>
              <a:rPr lang="en-US" sz="1400" smtClean="0"/>
              <a:t>	</a:t>
            </a:r>
            <a:r>
              <a:rPr lang="en-US" sz="1600" b="1" smtClean="0"/>
              <a:t>1.  Reviu</a:t>
            </a:r>
          </a:p>
          <a:p>
            <a:pPr marL="800100" lvl="1" indent="-328613" eaLnBrk="1" hangingPunct="1">
              <a:lnSpc>
                <a:spcPct val="80000"/>
              </a:lnSpc>
              <a:buFont typeface="Wingdings" pitchFamily="2" charset="2"/>
              <a:buNone/>
              <a:tabLst>
                <a:tab pos="723900" algn="l"/>
              </a:tabLst>
            </a:pPr>
            <a:r>
              <a:rPr lang="en-US" sz="1400" smtClean="0"/>
              <a:t>		Reviu adalah penelaahan ulang bukti-bukti suatu kegiatan untuk memastikan bahwa kegiatan tersebut telah dilaksanakan sesuai dengan ketentuan, standar, rencana, atau norma yang telah ditetapkan</a:t>
            </a:r>
          </a:p>
          <a:p>
            <a:pPr marL="800100" lvl="1" indent="-328613" eaLnBrk="1" hangingPunct="1">
              <a:lnSpc>
                <a:spcPct val="80000"/>
              </a:lnSpc>
              <a:buFont typeface="Wingdings" pitchFamily="2" charset="2"/>
              <a:buNone/>
              <a:tabLst>
                <a:tab pos="723900" algn="l"/>
              </a:tabLst>
            </a:pPr>
            <a:endParaRPr lang="en-US" sz="1400" smtClean="0"/>
          </a:p>
          <a:p>
            <a:pPr eaLnBrk="1" hangingPunct="1">
              <a:lnSpc>
                <a:spcPct val="80000"/>
              </a:lnSpc>
              <a:buFont typeface="Wingdings" pitchFamily="2" charset="2"/>
              <a:buNone/>
              <a:tabLst>
                <a:tab pos="723900" algn="l"/>
              </a:tabLst>
            </a:pPr>
            <a:r>
              <a:rPr lang="en-US" sz="1400" smtClean="0"/>
              <a:t>	</a:t>
            </a:r>
            <a:r>
              <a:rPr lang="en-US" sz="1600" b="1" smtClean="0"/>
              <a:t>2.  Evaluasi</a:t>
            </a:r>
          </a:p>
          <a:p>
            <a:pPr marL="800100" lvl="1" indent="-328613" eaLnBrk="1" hangingPunct="1">
              <a:lnSpc>
                <a:spcPct val="80000"/>
              </a:lnSpc>
              <a:buFont typeface="Wingdings" pitchFamily="2" charset="2"/>
              <a:buNone/>
              <a:tabLst>
                <a:tab pos="723900" algn="l"/>
              </a:tabLst>
            </a:pPr>
            <a:r>
              <a:rPr lang="en-US" sz="1400" smtClean="0"/>
              <a:t>		Evaluasi adalah rangkaian kegiatan membandingkan hasil atau prestasi suatu kegiatan dengan standar, rencana, atau norma yang telah ditetapkan, dan menentukan faktor-faktor yang mempengaruhi keberhasilan atau kegagalan suatu kegiatan dalam mencapai tujuan</a:t>
            </a:r>
          </a:p>
          <a:p>
            <a:pPr marL="800100" lvl="1" indent="-328613" eaLnBrk="1" hangingPunct="1">
              <a:lnSpc>
                <a:spcPct val="80000"/>
              </a:lnSpc>
              <a:buFont typeface="Wingdings" pitchFamily="2" charset="2"/>
              <a:buNone/>
              <a:tabLst>
                <a:tab pos="723900" algn="l"/>
              </a:tabLst>
            </a:pPr>
            <a:endParaRPr lang="en-US" sz="1400" smtClean="0"/>
          </a:p>
          <a:p>
            <a:pPr eaLnBrk="1" hangingPunct="1">
              <a:lnSpc>
                <a:spcPct val="80000"/>
              </a:lnSpc>
              <a:buFont typeface="Wingdings" pitchFamily="2" charset="2"/>
              <a:buNone/>
              <a:tabLst>
                <a:tab pos="723900" algn="l"/>
              </a:tabLst>
            </a:pPr>
            <a:r>
              <a:rPr lang="en-US" sz="1400" smtClean="0"/>
              <a:t>	</a:t>
            </a:r>
            <a:r>
              <a:rPr lang="en-US" sz="1600" b="1" smtClean="0"/>
              <a:t>3.  Pemantauan</a:t>
            </a:r>
          </a:p>
          <a:p>
            <a:pPr marL="800100" lvl="1" indent="-328613" eaLnBrk="1" hangingPunct="1">
              <a:lnSpc>
                <a:spcPct val="80000"/>
              </a:lnSpc>
              <a:buFont typeface="Wingdings" pitchFamily="2" charset="2"/>
              <a:buNone/>
              <a:tabLst>
                <a:tab pos="723900" algn="l"/>
              </a:tabLst>
            </a:pPr>
            <a:r>
              <a:rPr lang="en-US" sz="1400" smtClean="0"/>
              <a:t>		Pemantauan adalah proses penilaian kemajuan suatu program atau kegiatan dalam mencapai tujuan yang telah ditetapkan</a:t>
            </a:r>
          </a:p>
          <a:p>
            <a:pPr eaLnBrk="1" hangingPunct="1">
              <a:lnSpc>
                <a:spcPct val="80000"/>
              </a:lnSpc>
              <a:buFont typeface="Wingdings" pitchFamily="2" charset="2"/>
              <a:buNone/>
              <a:tabLst>
                <a:tab pos="723900" algn="l"/>
              </a:tabLst>
            </a:pPr>
            <a:endParaRPr lang="en-US" sz="1400" smtClean="0"/>
          </a:p>
          <a:p>
            <a:pPr eaLnBrk="1" hangingPunct="1">
              <a:lnSpc>
                <a:spcPct val="80000"/>
              </a:lnSpc>
              <a:buFont typeface="Wingdings" pitchFamily="2" charset="2"/>
              <a:buNone/>
              <a:tabLst>
                <a:tab pos="723900" algn="l"/>
              </a:tabLst>
            </a:pPr>
            <a:r>
              <a:rPr lang="en-US" sz="1400" smtClean="0"/>
              <a:t>	</a:t>
            </a:r>
            <a:r>
              <a:rPr lang="en-US" sz="1600" b="1" smtClean="0"/>
              <a:t>4. Kegiatan Pengawasan Lainnya</a:t>
            </a:r>
          </a:p>
          <a:p>
            <a:pPr marL="800100" lvl="1" indent="-328613" eaLnBrk="1" hangingPunct="1">
              <a:lnSpc>
                <a:spcPct val="80000"/>
              </a:lnSpc>
              <a:buFont typeface="Wingdings" pitchFamily="2" charset="2"/>
              <a:buNone/>
              <a:tabLst>
                <a:tab pos="723900" algn="l"/>
              </a:tabLst>
            </a:pPr>
            <a:r>
              <a:rPr lang="en-US" sz="1400" smtClean="0"/>
              <a:t>		Kegiatan pengawasan lainnya antara lain berupa sosialisasi mengenai pengawasan, pendidikan dan pelatihan pengawasan, pembimbingan dan konsultansi, pengelolaan hasil pengawasan, dan pemaparan hasil pengawasan.</a:t>
            </a:r>
          </a:p>
          <a:p>
            <a:pPr eaLnBrk="1" hangingPunct="1">
              <a:lnSpc>
                <a:spcPct val="80000"/>
              </a:lnSpc>
              <a:buFont typeface="Wingdings" pitchFamily="2" charset="2"/>
              <a:buNone/>
              <a:tabLst>
                <a:tab pos="723900" algn="l"/>
              </a:tabLst>
            </a:pPr>
            <a:endParaRPr lang="en-US" sz="1400" smtClean="0"/>
          </a:p>
          <a:p>
            <a:pPr eaLnBrk="1" hangingPunct="1">
              <a:lnSpc>
                <a:spcPct val="80000"/>
              </a:lnSpc>
              <a:tabLst>
                <a:tab pos="723900" algn="l"/>
              </a:tabLst>
            </a:pPr>
            <a:endParaRPr lang="en-US" sz="140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idx="1"/>
          </p:nvPr>
        </p:nvSpPr>
        <p:spPr>
          <a:xfrm>
            <a:off x="4763" y="0"/>
            <a:ext cx="9164637" cy="6908800"/>
          </a:xfrm>
        </p:spPr>
        <p:txBody>
          <a:bodyPr/>
          <a:lstStyle/>
          <a:p>
            <a:pPr algn="ctr" eaLnBrk="1" hangingPunct="1">
              <a:buFontTx/>
              <a:buNone/>
            </a:pPr>
            <a:endParaRPr lang="id-ID" sz="2400" b="1" smtClean="0">
              <a:solidFill>
                <a:srgbClr val="0000FF"/>
              </a:solidFill>
            </a:endParaRPr>
          </a:p>
          <a:p>
            <a:pPr algn="ctr" eaLnBrk="1" hangingPunct="1">
              <a:buFontTx/>
              <a:buNone/>
            </a:pPr>
            <a:r>
              <a:rPr lang="en-US" sz="3600" b="1" smtClean="0">
                <a:solidFill>
                  <a:srgbClr val="0000FF"/>
                </a:solidFill>
              </a:rPr>
              <a:t>AUDIT KINERJA</a:t>
            </a:r>
          </a:p>
          <a:p>
            <a:pPr algn="ctr" eaLnBrk="1" hangingPunct="1">
              <a:buFontTx/>
              <a:buNone/>
            </a:pPr>
            <a:endParaRPr lang="en-US" sz="2400" b="1" smtClean="0"/>
          </a:p>
          <a:p>
            <a:pPr eaLnBrk="1" hangingPunct="1"/>
            <a:endParaRPr lang="id-ID" sz="2400" smtClean="0"/>
          </a:p>
          <a:p>
            <a:pPr eaLnBrk="1" hangingPunct="1"/>
            <a:r>
              <a:rPr lang="en-US" sz="2400" smtClean="0"/>
              <a:t>Bertujuan menilai efektifitas, efisiensi, ekonomis</a:t>
            </a:r>
            <a:r>
              <a:rPr lang="id-ID" sz="2400" smtClean="0"/>
              <a:t>,</a:t>
            </a:r>
            <a:r>
              <a:rPr lang="en-US" sz="2400" smtClean="0"/>
              <a:t> dan ketaatan</a:t>
            </a:r>
            <a:r>
              <a:rPr lang="id-ID" sz="2400" smtClean="0"/>
              <a:t>;</a:t>
            </a:r>
          </a:p>
          <a:p>
            <a:pPr eaLnBrk="1" hangingPunct="1">
              <a:buFontTx/>
              <a:buChar char="•"/>
            </a:pPr>
            <a:r>
              <a:rPr lang="en-US" sz="2400" smtClean="0"/>
              <a:t>Audit kinerja dilakukan untuk memberikan pengukuran dan penilaian terhadap kinerja satuan organisasi/kerja.</a:t>
            </a:r>
          </a:p>
          <a:p>
            <a:pPr eaLnBrk="1" hangingPunct="1">
              <a:buFontTx/>
              <a:buChar char="•"/>
            </a:pPr>
            <a:r>
              <a:rPr lang="en-US" sz="2400" smtClean="0"/>
              <a:t>Audit kinerja dilakukan dengan cara melihat, menganalisa, mengukur, dan menilai laporan kinerja satuan organisasi dan membuktikannya dengan bukti fisiknya. Laporan kinerja diukur dan dinilai berdasarkan penetapan kinerja yang telah ditetapkan. </a:t>
            </a:r>
          </a:p>
          <a:p>
            <a:pPr eaLnBrk="1" hangingPunct="1"/>
            <a:endParaRPr lang="en-US" sz="2400" smtClean="0"/>
          </a:p>
        </p:txBody>
      </p:sp>
      <p:sp>
        <p:nvSpPr>
          <p:cNvPr id="34819" name="Line 3"/>
          <p:cNvSpPr>
            <a:spLocks noChangeShapeType="1"/>
          </p:cNvSpPr>
          <p:nvPr/>
        </p:nvSpPr>
        <p:spPr bwMode="auto">
          <a:xfrm>
            <a:off x="0" y="0"/>
            <a:ext cx="868680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pPr algn="ctr"/>
            <a:r>
              <a:rPr lang="en-US" sz="3200" smtClean="0">
                <a:solidFill>
                  <a:srgbClr val="0000FF"/>
                </a:solidFill>
              </a:rPr>
              <a:t>OBYEK UTAMA AUDIT KINERJA</a:t>
            </a:r>
            <a:br>
              <a:rPr lang="en-US" sz="3200" smtClean="0">
                <a:solidFill>
                  <a:srgbClr val="0000FF"/>
                </a:solidFill>
              </a:rPr>
            </a:br>
            <a:endParaRPr lang="id-ID" sz="3200" smtClean="0">
              <a:solidFill>
                <a:srgbClr val="0000FF"/>
              </a:solidFill>
            </a:endParaRPr>
          </a:p>
        </p:txBody>
      </p:sp>
      <p:sp>
        <p:nvSpPr>
          <p:cNvPr id="35843" name="Content Placeholder 2"/>
          <p:cNvSpPr>
            <a:spLocks noGrp="1"/>
          </p:cNvSpPr>
          <p:nvPr>
            <p:ph idx="1"/>
          </p:nvPr>
        </p:nvSpPr>
        <p:spPr/>
        <p:txBody>
          <a:bodyPr/>
          <a:lstStyle/>
          <a:p>
            <a:pPr marL="750888" lvl="1" indent="-293688" eaLnBrk="1" hangingPunct="1">
              <a:buFont typeface="Wingdings" pitchFamily="2" charset="2"/>
              <a:buChar char="Ø"/>
            </a:pPr>
            <a:r>
              <a:rPr lang="en-US" sz="2400" smtClean="0"/>
              <a:t>Pengelolaan dana APBN, dengan fokus program/ kegiatan strategis</a:t>
            </a:r>
            <a:r>
              <a:rPr lang="id-ID" sz="2400" smtClean="0"/>
              <a:t>;</a:t>
            </a:r>
            <a:endParaRPr lang="en-US" sz="2400" smtClean="0"/>
          </a:p>
          <a:p>
            <a:pPr marL="750888" lvl="1" indent="-293688" eaLnBrk="1" hangingPunct="1">
              <a:buFont typeface="Wingdings" pitchFamily="2" charset="2"/>
              <a:buChar char="Ø"/>
            </a:pPr>
            <a:r>
              <a:rPr lang="en-US" sz="2400" smtClean="0"/>
              <a:t>Pelayanan Publik</a:t>
            </a:r>
            <a:r>
              <a:rPr lang="id-ID" sz="2400" smtClean="0"/>
              <a:t>;</a:t>
            </a:r>
            <a:endParaRPr lang="en-US" sz="2400" smtClean="0"/>
          </a:p>
          <a:p>
            <a:pPr marL="750888" lvl="1" indent="-293688" eaLnBrk="1" hangingPunct="1">
              <a:buFont typeface="Wingdings" pitchFamily="2" charset="2"/>
              <a:buChar char="Ø"/>
            </a:pPr>
            <a:r>
              <a:rPr lang="en-US" sz="2400" smtClean="0"/>
              <a:t>Optimalisasi Penerimaan Negara</a:t>
            </a:r>
            <a:r>
              <a:rPr lang="id-ID" sz="2400" smtClean="0"/>
              <a:t>;</a:t>
            </a:r>
            <a:endParaRPr lang="en-US" sz="2400" smtClean="0"/>
          </a:p>
          <a:p>
            <a:pPr marL="750888" lvl="1" indent="-293688" eaLnBrk="1" hangingPunct="1">
              <a:buFont typeface="Wingdings" pitchFamily="2" charset="2"/>
              <a:buChar char="Ø"/>
            </a:pPr>
            <a:r>
              <a:rPr lang="en-US" sz="2400" smtClean="0"/>
              <a:t>PHLN</a:t>
            </a:r>
            <a:r>
              <a:rPr lang="id-ID" sz="2400" smtClean="0"/>
              <a:t>;</a:t>
            </a:r>
            <a:endParaRPr lang="en-US" sz="2400" smtClean="0"/>
          </a:p>
          <a:p>
            <a:pPr marL="750888" lvl="1" indent="-293688" eaLnBrk="1" hangingPunct="1">
              <a:buFont typeface="Wingdings" pitchFamily="2" charset="2"/>
              <a:buChar char="Ø"/>
            </a:pPr>
            <a:r>
              <a:rPr lang="en-US" sz="2400" smtClean="0"/>
              <a:t>Masalah yang menjadi  fokus perhatian pimpinan</a:t>
            </a:r>
            <a:r>
              <a:rPr lang="id-ID" sz="2400" smtClean="0"/>
              <a:t>;</a:t>
            </a:r>
            <a:endParaRPr lang="en-US" sz="2400" smtClean="0"/>
          </a:p>
          <a:p>
            <a:pPr marL="750888" lvl="1" indent="-293688" eaLnBrk="1" hangingPunct="1">
              <a:buFont typeface="Wingdings" pitchFamily="2" charset="2"/>
              <a:buChar char="Ø"/>
            </a:pPr>
            <a:r>
              <a:rPr lang="en-US" sz="2400" smtClean="0"/>
              <a:t>Bersifat khas (</a:t>
            </a:r>
            <a:r>
              <a:rPr lang="id-ID" sz="2400" smtClean="0"/>
              <a:t>mis. </a:t>
            </a:r>
            <a:r>
              <a:rPr lang="en-US" sz="2400" smtClean="0"/>
              <a:t>audit/pemeriksaan akhir masa jabatan Kepala </a:t>
            </a:r>
            <a:r>
              <a:rPr lang="id-ID" sz="2400" smtClean="0"/>
              <a:t>Satker</a:t>
            </a:r>
            <a:r>
              <a:rPr lang="en-US" sz="2400" smtClean="0"/>
              <a:t>)</a:t>
            </a:r>
            <a:r>
              <a:rPr lang="id-ID" sz="2400" smtClean="0"/>
              <a:t>.</a:t>
            </a:r>
            <a:endParaRPr lang="en-US" sz="2400" smtClean="0"/>
          </a:p>
          <a:p>
            <a:endParaRPr lang="id-ID"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pPr algn="ctr"/>
            <a:r>
              <a:rPr lang="en-US" smtClean="0">
                <a:solidFill>
                  <a:srgbClr val="0000FF"/>
                </a:solidFill>
              </a:rPr>
              <a:t>AUDIT DENGAN TUJUAN TERTENTU</a:t>
            </a:r>
          </a:p>
        </p:txBody>
      </p:sp>
      <p:sp>
        <p:nvSpPr>
          <p:cNvPr id="3" name="Content Placeholder 2"/>
          <p:cNvSpPr>
            <a:spLocks noGrp="1"/>
          </p:cNvSpPr>
          <p:nvPr>
            <p:ph idx="1"/>
          </p:nvPr>
        </p:nvSpPr>
        <p:spPr/>
        <p:txBody>
          <a:bodyPr/>
          <a:lstStyle/>
          <a:p>
            <a:pPr marL="514350" indent="-514350" eaLnBrk="1" hangingPunct="1">
              <a:buFont typeface="Wingdings" pitchFamily="2" charset="2"/>
              <a:buAutoNum type="arabicPeriod"/>
              <a:defRPr/>
            </a:pPr>
            <a:r>
              <a:rPr lang="en-US" sz="2800" dirty="0" smtClean="0"/>
              <a:t>Audit </a:t>
            </a:r>
            <a:r>
              <a:rPr lang="en-US" sz="2800" dirty="0" err="1" smtClean="0"/>
              <a:t>Kasus</a:t>
            </a:r>
            <a:r>
              <a:rPr lang="en-US" sz="2800" dirty="0" smtClean="0"/>
              <a:t> (</a:t>
            </a:r>
            <a:r>
              <a:rPr lang="en-US" sz="2800" i="1" dirty="0" smtClean="0"/>
              <a:t>fraud audit</a:t>
            </a:r>
            <a:r>
              <a:rPr lang="en-US" sz="2800" dirty="0" smtClean="0"/>
              <a:t>/audit </a:t>
            </a:r>
            <a:r>
              <a:rPr lang="en-US" sz="2800" dirty="0" err="1" smtClean="0"/>
              <a:t>investigasi</a:t>
            </a:r>
            <a:r>
              <a:rPr lang="en-US" sz="2800" dirty="0" smtClean="0"/>
              <a:t>);</a:t>
            </a:r>
            <a:endParaRPr lang="id-ID" sz="2800" dirty="0" smtClean="0"/>
          </a:p>
          <a:p>
            <a:pPr marL="514350" indent="-514350" eaLnBrk="1" hangingPunct="1">
              <a:buFont typeface="Wingdings" pitchFamily="2" charset="2"/>
              <a:buAutoNum type="arabicPeriod"/>
              <a:defRPr/>
            </a:pPr>
            <a:endParaRPr lang="en-US" sz="2800" dirty="0" smtClean="0"/>
          </a:p>
          <a:p>
            <a:pPr marL="514350" indent="-514350" eaLnBrk="1" hangingPunct="1">
              <a:buFont typeface="Wingdings" pitchFamily="2" charset="2"/>
              <a:buAutoNum type="arabicPeriod"/>
              <a:defRPr/>
            </a:pPr>
            <a:r>
              <a:rPr lang="en-US" sz="2800" dirty="0" smtClean="0"/>
              <a:t>Audit </a:t>
            </a:r>
            <a:r>
              <a:rPr lang="en-US" sz="2800" dirty="0" err="1" smtClean="0"/>
              <a:t>Khusus</a:t>
            </a:r>
            <a:r>
              <a:rPr lang="en-US" sz="2800" dirty="0" smtClean="0"/>
              <a:t> (</a:t>
            </a:r>
            <a:r>
              <a:rPr lang="en-US" sz="2800" i="1" dirty="0" smtClean="0"/>
              <a:t>special audit)</a:t>
            </a:r>
            <a:r>
              <a:rPr lang="en-US" sz="2800" dirty="0" smtClean="0"/>
              <a:t>: audit </a:t>
            </a:r>
            <a:r>
              <a:rPr lang="en-US" sz="2800" dirty="0" err="1" smtClean="0"/>
              <a:t>keuangan</a:t>
            </a:r>
            <a:r>
              <a:rPr lang="en-US" sz="2800" dirty="0" smtClean="0"/>
              <a:t>, audit </a:t>
            </a:r>
            <a:r>
              <a:rPr lang="en-US" sz="2800" dirty="0" err="1" smtClean="0"/>
              <a:t>perencanaan</a:t>
            </a:r>
            <a:r>
              <a:rPr lang="en-US" sz="2800" dirty="0" smtClean="0"/>
              <a:t>, audit PNBP, audit </a:t>
            </a:r>
            <a:r>
              <a:rPr lang="en-US" sz="2800" dirty="0" err="1" smtClean="0"/>
              <a:t>wakaf</a:t>
            </a:r>
            <a:r>
              <a:rPr lang="en-US" sz="2800" dirty="0" smtClean="0"/>
              <a:t> </a:t>
            </a:r>
            <a:r>
              <a:rPr lang="en-US" sz="2800" dirty="0" err="1" smtClean="0"/>
              <a:t>produktif</a:t>
            </a:r>
            <a:r>
              <a:rPr lang="en-US" sz="2800" dirty="0" smtClean="0"/>
              <a:t>, audit </a:t>
            </a:r>
            <a:r>
              <a:rPr lang="en-US" sz="2800" dirty="0" err="1" smtClean="0"/>
              <a:t>pendidikan</a:t>
            </a:r>
            <a:r>
              <a:rPr lang="en-US" sz="2800" dirty="0" smtClean="0"/>
              <a:t>, </a:t>
            </a:r>
            <a:r>
              <a:rPr lang="en-US" sz="2800" dirty="0" err="1" smtClean="0"/>
              <a:t>dll</a:t>
            </a:r>
            <a:r>
              <a:rPr lang="id-ID" sz="2800" dirty="0" smtClean="0"/>
              <a:t>.</a:t>
            </a:r>
            <a:endParaRPr lang="en-US" sz="2800" dirty="0" smtClean="0"/>
          </a:p>
          <a:p>
            <a:pPr>
              <a:buFont typeface="Wingdings" pitchFamily="2" charset="2"/>
              <a:buNone/>
              <a:defRPr/>
            </a:pP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p:cNvSpPr>
            <a:spLocks noGrp="1" noChangeArrowheads="1"/>
          </p:cNvSpPr>
          <p:nvPr>
            <p:ph idx="1"/>
          </p:nvPr>
        </p:nvSpPr>
        <p:spPr>
          <a:xfrm>
            <a:off x="-20638" y="0"/>
            <a:ext cx="9194801" cy="6878638"/>
          </a:xfrm>
        </p:spPr>
        <p:txBody>
          <a:bodyPr>
            <a:normAutofit/>
          </a:bodyPr>
          <a:lstStyle/>
          <a:p>
            <a:pPr marL="274320" indent="-274320" algn="ctr" eaLnBrk="1" fontAlgn="auto" hangingPunct="1">
              <a:spcAft>
                <a:spcPts val="0"/>
              </a:spcAft>
              <a:buClr>
                <a:schemeClr val="accent3"/>
              </a:buClr>
              <a:buFontTx/>
              <a:buNone/>
              <a:defRPr/>
            </a:pPr>
            <a:endParaRPr lang="id-ID" sz="3200" b="1" dirty="0" smtClean="0"/>
          </a:p>
          <a:p>
            <a:pPr marL="274320" indent="-274320" algn="ctr" eaLnBrk="1" fontAlgn="auto" hangingPunct="1">
              <a:spcAft>
                <a:spcPts val="0"/>
              </a:spcAft>
              <a:buClr>
                <a:schemeClr val="accent3"/>
              </a:buClr>
              <a:buFontTx/>
              <a:buNone/>
              <a:defRPr/>
            </a:pPr>
            <a:r>
              <a:rPr lang="en-US" sz="3200" b="1" dirty="0" smtClean="0">
                <a:solidFill>
                  <a:srgbClr val="0000FF"/>
                </a:solidFill>
              </a:rPr>
              <a:t>AUDIT INVESTIGATIF</a:t>
            </a:r>
          </a:p>
          <a:p>
            <a:pPr marL="274320" indent="-274320" algn="ctr" eaLnBrk="1" fontAlgn="auto" hangingPunct="1">
              <a:spcAft>
                <a:spcPts val="0"/>
              </a:spcAft>
              <a:buClr>
                <a:schemeClr val="accent3"/>
              </a:buClr>
              <a:buFontTx/>
              <a:buNone/>
              <a:defRPr/>
            </a:pPr>
            <a:endParaRPr lang="en-US" b="1" dirty="0" smtClean="0"/>
          </a:p>
          <a:p>
            <a:pPr marL="514350" indent="-514350" eaLnBrk="1" fontAlgn="auto" hangingPunct="1">
              <a:spcAft>
                <a:spcPts val="0"/>
              </a:spcAft>
              <a:buClr>
                <a:schemeClr val="accent3"/>
              </a:buClr>
              <a:buFont typeface="Wingdings" pitchFamily="2" charset="2"/>
              <a:buNone/>
              <a:defRPr/>
            </a:pPr>
            <a:r>
              <a:rPr lang="id-ID" sz="2800" dirty="0" smtClean="0"/>
              <a:t>*	</a:t>
            </a:r>
            <a:r>
              <a:rPr lang="en-US" sz="2800" dirty="0" err="1" smtClean="0"/>
              <a:t>Bertujuan</a:t>
            </a:r>
            <a:r>
              <a:rPr lang="en-US" sz="2800" dirty="0" smtClean="0"/>
              <a:t> </a:t>
            </a:r>
            <a:r>
              <a:rPr lang="en-US" sz="2800" dirty="0" err="1" smtClean="0"/>
              <a:t>menyelidiki</a:t>
            </a:r>
            <a:r>
              <a:rPr lang="en-US" sz="2800" dirty="0" smtClean="0"/>
              <a:t>/</a:t>
            </a:r>
            <a:r>
              <a:rPr lang="en-US" sz="2800" dirty="0" err="1" smtClean="0"/>
              <a:t>mengusut</a:t>
            </a:r>
            <a:r>
              <a:rPr lang="en-US" sz="2800" dirty="0" smtClean="0"/>
              <a:t> </a:t>
            </a:r>
            <a:r>
              <a:rPr lang="en-US" sz="2800" dirty="0" err="1" smtClean="0"/>
              <a:t>kasus</a:t>
            </a:r>
            <a:r>
              <a:rPr lang="en-US" sz="2800" dirty="0" smtClean="0"/>
              <a:t> yang </a:t>
            </a:r>
            <a:r>
              <a:rPr lang="en-US" sz="2800" dirty="0" err="1" smtClean="0"/>
              <a:t>menimbulkan</a:t>
            </a:r>
            <a:r>
              <a:rPr lang="en-US" sz="2800" dirty="0" smtClean="0"/>
              <a:t> </a:t>
            </a:r>
            <a:r>
              <a:rPr lang="en-US" sz="2800" dirty="0" err="1" smtClean="0"/>
              <a:t>kerugian</a:t>
            </a:r>
            <a:r>
              <a:rPr lang="en-US" sz="2800" dirty="0" smtClean="0"/>
              <a:t> </a:t>
            </a:r>
            <a:r>
              <a:rPr lang="en-US" sz="2800" dirty="0" err="1" smtClean="0"/>
              <a:t>keuangan</a:t>
            </a:r>
            <a:r>
              <a:rPr lang="en-US" sz="2800" dirty="0" smtClean="0"/>
              <a:t> </a:t>
            </a:r>
            <a:r>
              <a:rPr lang="en-US" sz="2800" dirty="0" err="1" smtClean="0"/>
              <a:t>negara</a:t>
            </a:r>
            <a:r>
              <a:rPr lang="id-ID" sz="2800" dirty="0" smtClean="0"/>
              <a:t> dan kasus indisipliner pegawai;</a:t>
            </a:r>
          </a:p>
          <a:p>
            <a:pPr marL="514350" indent="-514350" eaLnBrk="1" fontAlgn="auto" hangingPunct="1">
              <a:spcAft>
                <a:spcPts val="0"/>
              </a:spcAft>
              <a:buClr>
                <a:schemeClr val="accent3"/>
              </a:buClr>
              <a:buFont typeface="Arial" pitchFamily="34" charset="0"/>
              <a:buChar char="•"/>
              <a:defRPr/>
            </a:pPr>
            <a:endParaRPr lang="en-US" sz="2800" dirty="0" smtClean="0"/>
          </a:p>
          <a:p>
            <a:pPr marL="514350" indent="-514350" eaLnBrk="1" fontAlgn="auto" hangingPunct="1">
              <a:spcAft>
                <a:spcPts val="0"/>
              </a:spcAft>
              <a:buClr>
                <a:schemeClr val="accent3"/>
              </a:buClr>
              <a:buFont typeface="Wingdings" pitchFamily="2" charset="2"/>
              <a:buNone/>
              <a:defRPr/>
            </a:pPr>
            <a:r>
              <a:rPr lang="id-ID" sz="2800" dirty="0" smtClean="0"/>
              <a:t>*	</a:t>
            </a:r>
            <a:r>
              <a:rPr lang="en-US" sz="2800" dirty="0" err="1" smtClean="0"/>
              <a:t>Dilaksanakan</a:t>
            </a:r>
            <a:r>
              <a:rPr lang="en-US" sz="2800" dirty="0" smtClean="0"/>
              <a:t> </a:t>
            </a:r>
            <a:r>
              <a:rPr lang="en-US" sz="2800" dirty="0" err="1" smtClean="0"/>
              <a:t>berdasarkan</a:t>
            </a:r>
            <a:r>
              <a:rPr lang="en-US" sz="2800" dirty="0" smtClean="0"/>
              <a:t> </a:t>
            </a:r>
            <a:r>
              <a:rPr lang="en-US" sz="2800" dirty="0" err="1" smtClean="0"/>
              <a:t>pengaduan</a:t>
            </a:r>
            <a:r>
              <a:rPr lang="en-US" sz="2800" dirty="0" smtClean="0"/>
              <a:t> </a:t>
            </a:r>
            <a:r>
              <a:rPr lang="en-US" sz="2800" dirty="0" err="1" smtClean="0"/>
              <a:t>masyarakat</a:t>
            </a:r>
            <a:r>
              <a:rPr lang="en-US" sz="2800" dirty="0" smtClean="0"/>
              <a:t>, </a:t>
            </a:r>
            <a:r>
              <a:rPr lang="en-US" sz="2800" dirty="0" err="1" smtClean="0"/>
              <a:t>pengembangan</a:t>
            </a:r>
            <a:r>
              <a:rPr lang="en-US" sz="2800" dirty="0" smtClean="0"/>
              <a:t> </a:t>
            </a:r>
            <a:r>
              <a:rPr lang="en-US" sz="2800" dirty="0" err="1" smtClean="0"/>
              <a:t>temuan</a:t>
            </a:r>
            <a:r>
              <a:rPr lang="en-US" sz="2800" dirty="0" smtClean="0"/>
              <a:t> audit </a:t>
            </a:r>
            <a:r>
              <a:rPr lang="en-US" sz="2800" dirty="0" err="1" smtClean="0"/>
              <a:t>reguler</a:t>
            </a:r>
            <a:r>
              <a:rPr lang="en-US" sz="2800" dirty="0" smtClean="0"/>
              <a:t> </a:t>
            </a:r>
            <a:r>
              <a:rPr lang="en-US" sz="2800" dirty="0" err="1" smtClean="0"/>
              <a:t>atau</a:t>
            </a:r>
            <a:r>
              <a:rPr lang="en-US" sz="2800" dirty="0" smtClean="0"/>
              <a:t> </a:t>
            </a:r>
            <a:r>
              <a:rPr lang="en-US" sz="2800" dirty="0" err="1" smtClean="0"/>
              <a:t>permintaan</a:t>
            </a:r>
            <a:r>
              <a:rPr lang="en-US" sz="2800" dirty="0" smtClean="0"/>
              <a:t> </a:t>
            </a:r>
            <a:r>
              <a:rPr lang="en-US" sz="2800" dirty="0" err="1" smtClean="0"/>
              <a:t>pimpinan</a:t>
            </a:r>
            <a:r>
              <a:rPr lang="en-US" sz="2800" dirty="0" smtClean="0"/>
              <a:t> </a:t>
            </a:r>
            <a:r>
              <a:rPr lang="en-US" sz="2800" dirty="0" err="1" smtClean="0"/>
              <a:t>instansi</a:t>
            </a:r>
            <a:r>
              <a:rPr lang="en-US" sz="2800" dirty="0" smtClean="0"/>
              <a:t> </a:t>
            </a:r>
            <a:r>
              <a:rPr lang="en-US" sz="2800" dirty="0" err="1" smtClean="0"/>
              <a:t>pemerintah</a:t>
            </a:r>
            <a:r>
              <a:rPr lang="en-US" sz="2800" dirty="0" smtClean="0"/>
              <a:t>/</a:t>
            </a:r>
            <a:r>
              <a:rPr lang="en-US" sz="2800" dirty="0" err="1" smtClean="0"/>
              <a:t>aparat</a:t>
            </a:r>
            <a:r>
              <a:rPr lang="en-US" sz="2800" dirty="0" smtClean="0"/>
              <a:t> </a:t>
            </a:r>
            <a:r>
              <a:rPr lang="en-US" sz="2800" dirty="0" err="1" smtClean="0"/>
              <a:t>penegak</a:t>
            </a:r>
            <a:r>
              <a:rPr lang="en-US" sz="2800" dirty="0" smtClean="0"/>
              <a:t> </a:t>
            </a:r>
            <a:r>
              <a:rPr lang="en-US" sz="2800" dirty="0" err="1" smtClean="0"/>
              <a:t>hukum</a:t>
            </a:r>
            <a:r>
              <a:rPr lang="id-ID" sz="2800" dirty="0" smtClean="0"/>
              <a:t>.</a:t>
            </a:r>
            <a:endParaRPr lang="en-US" sz="2800" dirty="0" smtClean="0"/>
          </a:p>
          <a:p>
            <a:pPr marL="514350" indent="-514350" eaLnBrk="1" fontAlgn="auto" hangingPunct="1">
              <a:spcAft>
                <a:spcPts val="0"/>
              </a:spcAft>
              <a:buClr>
                <a:schemeClr val="accent3"/>
              </a:buClr>
              <a:buFont typeface="Wingdings" pitchFamily="2" charset="2"/>
              <a:buNone/>
              <a:defRPr/>
            </a:pPr>
            <a:endParaRPr lang="en-US" sz="2400" dirty="0" smtClean="0"/>
          </a:p>
        </p:txBody>
      </p:sp>
      <p:sp>
        <p:nvSpPr>
          <p:cNvPr id="37891" name="Line 4"/>
          <p:cNvSpPr>
            <a:spLocks noChangeShapeType="1"/>
          </p:cNvSpPr>
          <p:nvPr/>
        </p:nvSpPr>
        <p:spPr bwMode="auto">
          <a:xfrm>
            <a:off x="250825" y="-76200"/>
            <a:ext cx="8534400" cy="7620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lstStyle/>
          <a:p>
            <a:pPr algn="ctr"/>
            <a:r>
              <a:rPr lang="en-US" smtClean="0">
                <a:solidFill>
                  <a:srgbClr val="0000FF"/>
                </a:solidFill>
              </a:rPr>
              <a:t>REVIU KEUANGAN</a:t>
            </a:r>
          </a:p>
        </p:txBody>
      </p:sp>
      <p:sp>
        <p:nvSpPr>
          <p:cNvPr id="38915" name="Content Placeholder 2"/>
          <p:cNvSpPr>
            <a:spLocks noGrp="1"/>
          </p:cNvSpPr>
          <p:nvPr>
            <p:ph idx="1"/>
          </p:nvPr>
        </p:nvSpPr>
        <p:spPr/>
        <p:txBody>
          <a:bodyPr/>
          <a:lstStyle/>
          <a:p>
            <a:pPr eaLnBrk="1" hangingPunct="1">
              <a:lnSpc>
                <a:spcPct val="90000"/>
              </a:lnSpc>
            </a:pPr>
            <a:r>
              <a:rPr lang="en-US" sz="2400" smtClean="0"/>
              <a:t>Review keuangan merupakan salah satu jenis pengawasan keuangan dengan melakukan review terhadap laporan keuangan yang telah dibuat oleh entitas pelaporan.</a:t>
            </a:r>
          </a:p>
          <a:p>
            <a:pPr eaLnBrk="1" hangingPunct="1">
              <a:lnSpc>
                <a:spcPct val="90000"/>
              </a:lnSpc>
            </a:pPr>
            <a:r>
              <a:rPr lang="en-US" sz="2400" smtClean="0"/>
              <a:t>Laporan keuangan adalah bentuk pertanggungjawaban pengelolaan keuangan negara/daerah selama suatu periode.</a:t>
            </a:r>
          </a:p>
          <a:p>
            <a:pPr eaLnBrk="1" hangingPunct="1">
              <a:lnSpc>
                <a:spcPct val="90000"/>
              </a:lnSpc>
            </a:pPr>
            <a:r>
              <a:rPr lang="en-US" sz="2400" smtClean="0"/>
              <a:t>Entitas Pelaporan adalah unit pemerintahan yang terdiri dari satu atau lebih entitas akuntansi yang berkewajiban menyampaikan laporan pertanggungjawaban berupa laporan keuangan.</a:t>
            </a:r>
          </a:p>
          <a:p>
            <a:endParaRPr lang="en-US" sz="2400"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3"/>
          <p:cNvSpPr>
            <a:spLocks noGrp="1" noChangeArrowheads="1"/>
          </p:cNvSpPr>
          <p:nvPr>
            <p:ph idx="1"/>
          </p:nvPr>
        </p:nvSpPr>
        <p:spPr>
          <a:xfrm>
            <a:off x="-4763" y="4763"/>
            <a:ext cx="9174163" cy="6894512"/>
          </a:xfrm>
        </p:spPr>
        <p:txBody>
          <a:bodyPr/>
          <a:lstStyle/>
          <a:p>
            <a:pPr marL="177800" indent="-114300" algn="ctr" eaLnBrk="1" hangingPunct="1">
              <a:buFontTx/>
              <a:buNone/>
              <a:defRPr/>
            </a:pPr>
            <a:endParaRPr lang="id-ID" sz="2800" b="1" dirty="0" smtClean="0"/>
          </a:p>
          <a:p>
            <a:pPr marL="177800" indent="-114300" algn="ctr" eaLnBrk="1" hangingPunct="1">
              <a:buFontTx/>
              <a:buNone/>
              <a:defRPr/>
            </a:pPr>
            <a:r>
              <a:rPr lang="en-US" sz="3200" b="1" dirty="0" smtClean="0">
                <a:solidFill>
                  <a:srgbClr val="0000FF"/>
                </a:solidFill>
              </a:rPr>
              <a:t>REVIU</a:t>
            </a:r>
            <a:r>
              <a:rPr lang="id-ID" sz="3200" b="1" dirty="0" smtClean="0">
                <a:solidFill>
                  <a:srgbClr val="0000FF"/>
                </a:solidFill>
              </a:rPr>
              <a:t> (lanjutan...)</a:t>
            </a:r>
            <a:endParaRPr lang="en-US" sz="3200" b="1" dirty="0" smtClean="0">
              <a:solidFill>
                <a:srgbClr val="0000FF"/>
              </a:solidFill>
            </a:endParaRPr>
          </a:p>
          <a:p>
            <a:pPr marL="177800" indent="-114300" algn="ctr" eaLnBrk="1" hangingPunct="1">
              <a:buFontTx/>
              <a:buNone/>
              <a:defRPr/>
            </a:pPr>
            <a:endParaRPr lang="en-US" sz="2800" b="1" dirty="0" smtClean="0"/>
          </a:p>
          <a:p>
            <a:pPr marL="722313" indent="-658813" eaLnBrk="1" hangingPunct="1">
              <a:lnSpc>
                <a:spcPct val="125000"/>
              </a:lnSpc>
              <a:defRPr/>
            </a:pPr>
            <a:r>
              <a:rPr lang="en-US" sz="2800" dirty="0" err="1" smtClean="0"/>
              <a:t>Merupakan</a:t>
            </a:r>
            <a:r>
              <a:rPr lang="en-US" sz="2800" dirty="0" smtClean="0"/>
              <a:t> </a:t>
            </a:r>
            <a:r>
              <a:rPr lang="en-US" sz="2800" dirty="0" err="1" smtClean="0"/>
              <a:t>kegiatan</a:t>
            </a:r>
            <a:r>
              <a:rPr lang="en-US" sz="2800" dirty="0" smtClean="0"/>
              <a:t> </a:t>
            </a:r>
            <a:r>
              <a:rPr lang="en-US" sz="2800" dirty="0" err="1" smtClean="0"/>
              <a:t>penilaian</a:t>
            </a:r>
            <a:r>
              <a:rPr lang="en-US" sz="2800" dirty="0" smtClean="0"/>
              <a:t>/</a:t>
            </a:r>
            <a:r>
              <a:rPr lang="en-US" sz="2800" dirty="0" err="1" smtClean="0"/>
              <a:t>telaahan</a:t>
            </a:r>
            <a:r>
              <a:rPr lang="en-US" sz="2800" dirty="0" smtClean="0"/>
              <a:t> </a:t>
            </a:r>
            <a:r>
              <a:rPr lang="en-US" sz="2800" dirty="0" err="1" smtClean="0"/>
              <a:t>hasil</a:t>
            </a:r>
            <a:r>
              <a:rPr lang="en-US" sz="2800" dirty="0" smtClean="0"/>
              <a:t> </a:t>
            </a:r>
            <a:r>
              <a:rPr lang="en-US" sz="2800" dirty="0" err="1" smtClean="0"/>
              <a:t>kegiatan</a:t>
            </a:r>
            <a:r>
              <a:rPr lang="en-US" sz="2800" dirty="0" smtClean="0"/>
              <a:t> </a:t>
            </a:r>
            <a:r>
              <a:rPr lang="en-US" sz="2800" dirty="0" err="1" smtClean="0"/>
              <a:t>suatu</a:t>
            </a:r>
            <a:r>
              <a:rPr lang="en-US" sz="2800" dirty="0" smtClean="0"/>
              <a:t> </a:t>
            </a:r>
            <a:r>
              <a:rPr lang="en-US" sz="2800" dirty="0" err="1" smtClean="0"/>
              <a:t>instansi</a:t>
            </a:r>
            <a:r>
              <a:rPr lang="en-US" sz="2800" dirty="0" smtClean="0"/>
              <a:t> </a:t>
            </a:r>
            <a:r>
              <a:rPr lang="en-US" sz="2800" dirty="0" err="1" smtClean="0"/>
              <a:t>pemerintah</a:t>
            </a:r>
            <a:r>
              <a:rPr lang="id-ID" sz="2800" dirty="0" smtClean="0"/>
              <a:t>;</a:t>
            </a:r>
            <a:endParaRPr lang="en-US" sz="2800" dirty="0" smtClean="0"/>
          </a:p>
          <a:p>
            <a:pPr marL="722313" indent="-658813" eaLnBrk="1" hangingPunct="1">
              <a:lnSpc>
                <a:spcPct val="125000"/>
              </a:lnSpc>
              <a:defRPr/>
            </a:pPr>
            <a:r>
              <a:rPr lang="en-US" sz="2800" dirty="0" smtClean="0"/>
              <a:t>APIP </a:t>
            </a:r>
            <a:r>
              <a:rPr lang="en-US" sz="2800" dirty="0" err="1" smtClean="0"/>
              <a:t>wajib</a:t>
            </a:r>
            <a:r>
              <a:rPr lang="en-US" sz="2800" dirty="0" smtClean="0"/>
              <a:t> </a:t>
            </a:r>
            <a:r>
              <a:rPr lang="en-US" sz="2800" dirty="0" err="1" smtClean="0"/>
              <a:t>melakukan</a:t>
            </a:r>
            <a:r>
              <a:rPr lang="en-US" sz="2800" dirty="0" smtClean="0"/>
              <a:t> </a:t>
            </a:r>
            <a:r>
              <a:rPr lang="en-US" sz="2800" dirty="0" err="1" smtClean="0"/>
              <a:t>reviu</a:t>
            </a:r>
            <a:r>
              <a:rPr lang="en-US" sz="2800" dirty="0" smtClean="0"/>
              <a:t> </a:t>
            </a:r>
            <a:r>
              <a:rPr lang="en-US" sz="2800" dirty="0" err="1" smtClean="0"/>
              <a:t>terhadap</a:t>
            </a:r>
            <a:r>
              <a:rPr lang="en-US" sz="2800" dirty="0" smtClean="0"/>
              <a:t> </a:t>
            </a:r>
            <a:r>
              <a:rPr lang="en-US" sz="2800" dirty="0" err="1" smtClean="0"/>
              <a:t>Laporan</a:t>
            </a:r>
            <a:r>
              <a:rPr lang="en-US" sz="2800" dirty="0" smtClean="0"/>
              <a:t> </a:t>
            </a:r>
            <a:r>
              <a:rPr lang="en-US" sz="2800" dirty="0" err="1" smtClean="0"/>
              <a:t>Keuangan</a:t>
            </a:r>
            <a:r>
              <a:rPr lang="en-US" sz="2800" dirty="0" smtClean="0"/>
              <a:t> </a:t>
            </a:r>
            <a:r>
              <a:rPr lang="en-US" sz="2800" dirty="0" err="1" smtClean="0"/>
              <a:t>Kementerian</a:t>
            </a:r>
            <a:r>
              <a:rPr lang="en-US" sz="2800" dirty="0" smtClean="0"/>
              <a:t>/</a:t>
            </a:r>
            <a:r>
              <a:rPr lang="en-US" sz="2800" dirty="0" err="1" smtClean="0"/>
              <a:t>Lembaga</a:t>
            </a:r>
            <a:r>
              <a:rPr lang="en-US" sz="2800" dirty="0" smtClean="0"/>
              <a:t> (LK-KL) </a:t>
            </a:r>
            <a:r>
              <a:rPr lang="en-US" sz="2800" dirty="0" err="1" smtClean="0"/>
              <a:t>sbg</a:t>
            </a:r>
            <a:r>
              <a:rPr lang="en-US" sz="2800" dirty="0" smtClean="0"/>
              <a:t> </a:t>
            </a:r>
            <a:r>
              <a:rPr lang="en-US" sz="2800" dirty="0" err="1" smtClean="0"/>
              <a:t>amanat</a:t>
            </a:r>
            <a:r>
              <a:rPr lang="en-US" sz="2800" dirty="0" smtClean="0"/>
              <a:t> PP No. 8 </a:t>
            </a:r>
            <a:r>
              <a:rPr lang="en-US" sz="2800" dirty="0" err="1" smtClean="0"/>
              <a:t>Tahun</a:t>
            </a:r>
            <a:r>
              <a:rPr lang="en-US" sz="2800" dirty="0" smtClean="0"/>
              <a:t> 2006</a:t>
            </a:r>
            <a:r>
              <a:rPr lang="id-ID" sz="2800" dirty="0" smtClean="0"/>
              <a:t>;</a:t>
            </a:r>
            <a:endParaRPr lang="en-US" sz="2800" dirty="0" smtClean="0"/>
          </a:p>
          <a:p>
            <a:pPr marL="722313" indent="-658813" eaLnBrk="1" hangingPunct="1">
              <a:lnSpc>
                <a:spcPct val="125000"/>
              </a:lnSpc>
              <a:defRPr/>
            </a:pPr>
            <a:r>
              <a:rPr lang="en-US" sz="2800" dirty="0" err="1" smtClean="0"/>
              <a:t>Dilaksanakan</a:t>
            </a:r>
            <a:r>
              <a:rPr lang="en-US" sz="2800" dirty="0" smtClean="0"/>
              <a:t> </a:t>
            </a:r>
            <a:r>
              <a:rPr lang="en-US" sz="2800" dirty="0" err="1" smtClean="0"/>
              <a:t>sebelum</a:t>
            </a:r>
            <a:r>
              <a:rPr lang="en-US" sz="2800" dirty="0" smtClean="0"/>
              <a:t> LK-KL </a:t>
            </a:r>
            <a:r>
              <a:rPr lang="en-US" sz="2800" dirty="0" err="1" smtClean="0"/>
              <a:t>diserahkan</a:t>
            </a:r>
            <a:r>
              <a:rPr lang="en-US" sz="2800" dirty="0" smtClean="0"/>
              <a:t> </a:t>
            </a:r>
            <a:r>
              <a:rPr lang="en-US" sz="2800" dirty="0" err="1" smtClean="0"/>
              <a:t>kepada</a:t>
            </a:r>
            <a:r>
              <a:rPr lang="en-US" sz="2800" dirty="0" smtClean="0"/>
              <a:t> </a:t>
            </a:r>
            <a:r>
              <a:rPr lang="en-US" sz="2800" dirty="0" err="1" smtClean="0"/>
              <a:t>Kementerian</a:t>
            </a:r>
            <a:r>
              <a:rPr lang="en-US" sz="2800" dirty="0" smtClean="0"/>
              <a:t> </a:t>
            </a:r>
            <a:r>
              <a:rPr lang="en-US" sz="2800" dirty="0" err="1" smtClean="0"/>
              <a:t>Keuangan</a:t>
            </a:r>
            <a:r>
              <a:rPr lang="en-US" sz="2800" dirty="0" smtClean="0"/>
              <a:t> </a:t>
            </a:r>
            <a:r>
              <a:rPr lang="en-US" sz="2800" dirty="0" err="1" smtClean="0"/>
              <a:t>sbg</a:t>
            </a:r>
            <a:r>
              <a:rPr lang="en-US" sz="2800" dirty="0" smtClean="0"/>
              <a:t> </a:t>
            </a:r>
            <a:r>
              <a:rPr lang="en-US" sz="2800" dirty="0" err="1" smtClean="0"/>
              <a:t>dasar</a:t>
            </a:r>
            <a:r>
              <a:rPr lang="en-US" sz="2800" dirty="0" smtClean="0"/>
              <a:t> </a:t>
            </a:r>
            <a:r>
              <a:rPr lang="en-US" sz="2800" dirty="0" err="1" smtClean="0"/>
              <a:t>penyusunan</a:t>
            </a:r>
            <a:r>
              <a:rPr lang="en-US" sz="2800" dirty="0" smtClean="0"/>
              <a:t> LK-PP</a:t>
            </a:r>
            <a:r>
              <a:rPr lang="id-ID" sz="2800" dirty="0" smtClean="0"/>
              <a:t>.</a:t>
            </a:r>
            <a:endParaRPr lang="en-US" sz="2800" dirty="0" smtClean="0"/>
          </a:p>
        </p:txBody>
      </p:sp>
      <p:sp>
        <p:nvSpPr>
          <p:cNvPr id="39939" name="Line 4"/>
          <p:cNvSpPr>
            <a:spLocks noChangeShapeType="1"/>
          </p:cNvSpPr>
          <p:nvPr/>
        </p:nvSpPr>
        <p:spPr bwMode="auto">
          <a:xfrm>
            <a:off x="250825" y="0"/>
            <a:ext cx="845820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3"/>
          <p:cNvSpPr>
            <a:spLocks noGrp="1" noChangeArrowheads="1"/>
          </p:cNvSpPr>
          <p:nvPr>
            <p:ph idx="1"/>
          </p:nvPr>
        </p:nvSpPr>
        <p:spPr>
          <a:xfrm>
            <a:off x="-15875" y="-4763"/>
            <a:ext cx="9196388" cy="6888163"/>
          </a:xfrm>
        </p:spPr>
        <p:txBody>
          <a:bodyPr/>
          <a:lstStyle/>
          <a:p>
            <a:pPr algn="ctr" eaLnBrk="1" hangingPunct="1">
              <a:buFontTx/>
              <a:buNone/>
            </a:pPr>
            <a:endParaRPr lang="id-ID" sz="2400" b="1" smtClean="0"/>
          </a:p>
          <a:p>
            <a:pPr algn="ctr" eaLnBrk="1" hangingPunct="1">
              <a:buFontTx/>
              <a:buNone/>
            </a:pPr>
            <a:r>
              <a:rPr lang="en-US" sz="3200" b="1" smtClean="0">
                <a:solidFill>
                  <a:srgbClr val="0000FF"/>
                </a:solidFill>
              </a:rPr>
              <a:t>PEMANTAUAN</a:t>
            </a:r>
          </a:p>
          <a:p>
            <a:pPr algn="ctr" eaLnBrk="1" hangingPunct="1">
              <a:buFontTx/>
              <a:buNone/>
            </a:pPr>
            <a:endParaRPr lang="en-US" sz="2400" b="1" smtClean="0"/>
          </a:p>
          <a:p>
            <a:pPr eaLnBrk="1" hangingPunct="1"/>
            <a:endParaRPr lang="id-ID" sz="2400" smtClean="0"/>
          </a:p>
          <a:p>
            <a:pPr eaLnBrk="1" hangingPunct="1"/>
            <a:r>
              <a:rPr lang="en-US" sz="2400" smtClean="0"/>
              <a:t>Merupakan kegiatan APIP yang penting </a:t>
            </a:r>
            <a:r>
              <a:rPr lang="id-ID" sz="2400" smtClean="0"/>
              <a:t>selain</a:t>
            </a:r>
            <a:r>
              <a:rPr lang="en-US" sz="2400" smtClean="0"/>
              <a:t> audit</a:t>
            </a:r>
            <a:r>
              <a:rPr lang="id-ID" sz="2400" smtClean="0"/>
              <a:t>;</a:t>
            </a:r>
            <a:endParaRPr lang="en-US" sz="2400" smtClean="0"/>
          </a:p>
          <a:p>
            <a:pPr eaLnBrk="1" hangingPunct="1"/>
            <a:r>
              <a:rPr lang="en-US" sz="2400" smtClean="0"/>
              <a:t>Bertujuan menjaga, mengawal secara terus menerus agar pelaksanaan program/kegiatan berjalan sesuai dengan rencana dan tujuan yang ditetapkan</a:t>
            </a:r>
            <a:r>
              <a:rPr lang="id-ID" sz="2400" smtClean="0"/>
              <a:t> dan bersinergi dengan kegiatan pengawasan lainnya;</a:t>
            </a:r>
            <a:endParaRPr lang="en-US" sz="2400" smtClean="0"/>
          </a:p>
          <a:p>
            <a:pPr eaLnBrk="1" hangingPunct="1"/>
            <a:r>
              <a:rPr lang="en-US" sz="2400" smtClean="0"/>
              <a:t>Sarana untuk memberikan rekomendasi tindakan korektif terhadap </a:t>
            </a:r>
            <a:r>
              <a:rPr lang="en-US" sz="2400" i="1" smtClean="0"/>
              <a:t>on going activity</a:t>
            </a:r>
            <a:r>
              <a:rPr lang="id-ID" sz="2400" i="1" smtClean="0"/>
              <a:t>;</a:t>
            </a:r>
            <a:endParaRPr lang="en-US" sz="2400" i="1" smtClean="0"/>
          </a:p>
          <a:p>
            <a:pPr eaLnBrk="1" hangingPunct="1"/>
            <a:r>
              <a:rPr lang="en-US" sz="2400" smtClean="0"/>
              <a:t>Obyek </a:t>
            </a:r>
            <a:r>
              <a:rPr lang="id-ID" sz="2400" smtClean="0"/>
              <a:t>pemantauan/</a:t>
            </a:r>
            <a:r>
              <a:rPr lang="en-US" sz="2400" smtClean="0"/>
              <a:t>monitoring</a:t>
            </a:r>
            <a:r>
              <a:rPr lang="id-ID" sz="2400" smtClean="0"/>
              <a:t> antara lain</a:t>
            </a:r>
            <a:r>
              <a:rPr lang="en-US" sz="2400" smtClean="0"/>
              <a:t>:</a:t>
            </a:r>
          </a:p>
          <a:p>
            <a:pPr lvl="1" eaLnBrk="1" hangingPunct="1">
              <a:buFont typeface="Wingdings" pitchFamily="2" charset="2"/>
              <a:buChar char="ü"/>
            </a:pPr>
            <a:r>
              <a:rPr lang="en-US" sz="2400" smtClean="0"/>
              <a:t>Kegiatan yang bersifat strategis</a:t>
            </a:r>
            <a:r>
              <a:rPr lang="id-ID" sz="2400" smtClean="0"/>
              <a:t>;</a:t>
            </a:r>
            <a:endParaRPr lang="en-US" sz="2400" smtClean="0"/>
          </a:p>
          <a:p>
            <a:pPr lvl="1" eaLnBrk="1" hangingPunct="1">
              <a:buFont typeface="Wingdings" pitchFamily="2" charset="2"/>
              <a:buChar char="ü"/>
            </a:pPr>
            <a:r>
              <a:rPr lang="en-US" sz="2400" smtClean="0"/>
              <a:t>Tindaklanjut hasil pengawasan</a:t>
            </a:r>
            <a:r>
              <a:rPr lang="id-ID" sz="2400" smtClean="0"/>
              <a:t>;</a:t>
            </a:r>
            <a:endParaRPr lang="en-US" sz="2400" smtClean="0"/>
          </a:p>
          <a:p>
            <a:pPr lvl="1" eaLnBrk="1" hangingPunct="1">
              <a:buFont typeface="Wingdings" pitchFamily="2" charset="2"/>
              <a:buChar char="ü"/>
            </a:pPr>
            <a:r>
              <a:rPr lang="en-US" sz="2400" smtClean="0"/>
              <a:t>Pelaksanaan Inpres No. 5 Tahun 2004</a:t>
            </a:r>
            <a:r>
              <a:rPr lang="id-ID" sz="2400" smtClean="0"/>
              <a:t>.</a:t>
            </a:r>
            <a:endParaRPr lang="en-US" sz="2400" smtClean="0"/>
          </a:p>
        </p:txBody>
      </p:sp>
      <p:sp>
        <p:nvSpPr>
          <p:cNvPr id="40963" name="Line 4"/>
          <p:cNvSpPr>
            <a:spLocks noChangeShapeType="1"/>
          </p:cNvSpPr>
          <p:nvPr/>
        </p:nvSpPr>
        <p:spPr bwMode="auto">
          <a:xfrm>
            <a:off x="250825" y="14288"/>
            <a:ext cx="868680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3"/>
          <p:cNvSpPr>
            <a:spLocks noGrp="1" noChangeArrowheads="1"/>
          </p:cNvSpPr>
          <p:nvPr>
            <p:ph idx="1"/>
          </p:nvPr>
        </p:nvSpPr>
        <p:spPr>
          <a:xfrm>
            <a:off x="-30163" y="-15875"/>
            <a:ext cx="9209088" cy="6899275"/>
          </a:xfrm>
        </p:spPr>
        <p:txBody>
          <a:bodyPr/>
          <a:lstStyle/>
          <a:p>
            <a:pPr algn="ctr" eaLnBrk="1" hangingPunct="1">
              <a:buFontTx/>
              <a:buNone/>
            </a:pPr>
            <a:endParaRPr lang="id-ID" sz="3200" b="1" smtClean="0"/>
          </a:p>
          <a:p>
            <a:pPr algn="ctr" eaLnBrk="1" hangingPunct="1">
              <a:buFontTx/>
              <a:buNone/>
            </a:pPr>
            <a:r>
              <a:rPr lang="en-US" sz="3200" b="1" smtClean="0">
                <a:solidFill>
                  <a:srgbClr val="0000FF"/>
                </a:solidFill>
              </a:rPr>
              <a:t>EVALUASI</a:t>
            </a:r>
          </a:p>
          <a:p>
            <a:pPr algn="ctr" eaLnBrk="1" hangingPunct="1">
              <a:buFontTx/>
              <a:buNone/>
            </a:pPr>
            <a:endParaRPr lang="en-US" b="1" smtClean="0"/>
          </a:p>
          <a:p>
            <a:pPr eaLnBrk="1" hangingPunct="1"/>
            <a:endParaRPr lang="en-US" sz="2400" b="1" smtClean="0"/>
          </a:p>
          <a:p>
            <a:pPr eaLnBrk="1" hangingPunct="1"/>
            <a:r>
              <a:rPr lang="en-US" sz="2400" smtClean="0"/>
              <a:t>Evaluasi menghasilkan rekomendasi</a:t>
            </a:r>
            <a:r>
              <a:rPr lang="id-ID" sz="2400" smtClean="0"/>
              <a:t>;</a:t>
            </a:r>
            <a:endParaRPr lang="en-US" sz="2400" smtClean="0"/>
          </a:p>
          <a:p>
            <a:pPr eaLnBrk="1" hangingPunct="1">
              <a:buFontTx/>
              <a:buNone/>
            </a:pPr>
            <a:endParaRPr lang="en-US" sz="2400" smtClean="0"/>
          </a:p>
          <a:p>
            <a:pPr eaLnBrk="1" hangingPunct="1"/>
            <a:r>
              <a:rPr lang="en-US" sz="2400" smtClean="0"/>
              <a:t>Obyek evaluasi </a:t>
            </a:r>
            <a:r>
              <a:rPr lang="id-ID" sz="2400" smtClean="0"/>
              <a:t>antara lain</a:t>
            </a:r>
            <a:r>
              <a:rPr lang="en-US" sz="2400" smtClean="0"/>
              <a:t>:</a:t>
            </a:r>
          </a:p>
          <a:p>
            <a:pPr lvl="1" eaLnBrk="1" hangingPunct="1">
              <a:buFont typeface="Wingdings" pitchFamily="2" charset="2"/>
              <a:buChar char="Ø"/>
            </a:pPr>
            <a:r>
              <a:rPr lang="en-US" sz="2400" smtClean="0"/>
              <a:t>Evaluasi Sistem Pengendalian Intern Pemerintah (SPIP)</a:t>
            </a:r>
            <a:r>
              <a:rPr lang="id-ID" sz="2400" smtClean="0"/>
              <a:t>;</a:t>
            </a:r>
            <a:endParaRPr lang="en-US" sz="2400" smtClean="0"/>
          </a:p>
          <a:p>
            <a:pPr lvl="1" eaLnBrk="1" hangingPunct="1">
              <a:buFont typeface="Wingdings" pitchFamily="2" charset="2"/>
              <a:buChar char="Ø"/>
            </a:pPr>
            <a:r>
              <a:rPr lang="en-US" sz="2400" smtClean="0"/>
              <a:t>Evaluasi penggunaan dana </a:t>
            </a:r>
            <a:r>
              <a:rPr lang="id-ID" sz="2400" smtClean="0"/>
              <a:t>APBN;</a:t>
            </a:r>
            <a:endParaRPr lang="en-US" sz="2400" smtClean="0"/>
          </a:p>
          <a:p>
            <a:pPr lvl="1" eaLnBrk="1" hangingPunct="1">
              <a:buFont typeface="Wingdings" pitchFamily="2" charset="2"/>
              <a:buChar char="Ø"/>
            </a:pPr>
            <a:r>
              <a:rPr lang="en-US" sz="2400" smtClean="0"/>
              <a:t>Evaluasi aspek tertentu penyelenggaraan program </a:t>
            </a:r>
            <a:r>
              <a:rPr lang="id-ID" sz="2400" smtClean="0"/>
              <a:t>Kemenag;</a:t>
            </a:r>
            <a:endParaRPr lang="en-US" sz="2400" smtClean="0"/>
          </a:p>
          <a:p>
            <a:pPr lvl="1" eaLnBrk="1" hangingPunct="1">
              <a:buFont typeface="Wingdings" pitchFamily="2" charset="2"/>
              <a:buChar char="Ø"/>
            </a:pPr>
            <a:r>
              <a:rPr lang="en-US" sz="2400" smtClean="0"/>
              <a:t>Evaluasi LAKIP</a:t>
            </a:r>
            <a:r>
              <a:rPr lang="id-ID" sz="2400" smtClean="0"/>
              <a:t>;</a:t>
            </a:r>
            <a:endParaRPr lang="en-US" sz="2400" smtClean="0"/>
          </a:p>
          <a:p>
            <a:pPr lvl="1" eaLnBrk="1" hangingPunct="1">
              <a:buFont typeface="Wingdings" pitchFamily="2" charset="2"/>
              <a:buChar char="Ø"/>
            </a:pPr>
            <a:r>
              <a:rPr lang="en-US" sz="2400" smtClean="0"/>
              <a:t>Evaluasi Pelaksanaan Inpres No. 5 Tahun 2004</a:t>
            </a:r>
            <a:r>
              <a:rPr lang="id-ID" sz="2400" smtClean="0"/>
              <a:t>.</a:t>
            </a:r>
            <a:endParaRPr lang="en-US" sz="2400" smtClean="0"/>
          </a:p>
        </p:txBody>
      </p:sp>
      <p:sp>
        <p:nvSpPr>
          <p:cNvPr id="41987" name="Line 4"/>
          <p:cNvSpPr>
            <a:spLocks noChangeShapeType="1"/>
          </p:cNvSpPr>
          <p:nvPr/>
        </p:nvSpPr>
        <p:spPr bwMode="auto">
          <a:xfrm>
            <a:off x="250825" y="0"/>
            <a:ext cx="853440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p:cNvSpPr>
            <a:spLocks noGrp="1" noChangeArrowheads="1"/>
          </p:cNvSpPr>
          <p:nvPr>
            <p:ph idx="1"/>
          </p:nvPr>
        </p:nvSpPr>
        <p:spPr>
          <a:xfrm>
            <a:off x="-15875" y="25400"/>
            <a:ext cx="9190038" cy="6867525"/>
          </a:xfrm>
        </p:spPr>
        <p:txBody>
          <a:bodyPr/>
          <a:lstStyle/>
          <a:p>
            <a:pPr marL="0" indent="0" algn="ctr" eaLnBrk="1" hangingPunct="1">
              <a:buFontTx/>
              <a:buNone/>
              <a:defRPr/>
            </a:pPr>
            <a:endParaRPr lang="id-ID" sz="1800" b="1" dirty="0" smtClean="0"/>
          </a:p>
          <a:p>
            <a:pPr marL="0" indent="0" algn="ctr" eaLnBrk="1" hangingPunct="1">
              <a:buFontTx/>
              <a:buNone/>
              <a:defRPr/>
            </a:pPr>
            <a:endParaRPr lang="id-ID" sz="1800" b="1" dirty="0" smtClean="0"/>
          </a:p>
          <a:p>
            <a:pPr marL="0" indent="0" algn="ctr" eaLnBrk="1" hangingPunct="1">
              <a:buFontTx/>
              <a:buNone/>
              <a:defRPr/>
            </a:pPr>
            <a:r>
              <a:rPr lang="en-US" sz="3600" b="1" dirty="0" smtClean="0">
                <a:solidFill>
                  <a:srgbClr val="0000FF"/>
                </a:solidFill>
              </a:rPr>
              <a:t>SOSIALISASI </a:t>
            </a:r>
          </a:p>
          <a:p>
            <a:pPr marL="0" indent="0" algn="ctr" eaLnBrk="1" hangingPunct="1">
              <a:buFontTx/>
              <a:buNone/>
              <a:defRPr/>
            </a:pPr>
            <a:endParaRPr lang="en-US" sz="1800" b="1" dirty="0" smtClean="0"/>
          </a:p>
          <a:p>
            <a:pPr marL="546100" indent="-546100" eaLnBrk="1" hangingPunct="1">
              <a:buFontTx/>
              <a:buChar char="o"/>
              <a:tabLst>
                <a:tab pos="546100" algn="l"/>
              </a:tabLst>
              <a:defRPr/>
            </a:pPr>
            <a:r>
              <a:rPr lang="id-ID" sz="1800" dirty="0" smtClean="0"/>
              <a:t>Sosialisasi dilaksanakan terutama dalam rangka menyebarluaskan informasi mengenai kebijakan baru pengawasan dalam rangka peningkatan kualitas kinerja 11 program yang dilaksanakan oleh Kementerian Agama;</a:t>
            </a:r>
          </a:p>
          <a:p>
            <a:pPr marL="546100" indent="-546100" eaLnBrk="1" hangingPunct="1">
              <a:buFontTx/>
              <a:buChar char="o"/>
              <a:tabLst>
                <a:tab pos="546100" algn="l"/>
              </a:tabLst>
              <a:defRPr/>
            </a:pPr>
            <a:r>
              <a:rPr lang="id-ID" sz="1800" dirty="0" smtClean="0">
                <a:latin typeface="+mj-lt"/>
              </a:rPr>
              <a:t>Tujuan sosialisasi adalah terwujudnya pengawasan preventif dalam rangka pencegahan perbuatan menyimpang para aparatur Kementerian Agama;</a:t>
            </a:r>
          </a:p>
          <a:p>
            <a:pPr marL="546100" indent="-546100" eaLnBrk="1" hangingPunct="1">
              <a:buFontTx/>
              <a:buChar char="o"/>
              <a:tabLst>
                <a:tab pos="546100" algn="l"/>
              </a:tabLst>
              <a:defRPr/>
            </a:pPr>
            <a:r>
              <a:rPr lang="id-ID" sz="1800" dirty="0" smtClean="0">
                <a:latin typeface="+mj-lt"/>
              </a:rPr>
              <a:t>Sosialisasi yang rutin dilaksanakan oleh Inspektorat Jenderal adalah Sosialisasi Program Pengawasan dengan Pendekatan Agama (PPA). Pada tahun 2012 sosialisasi PPA ditujukan pada 5 Kanwil Kemenag. Sosialisasi PPA merupakan salah satu jenis pengawasan preventif yang dilaksanakan oleh Itjen dalam rangka membangun kesadaran rasional para aparatur Kemenag bahwa kita semua selalu diawasi oleh Tuhan. Dengan kesadaran selalu diawasi oleh Tuhan akan berakibat mereka tidak akan ada niat melakukan perbuatan menyimpang.</a:t>
            </a:r>
          </a:p>
          <a:p>
            <a:pPr marL="546100" indent="-546100" eaLnBrk="1" hangingPunct="1">
              <a:buFontTx/>
              <a:buChar char="o"/>
              <a:tabLst>
                <a:tab pos="546100" algn="l"/>
              </a:tabLst>
              <a:defRPr/>
            </a:pPr>
            <a:r>
              <a:rPr lang="id-ID" sz="1800" dirty="0" smtClean="0">
                <a:latin typeface="+mj-lt"/>
              </a:rPr>
              <a:t>Selain sosialisasi PPA, Itjen juga akan melakukan sosialisasi Zona Integritas, Sosialisasi Hasil Evaluasi LAKIP, Sosiasilasi Indikator Kinerja, dll.</a:t>
            </a:r>
          </a:p>
          <a:p>
            <a:pPr marL="546100" indent="-546100" eaLnBrk="1" hangingPunct="1">
              <a:buFontTx/>
              <a:buChar char="o"/>
              <a:tabLst>
                <a:tab pos="546100" algn="l"/>
              </a:tabLst>
              <a:defRPr/>
            </a:pPr>
            <a:endParaRPr lang="id-ID" sz="1800" dirty="0" smtClean="0">
              <a:latin typeface="+mj-lt"/>
            </a:endParaRPr>
          </a:p>
        </p:txBody>
      </p:sp>
      <p:sp>
        <p:nvSpPr>
          <p:cNvPr id="43011" name="Line 4"/>
          <p:cNvSpPr>
            <a:spLocks noChangeShapeType="1"/>
          </p:cNvSpPr>
          <p:nvPr/>
        </p:nvSpPr>
        <p:spPr bwMode="auto">
          <a:xfrm>
            <a:off x="0" y="0"/>
            <a:ext cx="861060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A9EF7BFC-6315-4EBF-8FE5-BA21315A231F}" type="slidenum">
              <a:rPr lang="en-US" smtClean="0"/>
              <a:pPr/>
              <a:t>4</a:t>
            </a:fld>
            <a:endParaRPr lang="en-US" smtClean="0"/>
          </a:p>
        </p:txBody>
      </p:sp>
      <p:sp>
        <p:nvSpPr>
          <p:cNvPr id="7171" name="Rectangle 2"/>
          <p:cNvSpPr>
            <a:spLocks noGrp="1" noChangeArrowheads="1"/>
          </p:cNvSpPr>
          <p:nvPr>
            <p:ph type="title"/>
          </p:nvPr>
        </p:nvSpPr>
        <p:spPr>
          <a:xfrm>
            <a:off x="539750" y="476250"/>
            <a:ext cx="8229600" cy="712788"/>
          </a:xfrm>
        </p:spPr>
        <p:txBody>
          <a:bodyPr/>
          <a:lstStyle/>
          <a:p>
            <a:r>
              <a:rPr lang="en-GB" sz="2800" b="1" smtClean="0">
                <a:solidFill>
                  <a:srgbClr val="0000FF"/>
                </a:solidFill>
              </a:rPr>
              <a:t>LATAR BELAKANG</a:t>
            </a:r>
            <a:r>
              <a:rPr lang="id-ID" sz="2800" b="1" smtClean="0">
                <a:solidFill>
                  <a:srgbClr val="0000FF"/>
                </a:solidFill>
              </a:rPr>
              <a:t> (LANJUTAN...)</a:t>
            </a:r>
            <a:endParaRPr lang="en-US" sz="2800" smtClean="0">
              <a:solidFill>
                <a:srgbClr val="0000FF"/>
              </a:solidFill>
            </a:endParaRPr>
          </a:p>
        </p:txBody>
      </p:sp>
      <p:sp>
        <p:nvSpPr>
          <p:cNvPr id="7172" name="Rectangle 3"/>
          <p:cNvSpPr>
            <a:spLocks noGrp="1" noChangeArrowheads="1"/>
          </p:cNvSpPr>
          <p:nvPr>
            <p:ph type="body" idx="1"/>
          </p:nvPr>
        </p:nvSpPr>
        <p:spPr>
          <a:xfrm>
            <a:off x="152400" y="914400"/>
            <a:ext cx="8915400" cy="6019800"/>
          </a:xfrm>
        </p:spPr>
        <p:txBody>
          <a:bodyPr/>
          <a:lstStyle/>
          <a:p>
            <a:pPr>
              <a:lnSpc>
                <a:spcPct val="90000"/>
              </a:lnSpc>
              <a:spcBef>
                <a:spcPct val="40000"/>
              </a:spcBef>
            </a:pPr>
            <a:endParaRPr lang="id-ID" sz="2000" smtClean="0"/>
          </a:p>
          <a:p>
            <a:pPr>
              <a:lnSpc>
                <a:spcPct val="90000"/>
              </a:lnSpc>
              <a:spcBef>
                <a:spcPct val="40000"/>
              </a:spcBef>
            </a:pPr>
            <a:endParaRPr lang="id-ID" sz="2000" smtClean="0"/>
          </a:p>
          <a:p>
            <a:pPr>
              <a:lnSpc>
                <a:spcPct val="90000"/>
              </a:lnSpc>
              <a:spcBef>
                <a:spcPct val="40000"/>
              </a:spcBef>
            </a:pPr>
            <a:r>
              <a:rPr lang="en-GB" sz="2000" smtClean="0"/>
              <a:t>Dalam beberapa tahun terakhir, </a:t>
            </a:r>
            <a:r>
              <a:rPr lang="en-GB" sz="2000" b="1" smtClean="0"/>
              <a:t>kinerja Indonesia dalam p</a:t>
            </a:r>
            <a:r>
              <a:rPr lang="en-US" sz="2000" b="1" smtClean="0"/>
              <a:t>emberantasan korupsi</a:t>
            </a:r>
            <a:r>
              <a:rPr lang="en-GB" sz="2000" b="1" smtClean="0"/>
              <a:t> sangat rendah</a:t>
            </a:r>
          </a:p>
          <a:p>
            <a:pPr lvl="1">
              <a:lnSpc>
                <a:spcPct val="90000"/>
              </a:lnSpc>
              <a:spcBef>
                <a:spcPct val="40000"/>
              </a:spcBef>
            </a:pPr>
            <a:r>
              <a:rPr lang="en-GB" sz="2000" smtClean="0"/>
              <a:t>Praktek koruptif dan tindak pidana korupsi terjadi secara sistematis, terstruktur dan kian meluas</a:t>
            </a:r>
            <a:r>
              <a:rPr lang="en-US" sz="2000" smtClean="0"/>
              <a:t> </a:t>
            </a:r>
          </a:p>
          <a:p>
            <a:pPr>
              <a:lnSpc>
                <a:spcPct val="90000"/>
              </a:lnSpc>
              <a:spcBef>
                <a:spcPct val="40000"/>
              </a:spcBef>
            </a:pPr>
            <a:r>
              <a:rPr lang="en-GB" sz="2000" smtClean="0"/>
              <a:t>Pada </a:t>
            </a:r>
            <a:r>
              <a:rPr lang="en-GB" sz="2000" b="1" smtClean="0"/>
              <a:t>9 Desember 2004</a:t>
            </a:r>
            <a:r>
              <a:rPr lang="en-GB" sz="2000" smtClean="0"/>
              <a:t>, telah dikeluarkan </a:t>
            </a:r>
            <a:r>
              <a:rPr lang="en-GB" sz="2000" b="1" smtClean="0"/>
              <a:t>Inpres No. 5 Tahun 2004</a:t>
            </a:r>
            <a:r>
              <a:rPr lang="en-GB" sz="2000" smtClean="0"/>
              <a:t> tentang Percepatan Pemberantasan Korupsi </a:t>
            </a:r>
          </a:p>
          <a:p>
            <a:pPr lvl="1">
              <a:lnSpc>
                <a:spcPct val="90000"/>
              </a:lnSpc>
              <a:spcBef>
                <a:spcPct val="40000"/>
              </a:spcBef>
            </a:pPr>
            <a:r>
              <a:rPr lang="en-GB" sz="2000" smtClean="0"/>
              <a:t>Misal Diktum 8: Pengawas Internal harus memberikan dukungan maksimal terhadap upaya-upaya penindakan korupsi yang dilakukan oleh Kepolisian RI, Kejaksaan RI, KPK RI, dengan cara mempercepat pemberian informasi yang berkaitan dengan perkara tindak pidana korupsi dan mempercepat pemberian izin pemeriksaan terhadap saksi atau tersangka</a:t>
            </a:r>
          </a:p>
          <a:p>
            <a:pPr lvl="1">
              <a:lnSpc>
                <a:spcPct val="90000"/>
              </a:lnSpc>
              <a:spcBef>
                <a:spcPct val="40000"/>
              </a:spcBef>
            </a:pPr>
            <a:r>
              <a:rPr lang="en-GB" sz="1800" smtClean="0"/>
              <a:t>Pada </a:t>
            </a:r>
            <a:r>
              <a:rPr lang="en-GB" sz="1800" b="1" smtClean="0"/>
              <a:t>11 Desember 2003</a:t>
            </a:r>
            <a:r>
              <a:rPr lang="en-GB" sz="1800" smtClean="0"/>
              <a:t>, Indonesia diantara 94 negara </a:t>
            </a:r>
            <a:r>
              <a:rPr lang="en-GB" sz="1800" b="1" smtClean="0"/>
              <a:t>meratifikasi Konvensi</a:t>
            </a:r>
            <a:r>
              <a:rPr lang="en-GB" sz="1800" smtClean="0"/>
              <a:t> PBB Memerangi Korupsi (</a:t>
            </a:r>
            <a:r>
              <a:rPr lang="en-GB" sz="1800" i="1" smtClean="0"/>
              <a:t>UN Convention Againts Corruption</a:t>
            </a:r>
            <a:r>
              <a:rPr lang="en-GB" sz="1800" smtClean="0"/>
              <a:t>)</a:t>
            </a:r>
            <a:r>
              <a:rPr lang="en-US" sz="1800" smtClean="0"/>
              <a:t>  </a:t>
            </a:r>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p:txBody>
          <a:bodyPr/>
          <a:lstStyle/>
          <a:p>
            <a:r>
              <a:rPr lang="id-ID" smtClean="0">
                <a:solidFill>
                  <a:srgbClr val="0000FF"/>
                </a:solidFill>
              </a:rPr>
              <a:t>PRIORITAS PENGAWASAN 2012</a:t>
            </a:r>
          </a:p>
        </p:txBody>
      </p:sp>
      <p:sp>
        <p:nvSpPr>
          <p:cNvPr id="44035" name="Content Placeholder 2"/>
          <p:cNvSpPr>
            <a:spLocks noGrp="1"/>
          </p:cNvSpPr>
          <p:nvPr>
            <p:ph idx="1"/>
          </p:nvPr>
        </p:nvSpPr>
        <p:spPr/>
        <p:txBody>
          <a:bodyPr/>
          <a:lstStyle/>
          <a:p>
            <a:pPr>
              <a:buFont typeface="Verdana" pitchFamily="34" charset="0"/>
              <a:buAutoNum type="arabicPeriod"/>
            </a:pPr>
            <a:r>
              <a:rPr lang="id-ID" sz="2000" smtClean="0"/>
              <a:t>Pada tahun 2011 Itjen telah melakukan Rapat Kordinasi Kebijakan Pengawasan dengan mengundang seluruh Unit Eselon I Pusat, seluruh Rektor dan Ketua Perguruan Tinggi Agama Negeri, seluruh Kepala Kanwil, dan seluruh Kepala Kemenag Kab/Kota se-Indonesia.</a:t>
            </a:r>
          </a:p>
          <a:p>
            <a:pPr>
              <a:buFont typeface="Verdana" pitchFamily="34" charset="0"/>
              <a:buAutoNum type="arabicPeriod"/>
            </a:pPr>
            <a:r>
              <a:rPr lang="id-ID" sz="2000" smtClean="0"/>
              <a:t>Rakorjakwas td telah menghasilkan kesepakatan bahwa pada tahun 2012 Itjen akan memprioritaskan pengawasan terhadap:</a:t>
            </a:r>
          </a:p>
          <a:p>
            <a:pPr lvl="1">
              <a:buFont typeface="Verdana" pitchFamily="34" charset="0"/>
              <a:buAutoNum type="alphaLcPeriod"/>
            </a:pPr>
            <a:r>
              <a:rPr lang="id-ID" sz="2000" smtClean="0"/>
              <a:t>Laporan Keuangan (LK);</a:t>
            </a:r>
          </a:p>
          <a:p>
            <a:pPr lvl="1">
              <a:buFont typeface="Verdana" pitchFamily="34" charset="0"/>
              <a:buAutoNum type="alphaLcPeriod"/>
            </a:pPr>
            <a:r>
              <a:rPr lang="id-ID" sz="2000" smtClean="0"/>
              <a:t>Perencanaan (Kinerja dan anggaran);</a:t>
            </a:r>
          </a:p>
          <a:p>
            <a:pPr lvl="1">
              <a:buFont typeface="Verdana" pitchFamily="34" charset="0"/>
              <a:buAutoNum type="alphaLcPeriod"/>
            </a:pPr>
            <a:r>
              <a:rPr lang="id-ID" sz="2000" smtClean="0"/>
              <a:t>Pendidikan; dan </a:t>
            </a:r>
          </a:p>
          <a:p>
            <a:pPr lvl="1">
              <a:buFont typeface="Verdana" pitchFamily="34" charset="0"/>
              <a:buAutoNum type="alphaLcPeriod"/>
            </a:pPr>
            <a:r>
              <a:rPr lang="id-ID" sz="2000" smtClean="0"/>
              <a:t>Perwujudan Program Wilayah Bebas dari Korupsi (WBK) yang di dalamnya termasuk PPA dan PIAK.</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ChangeArrowheads="1"/>
          </p:cNvSpPr>
          <p:nvPr/>
        </p:nvSpPr>
        <p:spPr bwMode="auto">
          <a:xfrm>
            <a:off x="574675" y="304800"/>
            <a:ext cx="8001000" cy="909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p>
            <a:pPr eaLnBrk="1" hangingPunct="1"/>
            <a:r>
              <a:rPr lang="en-US" sz="3400">
                <a:solidFill>
                  <a:srgbClr val="0000FF"/>
                </a:solidFill>
                <a:latin typeface="AvantGarde Bk BT" pitchFamily="34" charset="0"/>
              </a:rPr>
              <a:t>Ruang Lingkup Pemeriksaan Keuangan</a:t>
            </a:r>
            <a:br>
              <a:rPr lang="en-US" sz="3400">
                <a:solidFill>
                  <a:srgbClr val="0000FF"/>
                </a:solidFill>
                <a:latin typeface="AvantGarde Bk BT" pitchFamily="34" charset="0"/>
              </a:rPr>
            </a:br>
            <a:r>
              <a:rPr lang="en-US" sz="2000">
                <a:solidFill>
                  <a:srgbClr val="0000FF"/>
                </a:solidFill>
                <a:latin typeface="AvantGarde Bk BT" pitchFamily="34" charset="0"/>
              </a:rPr>
              <a:t>Undang-Undang No 15 Tahun 2004</a:t>
            </a:r>
            <a:endParaRPr lang="en-US" sz="3800">
              <a:solidFill>
                <a:srgbClr val="0000FF"/>
              </a:solidFill>
              <a:latin typeface="AvantGarde Bk BT" pitchFamily="34" charset="0"/>
            </a:endParaRPr>
          </a:p>
        </p:txBody>
      </p:sp>
      <p:sp>
        <p:nvSpPr>
          <p:cNvPr id="45059" name="Rectangle 3"/>
          <p:cNvSpPr>
            <a:spLocks noChangeArrowheads="1"/>
          </p:cNvSpPr>
          <p:nvPr/>
        </p:nvSpPr>
        <p:spPr bwMode="auto">
          <a:xfrm>
            <a:off x="566738" y="1754188"/>
            <a:ext cx="8001000"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469900" indent="-469900" algn="just" eaLnBrk="1" hangingPunct="1">
              <a:lnSpc>
                <a:spcPct val="80000"/>
              </a:lnSpc>
              <a:spcBef>
                <a:spcPct val="20000"/>
              </a:spcBef>
              <a:buClr>
                <a:schemeClr val="accent2"/>
              </a:buClr>
              <a:buFont typeface="Wingdings" pitchFamily="2" charset="2"/>
              <a:buChar char="o"/>
            </a:pPr>
            <a:r>
              <a:rPr lang="en-US" sz="2000">
                <a:latin typeface="AvantGarde Bk BT" pitchFamily="34" charset="0"/>
              </a:rPr>
              <a:t>Pemeriksaan Keuangan Negara meliputi pemeriksaan atas Pengelolaan Keuangan Negara dan tanggung jawab Keuangan Negara.</a:t>
            </a:r>
          </a:p>
          <a:p>
            <a:pPr marL="469900" indent="-469900" algn="just" eaLnBrk="1" hangingPunct="1">
              <a:lnSpc>
                <a:spcPct val="80000"/>
              </a:lnSpc>
              <a:spcBef>
                <a:spcPct val="20000"/>
              </a:spcBef>
              <a:buClr>
                <a:schemeClr val="accent2"/>
              </a:buClr>
              <a:buFont typeface="Wingdings" pitchFamily="2" charset="2"/>
              <a:buChar char="o"/>
            </a:pPr>
            <a:r>
              <a:rPr lang="en-US" sz="2000">
                <a:latin typeface="AvantGarde Bk BT" pitchFamily="34" charset="0"/>
              </a:rPr>
              <a:t>Tanggung Jawab Keuangan Negara adalah kewajiban Pemerintah untuk melaksanakan pengelolaan keuangan negara secara tertib, taat pada peraturan perundang undangan, efisien, ekonomis, efektif, dan transparan, dengan memperhatikan rasa keadilan dan kepatutan. Tanggungjawab dan tanggung gugat atas amanat yang diemban diwujudkan dalam bentuk laporan pertanggungjawaban keuangan. </a:t>
            </a:r>
            <a:endParaRPr lang="id-ID" sz="2000">
              <a:latin typeface="AvantGarde Bk BT" pitchFamily="34" charset="0"/>
            </a:endParaRPr>
          </a:p>
          <a:p>
            <a:pPr marL="469900" indent="-469900" algn="just" eaLnBrk="1" hangingPunct="1">
              <a:lnSpc>
                <a:spcPct val="80000"/>
              </a:lnSpc>
              <a:spcBef>
                <a:spcPct val="20000"/>
              </a:spcBef>
              <a:buClr>
                <a:schemeClr val="accent2"/>
              </a:buClr>
              <a:buFont typeface="Wingdings" pitchFamily="2" charset="2"/>
              <a:buChar char="o"/>
            </a:pPr>
            <a:r>
              <a:rPr lang="en-US" sz="2000">
                <a:latin typeface="AvantGarde Bk BT" pitchFamily="34" charset="0"/>
              </a:rPr>
              <a:t>Dalam rangka mendukung keberhasilan penyelenggaraan pemerintahan negara, keuangan negara wajib dikelola secara tertib, taat pada peraturan perundang-undangan, efisien, ekonomis, efektif, transparan, dan bertanggung jawab dengan memperhatikan rasa keadilan dan kepatutan. Untuk mewujudkan hal itu maka perlu dilakukan pengawasan yang independen dan obyektif.</a:t>
            </a:r>
          </a:p>
          <a:p>
            <a:pPr marL="469900" indent="-469900" algn="just" eaLnBrk="1" hangingPunct="1">
              <a:lnSpc>
                <a:spcPct val="80000"/>
              </a:lnSpc>
              <a:spcBef>
                <a:spcPct val="20000"/>
              </a:spcBef>
              <a:buClr>
                <a:schemeClr val="accent2"/>
              </a:buClr>
              <a:buFont typeface="Wingdings" pitchFamily="2" charset="2"/>
              <a:buChar char="o"/>
            </a:pPr>
            <a:endParaRPr lang="en-US" sz="2000">
              <a:latin typeface="AvantGarde Bk BT" pitchFamily="34" charset="0"/>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539750" y="836613"/>
            <a:ext cx="7543800" cy="509587"/>
          </a:xfrm>
        </p:spPr>
        <p:txBody>
          <a:bodyPr/>
          <a:lstStyle/>
          <a:p>
            <a:pPr eaLnBrk="1" hangingPunct="1"/>
            <a:r>
              <a:rPr lang="en-US" sz="2700" smtClean="0">
                <a:solidFill>
                  <a:srgbClr val="0000FF"/>
                </a:solidFill>
                <a:latin typeface="AvantGarde Bk BT" pitchFamily="34" charset="0"/>
              </a:rPr>
              <a:t>Pengertian Audit dan Perbendaharaan Negara</a:t>
            </a:r>
          </a:p>
        </p:txBody>
      </p:sp>
      <p:sp>
        <p:nvSpPr>
          <p:cNvPr id="46083" name="Rectangle 3"/>
          <p:cNvSpPr>
            <a:spLocks noGrp="1" noChangeArrowheads="1"/>
          </p:cNvSpPr>
          <p:nvPr>
            <p:ph type="body" idx="1"/>
          </p:nvPr>
        </p:nvSpPr>
        <p:spPr>
          <a:xfrm>
            <a:off x="539750" y="1641475"/>
            <a:ext cx="7704138" cy="4537075"/>
          </a:xfrm>
          <a:noFill/>
        </p:spPr>
        <p:txBody>
          <a:bodyPr/>
          <a:lstStyle/>
          <a:p>
            <a:pPr marL="363538" indent="-363538" algn="just" eaLnBrk="1" hangingPunct="1">
              <a:lnSpc>
                <a:spcPct val="80000"/>
              </a:lnSpc>
              <a:buFont typeface="Wingdings" pitchFamily="2" charset="2"/>
              <a:buChar char="q"/>
            </a:pPr>
            <a:r>
              <a:rPr lang="en-US" sz="1800" b="1" smtClean="0">
                <a:latin typeface="AvantGarde Bk BT" pitchFamily="34" charset="0"/>
              </a:rPr>
              <a:t>Audit</a:t>
            </a:r>
            <a:r>
              <a:rPr lang="en-US" sz="1800" smtClean="0">
                <a:latin typeface="AvantGarde Bk BT" pitchFamily="34" charset="0"/>
              </a:rPr>
              <a:t> adalah proses identifikasi masalah, analisis, dan evaluasi bukti yang dilakukan secara independen, obyektif dan professional </a:t>
            </a:r>
            <a:r>
              <a:rPr lang="sv-SE" sz="1800" smtClean="0">
                <a:latin typeface="AvantGarde Bk BT" pitchFamily="34" charset="0"/>
              </a:rPr>
              <a:t>berdasarkan standar audit, untuk menilai kebenaran, kecermatan, kredibilitas, efektivitas, efisiensi, dan keandalan informasi pelaksanaan tugas dan fungsi </a:t>
            </a:r>
            <a:r>
              <a:rPr lang="en-US" sz="1800" smtClean="0">
                <a:latin typeface="AvantGarde Bk BT" pitchFamily="34" charset="0"/>
              </a:rPr>
              <a:t>Instansi Pemerintah.</a:t>
            </a:r>
          </a:p>
          <a:p>
            <a:pPr marL="363538" indent="-363538" algn="just" eaLnBrk="1" hangingPunct="1">
              <a:lnSpc>
                <a:spcPct val="80000"/>
              </a:lnSpc>
              <a:buFont typeface="Wingdings" pitchFamily="2" charset="2"/>
              <a:buChar char="q"/>
            </a:pPr>
            <a:endParaRPr lang="en-US" sz="1800" smtClean="0">
              <a:latin typeface="AvantGarde Bk BT" pitchFamily="34" charset="0"/>
            </a:endParaRPr>
          </a:p>
          <a:p>
            <a:pPr marL="363538" indent="-363538" algn="just" eaLnBrk="1" hangingPunct="1">
              <a:lnSpc>
                <a:spcPct val="80000"/>
              </a:lnSpc>
              <a:buFont typeface="Wingdings" pitchFamily="2" charset="2"/>
              <a:buChar char="q"/>
            </a:pPr>
            <a:r>
              <a:rPr lang="en-US" sz="1800" b="1" smtClean="0">
                <a:latin typeface="AvantGarde Bk BT" pitchFamily="34" charset="0"/>
              </a:rPr>
              <a:t>Perbendaharaan Negara</a:t>
            </a:r>
            <a:r>
              <a:rPr lang="en-US" sz="1800" smtClean="0">
                <a:latin typeface="AvantGarde Bk BT" pitchFamily="34" charset="0"/>
              </a:rPr>
              <a:t> adalah pengelolaan dan pertanggung jawaban keuangan negara, termasuk investasi dan kekayaan yang dipisahkan, yang ditetapkan dalam APBN dan APBD </a:t>
            </a:r>
            <a:r>
              <a:rPr lang="en-US" sz="1800" i="1" smtClean="0">
                <a:latin typeface="AvantGarde Bk BT" pitchFamily="34" charset="0"/>
              </a:rPr>
              <a:t>(Undang-Undang Republik Indonesia Nomor 1 Tahun 2004 Tentang Perbendaharaan Negara). </a:t>
            </a:r>
            <a:r>
              <a:rPr lang="en-US" sz="1800" smtClean="0">
                <a:latin typeface="AvantGarde Bk BT" pitchFamily="34" charset="0"/>
              </a:rPr>
              <a:t>Perbendaharaan dimaksud adalah </a:t>
            </a:r>
            <a:r>
              <a:rPr lang="fi-FI" sz="1800" smtClean="0">
                <a:latin typeface="AvantGarde Bk BT" pitchFamily="34" charset="0"/>
              </a:rPr>
              <a:t>pelaksanaan pendapatan dan belanja negara, pelaksanaan penerimaan dan pengeluaran negara, </a:t>
            </a:r>
            <a:r>
              <a:rPr lang="en-US" sz="1800" smtClean="0">
                <a:latin typeface="AvantGarde Bk BT" pitchFamily="34" charset="0"/>
              </a:rPr>
              <a:t>pengelolaan kas, pengelolaan piutang dan utang negara, pengelolaan investasi dan barang milik negara, pengelolaan investasi dan barang milik negara keuangan negara, </a:t>
            </a:r>
            <a:r>
              <a:rPr lang="fi-FI" sz="1800" smtClean="0">
                <a:latin typeface="AvantGarde Bk BT" pitchFamily="34" charset="0"/>
              </a:rPr>
              <a:t>penyusunan laporan pertanggungjawaban pelaksanaan APBN, </a:t>
            </a:r>
            <a:r>
              <a:rPr lang="en-US" sz="1800" smtClean="0">
                <a:latin typeface="AvantGarde Bk BT" pitchFamily="34" charset="0"/>
              </a:rPr>
              <a:t>penyelesaian kerugian negara, pengelolaan Badan Layanan Umum, perumusan standar, kebijakan, serta sistem dan prosedur </a:t>
            </a:r>
            <a:r>
              <a:rPr lang="sv-SE" sz="1800" smtClean="0">
                <a:latin typeface="AvantGarde Bk BT" pitchFamily="34" charset="0"/>
              </a:rPr>
              <a:t>yang berkaitan dengan pengelolaan keuangan negara dalam </a:t>
            </a:r>
            <a:r>
              <a:rPr lang="en-US" sz="1800" smtClean="0">
                <a:latin typeface="AvantGarde Bk BT" pitchFamily="34" charset="0"/>
              </a:rPr>
              <a:t>rangka pelaksanaan APBN</a:t>
            </a:r>
          </a:p>
          <a:p>
            <a:pPr marL="363538" indent="-363538" algn="just" eaLnBrk="1" hangingPunct="1">
              <a:lnSpc>
                <a:spcPct val="80000"/>
              </a:lnSpc>
              <a:buFont typeface="Wingdings" pitchFamily="2" charset="2"/>
              <a:buChar char="q"/>
            </a:pPr>
            <a:endParaRPr lang="en-US" sz="1800" i="1" smtClean="0">
              <a:latin typeface="AvantGarde Bk BT" pitchFamily="34" charset="0"/>
            </a:endParaRPr>
          </a:p>
          <a:p>
            <a:pPr marL="363538" indent="-363538" algn="just" eaLnBrk="1" hangingPunct="1">
              <a:lnSpc>
                <a:spcPct val="80000"/>
              </a:lnSpc>
              <a:buFont typeface="Wingdings" pitchFamily="2" charset="2"/>
              <a:buChar char="q"/>
            </a:pPr>
            <a:endParaRPr lang="en-US" sz="1800" smtClean="0">
              <a:latin typeface="AvantGarde Bk BT" pitchFamily="34" charset="0"/>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611188" y="620713"/>
            <a:ext cx="7848600" cy="504825"/>
          </a:xfrm>
        </p:spPr>
        <p:txBody>
          <a:bodyPr/>
          <a:lstStyle/>
          <a:p>
            <a:pPr eaLnBrk="1" hangingPunct="1"/>
            <a:r>
              <a:rPr lang="en-US" sz="3000" smtClean="0">
                <a:solidFill>
                  <a:srgbClr val="0000FF"/>
                </a:solidFill>
                <a:latin typeface="AvantGarde Bk BT" pitchFamily="34" charset="0"/>
              </a:rPr>
              <a:t>Tujuan Audit Pengelolaan Keuangan Negara</a:t>
            </a:r>
          </a:p>
        </p:txBody>
      </p:sp>
      <p:sp>
        <p:nvSpPr>
          <p:cNvPr id="47107" name="Rectangle 3"/>
          <p:cNvSpPr>
            <a:spLocks noGrp="1" noChangeArrowheads="1"/>
          </p:cNvSpPr>
          <p:nvPr>
            <p:ph type="body" idx="1"/>
          </p:nvPr>
        </p:nvSpPr>
        <p:spPr>
          <a:xfrm>
            <a:off x="611188" y="3502025"/>
            <a:ext cx="7632700" cy="1727200"/>
          </a:xfrm>
        </p:spPr>
        <p:txBody>
          <a:bodyPr/>
          <a:lstStyle/>
          <a:p>
            <a:pPr marL="323850" indent="-323850" algn="just" eaLnBrk="1" hangingPunct="1">
              <a:lnSpc>
                <a:spcPct val="80000"/>
              </a:lnSpc>
              <a:buFont typeface="Wingdings" pitchFamily="2" charset="2"/>
              <a:buNone/>
            </a:pPr>
            <a:endParaRPr lang="id-ID" altLang="zh-CN" sz="1600" smtClean="0"/>
          </a:p>
          <a:p>
            <a:pPr marL="323850" indent="-323850" algn="just" eaLnBrk="1" hangingPunct="1">
              <a:lnSpc>
                <a:spcPct val="80000"/>
              </a:lnSpc>
              <a:buFont typeface="Wingdings" pitchFamily="2" charset="2"/>
              <a:buAutoNum type="arabicPeriod"/>
            </a:pPr>
            <a:r>
              <a:rPr lang="id-ID" altLang="zh-CN" sz="1600" smtClean="0"/>
              <a:t>Keterkaitan antara pelaksanaan tugas dan fungsi dengan penganggaran</a:t>
            </a:r>
            <a:r>
              <a:rPr lang="en-US" altLang="zh-CN" sz="1600" smtClean="0">
                <a:ea typeface="SimSun" pitchFamily="2" charset="-122"/>
              </a:rPr>
              <a:t> </a:t>
            </a:r>
            <a:r>
              <a:rPr lang="id-ID" altLang="zh-CN" sz="1600" smtClean="0"/>
              <a:t>atau perencanaan program/kegiatan.</a:t>
            </a:r>
          </a:p>
          <a:p>
            <a:pPr marL="323850" indent="-323850" algn="just" eaLnBrk="1" hangingPunct="1">
              <a:lnSpc>
                <a:spcPct val="80000"/>
              </a:lnSpc>
              <a:buFont typeface="Wingdings" pitchFamily="2" charset="2"/>
              <a:buAutoNum type="arabicPeriod"/>
            </a:pPr>
            <a:r>
              <a:rPr lang="id-ID" altLang="zh-CN" sz="1600" smtClean="0"/>
              <a:t>Keandalan sistem akuntansi/pencatatan keuangan. </a:t>
            </a:r>
          </a:p>
          <a:p>
            <a:pPr marL="323850" indent="-323850" algn="just" eaLnBrk="1" hangingPunct="1">
              <a:lnSpc>
                <a:spcPct val="80000"/>
              </a:lnSpc>
              <a:buFont typeface="Wingdings" pitchFamily="2" charset="2"/>
              <a:buAutoNum type="arabicPeriod"/>
            </a:pPr>
            <a:r>
              <a:rPr lang="id-ID" altLang="zh-CN" sz="1600" smtClean="0"/>
              <a:t>Kesesuaian mekanisme  pertanggungjawaban keuangan dengan ketentuan. </a:t>
            </a:r>
          </a:p>
          <a:p>
            <a:pPr marL="323850" indent="-323850" algn="just" eaLnBrk="1" hangingPunct="1">
              <a:lnSpc>
                <a:spcPct val="80000"/>
              </a:lnSpc>
              <a:buFont typeface="Wingdings" pitchFamily="2" charset="2"/>
              <a:buAutoNum type="arabicPeriod"/>
            </a:pPr>
            <a:r>
              <a:rPr lang="id-ID" altLang="zh-CN" sz="1600" smtClean="0"/>
              <a:t>Efektivitas pengawasan terhadap pengelolaan keuangan. </a:t>
            </a:r>
            <a:endParaRPr lang="en-US" sz="1600" smtClean="0"/>
          </a:p>
        </p:txBody>
      </p:sp>
      <p:sp>
        <p:nvSpPr>
          <p:cNvPr id="47108" name="Rectangle 5"/>
          <p:cNvSpPr>
            <a:spLocks noChangeArrowheads="1"/>
          </p:cNvSpPr>
          <p:nvPr/>
        </p:nvSpPr>
        <p:spPr bwMode="auto">
          <a:xfrm>
            <a:off x="250825" y="2060575"/>
            <a:ext cx="7993063" cy="165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23850" indent="-323850" algn="just" eaLnBrk="1" hangingPunct="1">
              <a:lnSpc>
                <a:spcPct val="105000"/>
              </a:lnSpc>
              <a:spcBef>
                <a:spcPct val="20000"/>
              </a:spcBef>
              <a:buClr>
                <a:schemeClr val="accent2"/>
              </a:buClr>
              <a:buFont typeface="Wingdings" pitchFamily="2" charset="2"/>
              <a:buNone/>
            </a:pPr>
            <a:r>
              <a:rPr lang="en-US" sz="1600"/>
              <a:t>		Sejalan dengan Peraturan Menteri Agama Republik Indonesia Nomor 8 Tahun 2007 tentang Pengawasan di Lingkungan Kementerian Agama yang menegaskan bahwa audit sebagai bagian dari pengawasan dengan maksud untuk menilai efisiensi, efektivitas dan keekonomisan pengelolaan keuangan suatu obyek audit. </a:t>
            </a:r>
            <a:r>
              <a:rPr lang="id-ID" altLang="zh-CN" sz="1600"/>
              <a:t>Hasil yang diharapkan dari audit atas pengelolaan keuangan </a:t>
            </a:r>
            <a:r>
              <a:rPr lang="en-US" altLang="zh-CN" sz="1600">
                <a:ea typeface="SimSun" pitchFamily="2" charset="-122"/>
              </a:rPr>
              <a:t>negara adalah </a:t>
            </a:r>
            <a:r>
              <a:rPr lang="id-ID" altLang="zh-CN" sz="1600"/>
              <a:t>sebagai berikut: </a:t>
            </a:r>
            <a:endParaRPr lang="en-US" altLang="zh-CN" sz="1600">
              <a:ea typeface="SimSun" pitchFamily="2" charset="-122"/>
            </a:endParaRPr>
          </a:p>
          <a:p>
            <a:pPr marL="323850" indent="-323850" algn="just" eaLnBrk="1" hangingPunct="1">
              <a:lnSpc>
                <a:spcPct val="105000"/>
              </a:lnSpc>
              <a:spcBef>
                <a:spcPct val="20000"/>
              </a:spcBef>
              <a:buClr>
                <a:schemeClr val="accent2"/>
              </a:buClr>
              <a:buFont typeface="Wingdings" pitchFamily="2" charset="2"/>
              <a:buNone/>
            </a:pPr>
            <a:endParaRPr lang="en-US" sz="160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539750" y="836613"/>
            <a:ext cx="7543800" cy="509587"/>
          </a:xfrm>
        </p:spPr>
        <p:txBody>
          <a:bodyPr/>
          <a:lstStyle/>
          <a:p>
            <a:pPr eaLnBrk="1" hangingPunct="1"/>
            <a:r>
              <a:rPr lang="en-US" sz="2700" smtClean="0">
                <a:solidFill>
                  <a:srgbClr val="0000FF"/>
                </a:solidFill>
                <a:latin typeface="AvantGarde Bk BT" pitchFamily="34" charset="0"/>
              </a:rPr>
              <a:t>Pengertian Pengelolaan Keuangan Negara</a:t>
            </a:r>
          </a:p>
        </p:txBody>
      </p:sp>
      <p:sp>
        <p:nvSpPr>
          <p:cNvPr id="48131" name="Rectangle 3"/>
          <p:cNvSpPr>
            <a:spLocks noGrp="1" noChangeArrowheads="1"/>
          </p:cNvSpPr>
          <p:nvPr>
            <p:ph type="body" idx="1"/>
          </p:nvPr>
        </p:nvSpPr>
        <p:spPr>
          <a:xfrm>
            <a:off x="539750" y="2060575"/>
            <a:ext cx="7704138" cy="3384550"/>
          </a:xfrm>
          <a:noFill/>
        </p:spPr>
        <p:txBody>
          <a:bodyPr/>
          <a:lstStyle/>
          <a:p>
            <a:pPr marL="363538" indent="-363538" algn="just" eaLnBrk="1" hangingPunct="1">
              <a:lnSpc>
                <a:spcPct val="80000"/>
              </a:lnSpc>
              <a:buFont typeface="Wingdings" pitchFamily="2" charset="2"/>
              <a:buChar char="q"/>
            </a:pPr>
            <a:r>
              <a:rPr lang="en-US" sz="2000" b="1" smtClean="0">
                <a:latin typeface="AvantGarde Bk BT" pitchFamily="34" charset="0"/>
              </a:rPr>
              <a:t>Pengelolaan Keuangan Negara</a:t>
            </a:r>
            <a:r>
              <a:rPr lang="en-US" sz="2000" smtClean="0">
                <a:latin typeface="AvantGarde Bk BT" pitchFamily="34" charset="0"/>
              </a:rPr>
              <a:t> adalah keseluruhan kegiatan pejabat pengelola keuangan negara sesuai dengan kedudukan dan kewenangannya, yang meliputi perencanaan, pelaksanaan, pengawasan, dan pertanggungjawaban. Tanggung Jawab Keuangan Negara adalah kewajiban Pemerintah untuk melaksanakan pengelolaan keuangan negara secara tertib, taat pada peraturan perundang-undangan secara efektif, efisien dan  ekonomis </a:t>
            </a:r>
            <a:r>
              <a:rPr lang="en-US" sz="2000" i="1" smtClean="0">
                <a:latin typeface="AvantGarde Bk BT" pitchFamily="34" charset="0"/>
              </a:rPr>
              <a:t>(Undang-Undang Republik Indonesia Nomor 15 Tahun 2004 Tentang Pemeriksaan Pengelolaan Dan Tanggung Jawab Keuangan Negara)</a:t>
            </a:r>
          </a:p>
          <a:p>
            <a:pPr marL="363538" indent="-363538" algn="just" eaLnBrk="1" hangingPunct="1">
              <a:lnSpc>
                <a:spcPct val="80000"/>
              </a:lnSpc>
              <a:buFont typeface="Wingdings" pitchFamily="2" charset="2"/>
              <a:buChar char="q"/>
            </a:pPr>
            <a:endParaRPr lang="en-US" sz="2000" i="1" smtClean="0">
              <a:latin typeface="AvantGarde Bk BT" pitchFamily="34" charset="0"/>
            </a:endParaRPr>
          </a:p>
          <a:p>
            <a:pPr marL="363538" indent="-363538" algn="just" eaLnBrk="1" hangingPunct="1">
              <a:lnSpc>
                <a:spcPct val="80000"/>
              </a:lnSpc>
              <a:buFont typeface="Wingdings" pitchFamily="2" charset="2"/>
              <a:buChar char="q"/>
            </a:pPr>
            <a:endParaRPr lang="en-US" sz="2000" smtClean="0">
              <a:latin typeface="AvantGarde Bk BT" pitchFamily="34" charset="0"/>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4"/>
          <p:cNvSpPr>
            <a:spLocks noChangeArrowheads="1"/>
          </p:cNvSpPr>
          <p:nvPr/>
        </p:nvSpPr>
        <p:spPr bwMode="auto">
          <a:xfrm>
            <a:off x="539750" y="836613"/>
            <a:ext cx="7543800" cy="509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p>
            <a:pPr eaLnBrk="1" hangingPunct="1"/>
            <a:r>
              <a:rPr lang="en-US" sz="2700">
                <a:solidFill>
                  <a:srgbClr val="0000FF"/>
                </a:solidFill>
                <a:latin typeface="AvantGarde Bk BT" pitchFamily="34" charset="0"/>
              </a:rPr>
              <a:t>Pengelolaan Keuangan Negara</a:t>
            </a:r>
          </a:p>
        </p:txBody>
      </p:sp>
      <p:sp>
        <p:nvSpPr>
          <p:cNvPr id="49155" name="Rectangle 3"/>
          <p:cNvSpPr>
            <a:spLocks noRot="1" noChangeArrowheads="1"/>
          </p:cNvSpPr>
          <p:nvPr/>
        </p:nvSpPr>
        <p:spPr bwMode="auto">
          <a:xfrm>
            <a:off x="684213" y="1916113"/>
            <a:ext cx="7559675" cy="4249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90000"/>
              </a:lnSpc>
              <a:spcBef>
                <a:spcPct val="20000"/>
              </a:spcBef>
              <a:buClr>
                <a:schemeClr val="accent2"/>
              </a:buClr>
              <a:buFont typeface="Arial" pitchFamily="34" charset="0"/>
              <a:buNone/>
            </a:pPr>
            <a:r>
              <a:rPr lang="id-ID" sz="2400">
                <a:latin typeface="Calibri" pitchFamily="34" charset="0"/>
              </a:rPr>
              <a:t>3 </a:t>
            </a:r>
            <a:r>
              <a:rPr lang="en-US" sz="2400">
                <a:latin typeface="Calibri" pitchFamily="34" charset="0"/>
              </a:rPr>
              <a:t>(Tiga) </a:t>
            </a:r>
            <a:r>
              <a:rPr lang="id-ID" sz="2400">
                <a:latin typeface="Calibri" pitchFamily="34" charset="0"/>
              </a:rPr>
              <a:t>sisi pendekatan definisi Keuangan Negara menurut UU Nomor 17 Tahun 2003 yaitu:</a:t>
            </a:r>
          </a:p>
          <a:p>
            <a:pPr eaLnBrk="1" hangingPunct="1">
              <a:lnSpc>
                <a:spcPct val="90000"/>
              </a:lnSpc>
              <a:spcBef>
                <a:spcPct val="20000"/>
              </a:spcBef>
              <a:buClr>
                <a:schemeClr val="accent2"/>
              </a:buClr>
              <a:buFont typeface="Arial" pitchFamily="34" charset="0"/>
              <a:buNone/>
            </a:pPr>
            <a:endParaRPr lang="id-ID" sz="2400">
              <a:latin typeface="Calibri" pitchFamily="34" charset="0"/>
            </a:endParaRPr>
          </a:p>
          <a:p>
            <a:pPr eaLnBrk="1" hangingPunct="1">
              <a:lnSpc>
                <a:spcPct val="90000"/>
              </a:lnSpc>
              <a:spcBef>
                <a:spcPct val="20000"/>
              </a:spcBef>
              <a:buClr>
                <a:schemeClr val="accent2"/>
              </a:buClr>
              <a:buFont typeface="Arial" pitchFamily="34" charset="0"/>
              <a:buNone/>
            </a:pPr>
            <a:r>
              <a:rPr lang="id-ID" sz="2400">
                <a:solidFill>
                  <a:srgbClr val="3399FF"/>
                </a:solidFill>
              </a:rPr>
              <a:t>1.  Obyek</a:t>
            </a:r>
          </a:p>
          <a:p>
            <a:pPr eaLnBrk="1" hangingPunct="1">
              <a:lnSpc>
                <a:spcPct val="90000"/>
              </a:lnSpc>
              <a:spcBef>
                <a:spcPct val="20000"/>
              </a:spcBef>
              <a:buClr>
                <a:schemeClr val="accent2"/>
              </a:buClr>
              <a:buFont typeface="Arial" pitchFamily="34" charset="0"/>
              <a:buNone/>
            </a:pPr>
            <a:r>
              <a:rPr lang="en-US" sz="2400">
                <a:latin typeface="Calibri" pitchFamily="34" charset="0"/>
              </a:rPr>
              <a:t>S</a:t>
            </a:r>
            <a:r>
              <a:rPr lang="id-ID" sz="2400">
                <a:latin typeface="Calibri" pitchFamily="34" charset="0"/>
              </a:rPr>
              <a:t>emua hak dan kewajiban negara yang dapat dinilai dengan uang, termasuk kebijakan dan kegiatan dalam bidang fiskal, moneter dan pengelolaan kekayaan negara yang dipisahkan, serta segala sesuatu baik berupa uang, maupun berupa barang yang dapat dijadikan milik negara berhubung dengan pelaksanaan hak dan kewajiban tersebut.</a:t>
            </a:r>
          </a:p>
          <a:p>
            <a:pPr eaLnBrk="1" hangingPunct="1">
              <a:lnSpc>
                <a:spcPct val="90000"/>
              </a:lnSpc>
              <a:spcBef>
                <a:spcPct val="20000"/>
              </a:spcBef>
              <a:buClr>
                <a:schemeClr val="accent2"/>
              </a:buClr>
              <a:buFont typeface="Arial" pitchFamily="34" charset="0"/>
              <a:buNone/>
            </a:pPr>
            <a:endParaRPr lang="en-GB" sz="2400">
              <a:latin typeface="Calibri" pitchFamily="34" charset="0"/>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5"/>
          <p:cNvSpPr>
            <a:spLocks noGrp="1" noChangeArrowheads="1"/>
          </p:cNvSpPr>
          <p:nvPr>
            <p:ph type="body" idx="1"/>
          </p:nvPr>
        </p:nvSpPr>
        <p:spPr>
          <a:xfrm>
            <a:off x="611188" y="2060575"/>
            <a:ext cx="7632700" cy="3384550"/>
          </a:xfrm>
          <a:noFill/>
        </p:spPr>
        <p:txBody>
          <a:bodyPr/>
          <a:lstStyle/>
          <a:p>
            <a:pPr marL="0" indent="0" eaLnBrk="1" hangingPunct="1">
              <a:lnSpc>
                <a:spcPct val="80000"/>
              </a:lnSpc>
              <a:buFont typeface="Arial" pitchFamily="34" charset="0"/>
              <a:buNone/>
            </a:pPr>
            <a:r>
              <a:rPr lang="id-ID" sz="2400" smtClean="0">
                <a:solidFill>
                  <a:srgbClr val="3399FF"/>
                </a:solidFill>
              </a:rPr>
              <a:t>2.  Subyek</a:t>
            </a:r>
            <a:endParaRPr lang="en-US" sz="2400" smtClean="0">
              <a:solidFill>
                <a:srgbClr val="3399FF"/>
              </a:solidFill>
            </a:endParaRPr>
          </a:p>
          <a:p>
            <a:pPr marL="0" indent="0" eaLnBrk="1" hangingPunct="1">
              <a:lnSpc>
                <a:spcPct val="80000"/>
              </a:lnSpc>
              <a:buFont typeface="Arial" pitchFamily="34" charset="0"/>
              <a:buNone/>
            </a:pPr>
            <a:r>
              <a:rPr lang="en-US" sz="2400" smtClean="0"/>
              <a:t>S</a:t>
            </a:r>
            <a:r>
              <a:rPr lang="id-ID" sz="2400" smtClean="0">
                <a:latin typeface="Calibri" pitchFamily="34" charset="0"/>
              </a:rPr>
              <a:t>eluruh obyek yang dimiliki negara, dan/atau dikuasai oleh Pemerintah Pusat, Pemerintah Daerah, Perusahaan Negara/Daerah, dan badan lain yang ada kaitannya dengan keuangan negara</a:t>
            </a:r>
            <a:endParaRPr lang="en-US" sz="2400" smtClean="0">
              <a:latin typeface="Calibri" pitchFamily="34" charset="0"/>
            </a:endParaRPr>
          </a:p>
          <a:p>
            <a:pPr marL="0" indent="0" eaLnBrk="1" hangingPunct="1">
              <a:lnSpc>
                <a:spcPct val="80000"/>
              </a:lnSpc>
              <a:buFont typeface="Arial" pitchFamily="34" charset="0"/>
              <a:buNone/>
            </a:pPr>
            <a:endParaRPr lang="id-ID" sz="2400" smtClean="0">
              <a:latin typeface="Calibri" pitchFamily="34" charset="0"/>
            </a:endParaRPr>
          </a:p>
          <a:p>
            <a:pPr marL="0" indent="0" eaLnBrk="1" hangingPunct="1">
              <a:lnSpc>
                <a:spcPct val="80000"/>
              </a:lnSpc>
              <a:buFont typeface="Arial" pitchFamily="34" charset="0"/>
              <a:buNone/>
            </a:pPr>
            <a:r>
              <a:rPr lang="id-ID" sz="2400" smtClean="0">
                <a:solidFill>
                  <a:srgbClr val="3399FF"/>
                </a:solidFill>
              </a:rPr>
              <a:t>3.  Tujuan</a:t>
            </a:r>
          </a:p>
          <a:p>
            <a:pPr marL="0" indent="0" eaLnBrk="1" hangingPunct="1">
              <a:lnSpc>
                <a:spcPct val="80000"/>
              </a:lnSpc>
              <a:buFont typeface="Arial" pitchFamily="34" charset="0"/>
              <a:buNone/>
            </a:pPr>
            <a:r>
              <a:rPr lang="en-US" sz="2400" smtClean="0">
                <a:latin typeface="Calibri" pitchFamily="34" charset="0"/>
              </a:rPr>
              <a:t>S</a:t>
            </a:r>
            <a:r>
              <a:rPr lang="id-ID" sz="2400" smtClean="0">
                <a:latin typeface="Calibri" pitchFamily="34" charset="0"/>
              </a:rPr>
              <a:t>eluruh rangkaian kegiatan yang berkaitan dengan pengelolaan obyek, mulai dari perumusan kebijakan dan pengambilan keputusan sampai dengan pertanggungjawaban.</a:t>
            </a:r>
          </a:p>
        </p:txBody>
      </p:sp>
      <p:sp>
        <p:nvSpPr>
          <p:cNvPr id="50179" name="Text Box 6"/>
          <p:cNvSpPr txBox="1">
            <a:spLocks noChangeArrowheads="1"/>
          </p:cNvSpPr>
          <p:nvPr/>
        </p:nvSpPr>
        <p:spPr bwMode="auto">
          <a:xfrm>
            <a:off x="5508625" y="981075"/>
            <a:ext cx="2735263"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a:spcBef>
                <a:spcPct val="50000"/>
              </a:spcBef>
            </a:pPr>
            <a:r>
              <a:rPr lang="en-US" sz="2800" i="1"/>
              <a:t>Lanjutan</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611188" y="260350"/>
            <a:ext cx="8064500" cy="1295400"/>
          </a:xfrm>
        </p:spPr>
        <p:txBody>
          <a:bodyPr/>
          <a:lstStyle/>
          <a:p>
            <a:pPr eaLnBrk="1" hangingPunct="1"/>
            <a:r>
              <a:rPr lang="en-US" sz="2800" smtClean="0">
                <a:solidFill>
                  <a:srgbClr val="0000FF"/>
                </a:solidFill>
                <a:latin typeface="AvantGarde Bk BT" pitchFamily="34" charset="0"/>
              </a:rPr>
              <a:t>Syarat Kompetensi, Kode etik, dan Standar Audit</a:t>
            </a:r>
            <a:br>
              <a:rPr lang="en-US" sz="2800" smtClean="0">
                <a:solidFill>
                  <a:srgbClr val="0000FF"/>
                </a:solidFill>
                <a:latin typeface="AvantGarde Bk BT" pitchFamily="34" charset="0"/>
              </a:rPr>
            </a:br>
            <a:r>
              <a:rPr lang="en-US" sz="1800" i="1" smtClean="0">
                <a:solidFill>
                  <a:srgbClr val="0000FF"/>
                </a:solidFill>
                <a:latin typeface="AvantGarde Bk BT" pitchFamily="34" charset="0"/>
              </a:rPr>
              <a:t>(PP 60 Tahun 2008 Pasal 51)</a:t>
            </a:r>
            <a:r>
              <a:rPr lang="en-US" sz="3400" smtClean="0">
                <a:solidFill>
                  <a:srgbClr val="0000FF"/>
                </a:solidFill>
                <a:latin typeface="AvantGarde Bk BT" pitchFamily="34" charset="0"/>
              </a:rPr>
              <a:t> </a:t>
            </a:r>
          </a:p>
        </p:txBody>
      </p:sp>
      <p:sp>
        <p:nvSpPr>
          <p:cNvPr id="51203" name="Rectangle 3"/>
          <p:cNvSpPr>
            <a:spLocks noGrp="1" noChangeArrowheads="1"/>
          </p:cNvSpPr>
          <p:nvPr>
            <p:ph type="body" idx="1"/>
          </p:nvPr>
        </p:nvSpPr>
        <p:spPr>
          <a:xfrm>
            <a:off x="566738" y="2063750"/>
            <a:ext cx="8001000" cy="3152775"/>
          </a:xfrm>
        </p:spPr>
        <p:txBody>
          <a:bodyPr/>
          <a:lstStyle/>
          <a:p>
            <a:pPr algn="just" eaLnBrk="1" hangingPunct="1">
              <a:lnSpc>
                <a:spcPct val="90000"/>
              </a:lnSpc>
            </a:pPr>
            <a:r>
              <a:rPr lang="en-US" sz="2200" smtClean="0">
                <a:latin typeface="AvantGarde Bk BT" pitchFamily="34" charset="0"/>
              </a:rPr>
              <a:t>Pelaksanaan audit intern di lingkungan Instansi Pemerintah dilakukan oleh pejabat yang mempunyai tugas melaksanakan pengawasan dan yang telah memenuhi syarat kompetensi keahlian sebagai auditor</a:t>
            </a:r>
          </a:p>
          <a:p>
            <a:pPr algn="just" eaLnBrk="1" hangingPunct="1">
              <a:lnSpc>
                <a:spcPct val="90000"/>
              </a:lnSpc>
            </a:pPr>
            <a:endParaRPr lang="en-US" sz="2200" smtClean="0">
              <a:latin typeface="AvantGarde Bk BT" pitchFamily="34" charset="0"/>
            </a:endParaRPr>
          </a:p>
          <a:p>
            <a:pPr algn="just" eaLnBrk="1" hangingPunct="1">
              <a:lnSpc>
                <a:spcPct val="90000"/>
              </a:lnSpc>
            </a:pPr>
            <a:r>
              <a:rPr lang="en-US" sz="2200" smtClean="0">
                <a:latin typeface="AvantGarde Bk BT" pitchFamily="34" charset="0"/>
              </a:rPr>
              <a:t>Syarat kompetensi keahlian sebagai auditor dipenuhi melalui keikutsertaan dan kelulusan program sertifikasi yang diselenggarakan oleh BPKP selaku pembina jabatan fungsional auditor</a:t>
            </a:r>
          </a:p>
          <a:p>
            <a:pPr algn="just" eaLnBrk="1" hangingPunct="1">
              <a:lnSpc>
                <a:spcPct val="90000"/>
              </a:lnSpc>
            </a:pPr>
            <a:endParaRPr lang="en-US" sz="2200" smtClean="0">
              <a:latin typeface="AvantGarde Bk BT" pitchFamily="34" charset="0"/>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574675" y="476250"/>
            <a:ext cx="8001000" cy="684213"/>
          </a:xfrm>
        </p:spPr>
        <p:txBody>
          <a:bodyPr/>
          <a:lstStyle/>
          <a:p>
            <a:pPr eaLnBrk="1" hangingPunct="1"/>
            <a:r>
              <a:rPr lang="en-US" sz="3400" smtClean="0">
                <a:solidFill>
                  <a:srgbClr val="0000FF"/>
                </a:solidFill>
                <a:latin typeface="AvantGarde Bk BT" pitchFamily="34" charset="0"/>
              </a:rPr>
              <a:t>Laporan Hasil Audit</a:t>
            </a:r>
          </a:p>
        </p:txBody>
      </p:sp>
      <p:sp>
        <p:nvSpPr>
          <p:cNvPr id="52227" name="Rectangle 3"/>
          <p:cNvSpPr>
            <a:spLocks noGrp="1" noChangeArrowheads="1"/>
          </p:cNvSpPr>
          <p:nvPr>
            <p:ph type="body" idx="1"/>
          </p:nvPr>
        </p:nvSpPr>
        <p:spPr>
          <a:xfrm>
            <a:off x="468313" y="1916113"/>
            <a:ext cx="7859712" cy="4411662"/>
          </a:xfrm>
        </p:spPr>
        <p:txBody>
          <a:bodyPr/>
          <a:lstStyle/>
          <a:p>
            <a:pPr algn="just" eaLnBrk="1" hangingPunct="1">
              <a:buSzPct val="90000"/>
            </a:pPr>
            <a:r>
              <a:rPr lang="en-US" sz="2200" smtClean="0">
                <a:latin typeface="AvantGarde Bk BT" pitchFamily="34" charset="0"/>
              </a:rPr>
              <a:t>Setelah melaksanakan tugas pengawasan, aparat pengawasan intern pemerintah wajib membuat laporan hasil pengawasan dan menyampaikannya kepada pimpinan Instansi Pemerintah yang diawasi (PP 60 Tahun 2008 Pasal 51)</a:t>
            </a:r>
          </a:p>
          <a:p>
            <a:pPr algn="just" eaLnBrk="1" hangingPunct="1">
              <a:buSzPct val="90000"/>
            </a:pPr>
            <a:endParaRPr lang="en-US" sz="2200" smtClean="0">
              <a:latin typeface="AvantGarde Bk BT" pitchFamily="34" charset="0"/>
            </a:endParaRPr>
          </a:p>
          <a:p>
            <a:pPr algn="just" eaLnBrk="1" hangingPunct="1">
              <a:buSzPct val="90000"/>
            </a:pPr>
            <a:r>
              <a:rPr lang="en-US" sz="2200" smtClean="0">
                <a:latin typeface="AvantGarde Bk BT" pitchFamily="34" charset="0"/>
              </a:rPr>
              <a:t>Secara berkala, Inspektorat Jenderal menyusun dan menyampaikan ikhtisar laporan hasil pengawasan kepada menteri/pimpinan lembaga dengan kewenangan dan tanggung jawabnya dengan tembusan kepada Menteri Negara Pendayagunaan Aparatur Negara (PP 60 Tahun 2008 Pasal 54)</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574675" y="476250"/>
            <a:ext cx="8001000" cy="828675"/>
          </a:xfrm>
        </p:spPr>
        <p:txBody>
          <a:bodyPr/>
          <a:lstStyle/>
          <a:p>
            <a:pPr eaLnBrk="1" hangingPunct="1"/>
            <a:r>
              <a:rPr lang="en-US" sz="3400" smtClean="0">
                <a:solidFill>
                  <a:srgbClr val="0000FF"/>
                </a:solidFill>
              </a:rPr>
              <a:t>Penyelesaian Hasil Audit</a:t>
            </a:r>
            <a:br>
              <a:rPr lang="en-US" sz="3400" smtClean="0">
                <a:solidFill>
                  <a:srgbClr val="0000FF"/>
                </a:solidFill>
              </a:rPr>
            </a:br>
            <a:r>
              <a:rPr lang="en-US" sz="1200" smtClean="0">
                <a:solidFill>
                  <a:srgbClr val="0000FF"/>
                </a:solidFill>
              </a:rPr>
              <a:t>(Lampiran PP 60 Tahun 2008)</a:t>
            </a:r>
          </a:p>
        </p:txBody>
      </p:sp>
      <p:sp>
        <p:nvSpPr>
          <p:cNvPr id="53251" name="Rectangle 3"/>
          <p:cNvSpPr>
            <a:spLocks noGrp="1" noChangeArrowheads="1"/>
          </p:cNvSpPr>
          <p:nvPr>
            <p:ph type="body" idx="1"/>
          </p:nvPr>
        </p:nvSpPr>
        <p:spPr/>
        <p:txBody>
          <a:bodyPr/>
          <a:lstStyle/>
          <a:p>
            <a:pPr marL="495300" indent="-495300" eaLnBrk="1" hangingPunct="1">
              <a:lnSpc>
                <a:spcPct val="90000"/>
              </a:lnSpc>
              <a:buFont typeface="Wingdings" pitchFamily="2" charset="2"/>
              <a:buAutoNum type="arabicPeriod"/>
            </a:pPr>
            <a:r>
              <a:rPr lang="en-US" sz="2200" smtClean="0">
                <a:latin typeface="AvantGarde Bk BT" pitchFamily="34" charset="0"/>
              </a:rPr>
              <a:t>Instansi Pemerintah sudah memiliki mekanisme untuk meyakinkan ditindaklanjutinya temuan audit atau reviu lainnya dengan segera</a:t>
            </a:r>
          </a:p>
          <a:p>
            <a:pPr marL="495300" indent="-495300" eaLnBrk="1" hangingPunct="1">
              <a:lnSpc>
                <a:spcPct val="90000"/>
              </a:lnSpc>
              <a:buFont typeface="Wingdings" pitchFamily="2" charset="2"/>
              <a:buAutoNum type="arabicPeriod"/>
            </a:pPr>
            <a:endParaRPr lang="en-US" sz="2200" smtClean="0">
              <a:latin typeface="AvantGarde Bk BT" pitchFamily="34" charset="0"/>
            </a:endParaRPr>
          </a:p>
          <a:p>
            <a:pPr marL="495300" indent="-495300" eaLnBrk="1" hangingPunct="1">
              <a:lnSpc>
                <a:spcPct val="90000"/>
              </a:lnSpc>
              <a:buFont typeface="Wingdings" pitchFamily="2" charset="2"/>
              <a:buAutoNum type="arabicPeriod"/>
            </a:pPr>
            <a:r>
              <a:rPr lang="en-US" sz="2200" smtClean="0">
                <a:latin typeface="AvantGarde Bk BT" pitchFamily="34" charset="0"/>
              </a:rPr>
              <a:t>Pimpinan Instansi Pemerintah tanggap terhadap temuan dan rekomendasi audit dan reviu lainnya guna memperkuat pengendalian intern.</a:t>
            </a:r>
          </a:p>
          <a:p>
            <a:pPr marL="495300" indent="-495300" eaLnBrk="1" hangingPunct="1">
              <a:lnSpc>
                <a:spcPct val="90000"/>
              </a:lnSpc>
              <a:buFont typeface="Wingdings" pitchFamily="2" charset="2"/>
              <a:buAutoNum type="arabicPeriod"/>
            </a:pPr>
            <a:endParaRPr lang="en-US" sz="2200" smtClean="0">
              <a:latin typeface="AvantGarde Bk BT" pitchFamily="34" charset="0"/>
            </a:endParaRPr>
          </a:p>
          <a:p>
            <a:pPr marL="495300" indent="-495300" eaLnBrk="1" hangingPunct="1">
              <a:lnSpc>
                <a:spcPct val="90000"/>
              </a:lnSpc>
              <a:buFont typeface="Wingdings" pitchFamily="2" charset="2"/>
              <a:buAutoNum type="arabicPeriod"/>
            </a:pPr>
            <a:r>
              <a:rPr lang="en-US" sz="2200" smtClean="0">
                <a:latin typeface="AvantGarde Bk BT" pitchFamily="34" charset="0"/>
              </a:rPr>
              <a:t>Instansi Pemerintah menindaklanjuti temuan dan rekomendasi audit dan reviu lainnya dengan tepat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574675" y="304800"/>
            <a:ext cx="8001000" cy="909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p>
            <a:pPr eaLnBrk="1" hangingPunct="1"/>
            <a:r>
              <a:rPr lang="en-US" sz="3800">
                <a:solidFill>
                  <a:srgbClr val="0000FF"/>
                </a:solidFill>
                <a:latin typeface="AvantGarde Bk BT" pitchFamily="34" charset="0"/>
              </a:rPr>
              <a:t>DASAR HUKUM</a:t>
            </a:r>
          </a:p>
        </p:txBody>
      </p:sp>
      <p:sp>
        <p:nvSpPr>
          <p:cNvPr id="5123" name="Rectangle 3"/>
          <p:cNvSpPr>
            <a:spLocks noChangeArrowheads="1"/>
          </p:cNvSpPr>
          <p:nvPr/>
        </p:nvSpPr>
        <p:spPr bwMode="auto">
          <a:xfrm>
            <a:off x="566738" y="1844675"/>
            <a:ext cx="7750175" cy="3960813"/>
          </a:xfrm>
          <a:prstGeom prst="rect">
            <a:avLst/>
          </a:prstGeom>
          <a:noFill/>
          <a:ln w="9525">
            <a:noFill/>
            <a:miter lim="800000"/>
            <a:headEnd/>
            <a:tailEnd/>
          </a:ln>
        </p:spPr>
        <p:txBody>
          <a:bodyPr/>
          <a:lstStyle/>
          <a:p>
            <a:pPr marL="469900" indent="-469900" algn="just" eaLnBrk="1" hangingPunct="1">
              <a:spcBef>
                <a:spcPct val="20000"/>
              </a:spcBef>
              <a:buClr>
                <a:schemeClr val="accent2"/>
              </a:buClr>
              <a:buFont typeface="Wingdings" pitchFamily="2" charset="2"/>
              <a:buChar char="o"/>
              <a:defRPr/>
            </a:pPr>
            <a:r>
              <a:rPr lang="en-US" dirty="0">
                <a:latin typeface="+mj-lt"/>
              </a:rPr>
              <a:t>U</a:t>
            </a:r>
            <a:r>
              <a:rPr lang="id-ID" dirty="0">
                <a:latin typeface="+mj-lt"/>
              </a:rPr>
              <a:t>U</a:t>
            </a:r>
            <a:r>
              <a:rPr lang="en-US" dirty="0">
                <a:latin typeface="+mj-lt"/>
              </a:rPr>
              <a:t> </a:t>
            </a:r>
            <a:r>
              <a:rPr lang="en-US" dirty="0" err="1">
                <a:latin typeface="+mj-lt"/>
              </a:rPr>
              <a:t>Nomor</a:t>
            </a:r>
            <a:r>
              <a:rPr lang="en-US" dirty="0">
                <a:latin typeface="+mj-lt"/>
              </a:rPr>
              <a:t> 28 </a:t>
            </a:r>
            <a:r>
              <a:rPr lang="en-US" dirty="0" err="1">
                <a:latin typeface="+mj-lt"/>
              </a:rPr>
              <a:t>Tahun</a:t>
            </a:r>
            <a:r>
              <a:rPr lang="en-US" dirty="0">
                <a:latin typeface="+mj-lt"/>
              </a:rPr>
              <a:t> 1999 </a:t>
            </a:r>
            <a:r>
              <a:rPr lang="en-US" dirty="0" err="1">
                <a:latin typeface="+mj-lt"/>
              </a:rPr>
              <a:t>tentang</a:t>
            </a:r>
            <a:r>
              <a:rPr lang="en-US" dirty="0">
                <a:latin typeface="+mj-lt"/>
              </a:rPr>
              <a:t> </a:t>
            </a:r>
            <a:r>
              <a:rPr lang="en-US" dirty="0" err="1">
                <a:latin typeface="+mj-lt"/>
              </a:rPr>
              <a:t>Penyelenggaraan</a:t>
            </a:r>
            <a:r>
              <a:rPr lang="en-US" dirty="0">
                <a:latin typeface="+mj-lt"/>
              </a:rPr>
              <a:t> Negara </a:t>
            </a:r>
            <a:r>
              <a:rPr lang="id-ID" dirty="0">
                <a:latin typeface="+mj-lt"/>
              </a:rPr>
              <a:t>y</a:t>
            </a:r>
            <a:r>
              <a:rPr lang="en-US" dirty="0" err="1">
                <a:latin typeface="+mj-lt"/>
              </a:rPr>
              <a:t>ang</a:t>
            </a:r>
            <a:r>
              <a:rPr lang="en-US" dirty="0">
                <a:latin typeface="+mj-lt"/>
              </a:rPr>
              <a:t> </a:t>
            </a:r>
            <a:r>
              <a:rPr lang="en-US" dirty="0" err="1">
                <a:latin typeface="+mj-lt"/>
              </a:rPr>
              <a:t>Bersih</a:t>
            </a:r>
            <a:r>
              <a:rPr lang="en-US" dirty="0">
                <a:latin typeface="+mj-lt"/>
              </a:rPr>
              <a:t> </a:t>
            </a:r>
            <a:r>
              <a:rPr lang="en-US" dirty="0" err="1">
                <a:latin typeface="+mj-lt"/>
              </a:rPr>
              <a:t>dan</a:t>
            </a:r>
            <a:r>
              <a:rPr lang="en-US" dirty="0">
                <a:latin typeface="+mj-lt"/>
              </a:rPr>
              <a:t> </a:t>
            </a:r>
            <a:r>
              <a:rPr lang="en-US" dirty="0" err="1">
                <a:latin typeface="+mj-lt"/>
              </a:rPr>
              <a:t>Bebas</a:t>
            </a:r>
            <a:r>
              <a:rPr lang="en-US" dirty="0">
                <a:latin typeface="+mj-lt"/>
              </a:rPr>
              <a:t> </a:t>
            </a:r>
            <a:r>
              <a:rPr lang="en-US" dirty="0" err="1">
                <a:latin typeface="+mj-lt"/>
              </a:rPr>
              <a:t>dari</a:t>
            </a:r>
            <a:r>
              <a:rPr lang="en-US" dirty="0">
                <a:latin typeface="+mj-lt"/>
              </a:rPr>
              <a:t> </a:t>
            </a:r>
            <a:r>
              <a:rPr lang="en-US" dirty="0" err="1">
                <a:latin typeface="+mj-lt"/>
              </a:rPr>
              <a:t>Korupsi</a:t>
            </a:r>
            <a:r>
              <a:rPr lang="en-US" dirty="0">
                <a:latin typeface="+mj-lt"/>
              </a:rPr>
              <a:t>, </a:t>
            </a:r>
            <a:r>
              <a:rPr lang="en-US" dirty="0" err="1">
                <a:latin typeface="+mj-lt"/>
              </a:rPr>
              <a:t>Kolusi</a:t>
            </a:r>
            <a:r>
              <a:rPr lang="en-US" dirty="0">
                <a:latin typeface="+mj-lt"/>
              </a:rPr>
              <a:t> </a:t>
            </a:r>
            <a:r>
              <a:rPr lang="en-US" dirty="0" err="1">
                <a:latin typeface="+mj-lt"/>
              </a:rPr>
              <a:t>dan</a:t>
            </a:r>
            <a:r>
              <a:rPr lang="en-US" dirty="0">
                <a:latin typeface="+mj-lt"/>
              </a:rPr>
              <a:t> </a:t>
            </a:r>
            <a:r>
              <a:rPr lang="en-US" dirty="0" err="1">
                <a:latin typeface="+mj-lt"/>
              </a:rPr>
              <a:t>Nepotisme</a:t>
            </a:r>
            <a:r>
              <a:rPr lang="id-ID" dirty="0">
                <a:latin typeface="+mj-lt"/>
              </a:rPr>
              <a:t>;</a:t>
            </a:r>
            <a:endParaRPr lang="en-US" dirty="0">
              <a:latin typeface="+mj-lt"/>
            </a:endParaRPr>
          </a:p>
          <a:p>
            <a:pPr marL="469900" indent="-469900" algn="just" eaLnBrk="1" hangingPunct="1">
              <a:spcBef>
                <a:spcPct val="20000"/>
              </a:spcBef>
              <a:buClr>
                <a:schemeClr val="accent2"/>
              </a:buClr>
              <a:buFont typeface="Wingdings" pitchFamily="2" charset="2"/>
              <a:buChar char="o"/>
              <a:defRPr/>
            </a:pPr>
            <a:r>
              <a:rPr lang="en-US" dirty="0"/>
              <a:t>U</a:t>
            </a:r>
            <a:r>
              <a:rPr lang="id-ID" dirty="0"/>
              <a:t>U</a:t>
            </a:r>
            <a:r>
              <a:rPr lang="en-US" dirty="0"/>
              <a:t> </a:t>
            </a:r>
            <a:r>
              <a:rPr lang="en-US" dirty="0" err="1"/>
              <a:t>Nomor</a:t>
            </a:r>
            <a:r>
              <a:rPr lang="en-US" dirty="0"/>
              <a:t> 17 </a:t>
            </a:r>
            <a:r>
              <a:rPr lang="id-ID" dirty="0" err="1"/>
              <a:t>T</a:t>
            </a:r>
            <a:r>
              <a:rPr lang="en-US" dirty="0" err="1"/>
              <a:t>ahun</a:t>
            </a:r>
            <a:r>
              <a:rPr lang="en-US" dirty="0"/>
              <a:t> 2003 t</a:t>
            </a:r>
            <a:r>
              <a:rPr lang="id-ID" dirty="0"/>
              <a:t>en</a:t>
            </a:r>
            <a:r>
              <a:rPr lang="en-US" dirty="0"/>
              <a:t>t</a:t>
            </a:r>
            <a:r>
              <a:rPr lang="id-ID" dirty="0"/>
              <a:t>an</a:t>
            </a:r>
            <a:r>
              <a:rPr lang="en-US" dirty="0"/>
              <a:t>g </a:t>
            </a:r>
            <a:r>
              <a:rPr lang="en-US" dirty="0" err="1"/>
              <a:t>Keuangan</a:t>
            </a:r>
            <a:r>
              <a:rPr lang="en-US" dirty="0"/>
              <a:t> Negara;</a:t>
            </a:r>
          </a:p>
          <a:p>
            <a:pPr marL="469900" indent="-469900" algn="just" eaLnBrk="1" hangingPunct="1">
              <a:spcBef>
                <a:spcPct val="20000"/>
              </a:spcBef>
              <a:buClr>
                <a:schemeClr val="accent2"/>
              </a:buClr>
              <a:buFont typeface="Wingdings" pitchFamily="2" charset="2"/>
              <a:buChar char="o"/>
              <a:defRPr/>
            </a:pPr>
            <a:r>
              <a:rPr lang="en-US" dirty="0"/>
              <a:t>U</a:t>
            </a:r>
            <a:r>
              <a:rPr lang="id-ID" dirty="0"/>
              <a:t>U</a:t>
            </a:r>
            <a:r>
              <a:rPr lang="en-US" dirty="0"/>
              <a:t> </a:t>
            </a:r>
            <a:r>
              <a:rPr lang="en-US" dirty="0" err="1"/>
              <a:t>Nomor</a:t>
            </a:r>
            <a:r>
              <a:rPr lang="en-US" dirty="0"/>
              <a:t> 1 </a:t>
            </a:r>
            <a:r>
              <a:rPr lang="en-US" dirty="0" err="1"/>
              <a:t>Tahun</a:t>
            </a:r>
            <a:r>
              <a:rPr lang="en-US" dirty="0"/>
              <a:t> 2004 </a:t>
            </a:r>
            <a:r>
              <a:rPr lang="en-US" dirty="0" err="1"/>
              <a:t>tentang</a:t>
            </a:r>
            <a:r>
              <a:rPr lang="en-US" dirty="0"/>
              <a:t> </a:t>
            </a:r>
            <a:r>
              <a:rPr lang="en-US" dirty="0" err="1"/>
              <a:t>Perbendaharaan</a:t>
            </a:r>
            <a:r>
              <a:rPr lang="en-US" dirty="0"/>
              <a:t> Negara;</a:t>
            </a:r>
          </a:p>
          <a:p>
            <a:pPr marL="469900" indent="-469900" algn="just" eaLnBrk="1" hangingPunct="1">
              <a:spcBef>
                <a:spcPct val="20000"/>
              </a:spcBef>
              <a:buClr>
                <a:schemeClr val="accent2"/>
              </a:buClr>
              <a:buFont typeface="Wingdings" pitchFamily="2" charset="2"/>
              <a:buChar char="o"/>
              <a:defRPr/>
            </a:pPr>
            <a:r>
              <a:rPr lang="en-US" dirty="0"/>
              <a:t>U</a:t>
            </a:r>
            <a:r>
              <a:rPr lang="id-ID" dirty="0"/>
              <a:t>U</a:t>
            </a:r>
            <a:r>
              <a:rPr lang="en-US" dirty="0"/>
              <a:t> </a:t>
            </a:r>
            <a:r>
              <a:rPr lang="en-US" dirty="0" err="1"/>
              <a:t>Nomor</a:t>
            </a:r>
            <a:r>
              <a:rPr lang="en-US" dirty="0"/>
              <a:t> 15 </a:t>
            </a:r>
            <a:r>
              <a:rPr lang="en-US" dirty="0" err="1"/>
              <a:t>Tahun</a:t>
            </a:r>
            <a:r>
              <a:rPr lang="en-US" dirty="0"/>
              <a:t> 2004 </a:t>
            </a:r>
            <a:r>
              <a:rPr lang="en-US" dirty="0" err="1"/>
              <a:t>tentang</a:t>
            </a:r>
            <a:r>
              <a:rPr lang="en-US" dirty="0"/>
              <a:t> </a:t>
            </a:r>
            <a:r>
              <a:rPr lang="en-US" dirty="0" err="1"/>
              <a:t>Pemeriksaan</a:t>
            </a:r>
            <a:r>
              <a:rPr lang="en-US" dirty="0"/>
              <a:t> </a:t>
            </a:r>
            <a:r>
              <a:rPr lang="en-US" dirty="0" err="1"/>
              <a:t>Pengelolaan</a:t>
            </a:r>
            <a:r>
              <a:rPr lang="en-US" dirty="0"/>
              <a:t> </a:t>
            </a:r>
            <a:r>
              <a:rPr lang="en-US" dirty="0" err="1"/>
              <a:t>dan</a:t>
            </a:r>
            <a:r>
              <a:rPr lang="en-US" dirty="0"/>
              <a:t> </a:t>
            </a:r>
            <a:r>
              <a:rPr lang="en-US" dirty="0" err="1"/>
              <a:t>Tanggungjawab</a:t>
            </a:r>
            <a:r>
              <a:rPr lang="en-US" dirty="0"/>
              <a:t> </a:t>
            </a:r>
            <a:r>
              <a:rPr lang="en-US" dirty="0" err="1"/>
              <a:t>Keuangan</a:t>
            </a:r>
            <a:r>
              <a:rPr lang="en-US" dirty="0"/>
              <a:t> Negara;</a:t>
            </a:r>
            <a:endParaRPr lang="id-ID" dirty="0"/>
          </a:p>
          <a:p>
            <a:pPr marL="469900" indent="-469900" algn="just" eaLnBrk="1" hangingPunct="1">
              <a:spcBef>
                <a:spcPct val="20000"/>
              </a:spcBef>
              <a:buClr>
                <a:schemeClr val="accent2"/>
              </a:buClr>
              <a:buFont typeface="Wingdings" pitchFamily="2" charset="2"/>
              <a:buChar char="o"/>
              <a:defRPr/>
            </a:pPr>
            <a:r>
              <a:rPr lang="id-ID" dirty="0"/>
              <a:t>UU </a:t>
            </a:r>
            <a:r>
              <a:rPr lang="nb-NO" dirty="0"/>
              <a:t>Nomor 25 Tahun 2004 tentang Sistem Perencanaan</a:t>
            </a:r>
            <a:r>
              <a:rPr lang="id-ID" dirty="0"/>
              <a:t> Pembangunan Nasional;</a:t>
            </a:r>
            <a:endParaRPr lang="en-US" dirty="0"/>
          </a:p>
          <a:p>
            <a:pPr marL="469900" indent="-469900" algn="just" eaLnBrk="1" hangingPunct="1">
              <a:spcBef>
                <a:spcPct val="20000"/>
              </a:spcBef>
              <a:buClr>
                <a:schemeClr val="accent2"/>
              </a:buClr>
              <a:buFont typeface="Wingdings" pitchFamily="2" charset="2"/>
              <a:buChar char="o"/>
              <a:defRPr/>
            </a:pPr>
            <a:r>
              <a:rPr lang="en-US" dirty="0"/>
              <a:t>P</a:t>
            </a:r>
            <a:r>
              <a:rPr lang="id-ID" dirty="0"/>
              <a:t>P</a:t>
            </a:r>
            <a:r>
              <a:rPr lang="en-US" dirty="0"/>
              <a:t> </a:t>
            </a:r>
            <a:r>
              <a:rPr lang="en-US" dirty="0" err="1"/>
              <a:t>Nomor</a:t>
            </a:r>
            <a:r>
              <a:rPr lang="en-US" dirty="0"/>
              <a:t> 8 </a:t>
            </a:r>
            <a:r>
              <a:rPr lang="en-US" dirty="0" err="1"/>
              <a:t>Tahun</a:t>
            </a:r>
            <a:r>
              <a:rPr lang="en-US" dirty="0"/>
              <a:t> 2006 </a:t>
            </a:r>
            <a:r>
              <a:rPr lang="en-US" dirty="0" err="1"/>
              <a:t>tentang</a:t>
            </a:r>
            <a:r>
              <a:rPr lang="en-US" dirty="0"/>
              <a:t> </a:t>
            </a:r>
            <a:r>
              <a:rPr lang="en-US" dirty="0" err="1"/>
              <a:t>Pelaporan</a:t>
            </a:r>
            <a:r>
              <a:rPr lang="en-US" dirty="0"/>
              <a:t> </a:t>
            </a:r>
            <a:r>
              <a:rPr lang="en-US" dirty="0" err="1"/>
              <a:t>Keuangan</a:t>
            </a:r>
            <a:r>
              <a:rPr lang="en-US" dirty="0"/>
              <a:t> </a:t>
            </a:r>
            <a:r>
              <a:rPr lang="en-US" dirty="0" err="1"/>
              <a:t>dan</a:t>
            </a:r>
            <a:r>
              <a:rPr lang="en-US" dirty="0"/>
              <a:t> </a:t>
            </a:r>
            <a:r>
              <a:rPr lang="en-US" dirty="0" err="1"/>
              <a:t>Kinerja</a:t>
            </a:r>
            <a:r>
              <a:rPr lang="en-US" dirty="0"/>
              <a:t> </a:t>
            </a:r>
            <a:r>
              <a:rPr lang="en-US" dirty="0" err="1"/>
              <a:t>Instansi</a:t>
            </a:r>
            <a:r>
              <a:rPr lang="en-US" dirty="0"/>
              <a:t> </a:t>
            </a:r>
            <a:r>
              <a:rPr lang="en-US" dirty="0" err="1"/>
              <a:t>Pemerintah</a:t>
            </a:r>
            <a:r>
              <a:rPr lang="en-US" dirty="0"/>
              <a:t>;</a:t>
            </a:r>
          </a:p>
          <a:p>
            <a:pPr marL="469900" indent="-469900" algn="just" eaLnBrk="1" hangingPunct="1">
              <a:spcBef>
                <a:spcPct val="20000"/>
              </a:spcBef>
              <a:buClr>
                <a:schemeClr val="accent2"/>
              </a:buClr>
              <a:buFont typeface="Wingdings" pitchFamily="2" charset="2"/>
              <a:buChar char="o"/>
              <a:defRPr/>
            </a:pPr>
            <a:r>
              <a:rPr lang="en-US" dirty="0"/>
              <a:t>P</a:t>
            </a:r>
            <a:r>
              <a:rPr lang="id-ID" dirty="0"/>
              <a:t>P</a:t>
            </a:r>
            <a:r>
              <a:rPr lang="en-US" dirty="0"/>
              <a:t> </a:t>
            </a:r>
            <a:r>
              <a:rPr lang="en-US" dirty="0" err="1"/>
              <a:t>Nomor</a:t>
            </a:r>
            <a:r>
              <a:rPr lang="en-US" dirty="0"/>
              <a:t> 60 </a:t>
            </a:r>
            <a:r>
              <a:rPr lang="en-US" dirty="0" err="1"/>
              <a:t>Tahun</a:t>
            </a:r>
            <a:r>
              <a:rPr lang="en-US" dirty="0"/>
              <a:t> 2008 </a:t>
            </a:r>
            <a:r>
              <a:rPr lang="id-ID" dirty="0" err="1"/>
              <a:t>t</a:t>
            </a:r>
            <a:r>
              <a:rPr lang="en-US" dirty="0" err="1"/>
              <a:t>entang</a:t>
            </a:r>
            <a:r>
              <a:rPr lang="en-US" dirty="0"/>
              <a:t> </a:t>
            </a:r>
            <a:r>
              <a:rPr lang="en-US" dirty="0" err="1"/>
              <a:t>Sistem</a:t>
            </a:r>
            <a:r>
              <a:rPr lang="en-US" dirty="0"/>
              <a:t> </a:t>
            </a:r>
            <a:r>
              <a:rPr lang="en-US" dirty="0" err="1"/>
              <a:t>Pengendalian</a:t>
            </a:r>
            <a:r>
              <a:rPr lang="en-US" dirty="0"/>
              <a:t> Intern </a:t>
            </a:r>
            <a:r>
              <a:rPr lang="en-US" dirty="0" err="1"/>
              <a:t>Pemerintah</a:t>
            </a:r>
            <a:r>
              <a:rPr lang="en-US" dirty="0"/>
              <a:t>;</a:t>
            </a:r>
            <a:endParaRPr lang="id-ID" dirty="0"/>
          </a:p>
          <a:p>
            <a:pPr marL="469900" indent="-469900" algn="just" eaLnBrk="1" hangingPunct="1">
              <a:spcBef>
                <a:spcPct val="20000"/>
              </a:spcBef>
              <a:buClr>
                <a:schemeClr val="accent2"/>
              </a:buClr>
              <a:buFont typeface="Wingdings" pitchFamily="2" charset="2"/>
              <a:buChar char="o"/>
              <a:defRPr/>
            </a:pPr>
            <a:r>
              <a:rPr lang="id-ID" dirty="0"/>
              <a:t>PP Nomor 39 Tahun 2006 tentang </a:t>
            </a:r>
            <a:r>
              <a:rPr lang="es-ES" dirty="0"/>
              <a:t>Tata Cara </a:t>
            </a:r>
            <a:r>
              <a:rPr lang="es-ES" dirty="0" err="1"/>
              <a:t>Pengendalian</a:t>
            </a:r>
            <a:r>
              <a:rPr lang="es-ES" dirty="0"/>
              <a:t> </a:t>
            </a:r>
            <a:r>
              <a:rPr lang="id-ID" dirty="0"/>
              <a:t>d</a:t>
            </a:r>
            <a:r>
              <a:rPr lang="es-ES" dirty="0" err="1"/>
              <a:t>an</a:t>
            </a:r>
            <a:r>
              <a:rPr lang="es-ES" dirty="0"/>
              <a:t> </a:t>
            </a:r>
            <a:r>
              <a:rPr lang="es-ES" dirty="0" err="1"/>
              <a:t>Evaluasi</a:t>
            </a:r>
            <a:r>
              <a:rPr lang="id-ID" dirty="0"/>
              <a:t> Pelaksanaan Rencana Pembangunan;</a:t>
            </a:r>
          </a:p>
          <a:p>
            <a:pPr marL="469900" indent="-469900" algn="just" eaLnBrk="1" hangingPunct="1">
              <a:spcBef>
                <a:spcPct val="20000"/>
              </a:spcBef>
              <a:buClr>
                <a:schemeClr val="accent2"/>
              </a:buClr>
              <a:buFont typeface="Wingdings" pitchFamily="2" charset="2"/>
              <a:buChar char="o"/>
              <a:defRPr/>
            </a:pPr>
            <a:r>
              <a:rPr lang="id-ID" dirty="0"/>
              <a:t>PP 53/2010 ttg Disiplin Pegawai Negeri Sipil;</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4"/>
          <p:cNvSpPr>
            <a:spLocks noChangeArrowheads="1"/>
          </p:cNvSpPr>
          <p:nvPr/>
        </p:nvSpPr>
        <p:spPr bwMode="auto">
          <a:xfrm>
            <a:off x="0" y="2781300"/>
            <a:ext cx="9144000" cy="129540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b"/>
          <a:lstStyle/>
          <a:p>
            <a:pPr algn="ctr" eaLnBrk="1" hangingPunct="1"/>
            <a:r>
              <a:rPr lang="fi-FI" sz="3800">
                <a:solidFill>
                  <a:schemeClr val="tx2"/>
                </a:solidFill>
              </a:rPr>
              <a:t>KELEMAHAN UMUM DALAM </a:t>
            </a:r>
            <a:br>
              <a:rPr lang="fi-FI" sz="3800">
                <a:solidFill>
                  <a:schemeClr val="tx2"/>
                </a:solidFill>
              </a:rPr>
            </a:br>
            <a:r>
              <a:rPr lang="fi-FI" sz="3800">
                <a:solidFill>
                  <a:schemeClr val="tx2"/>
                </a:solidFill>
              </a:rPr>
              <a:t>PENGELOLAAN KEUANGAN NEGARA</a:t>
            </a:r>
            <a:endParaRPr lang="en-US" sz="3800">
              <a:solidFill>
                <a:schemeClr val="tx2"/>
              </a:solidFill>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468313" y="333375"/>
            <a:ext cx="7543800" cy="1006475"/>
          </a:xfrm>
        </p:spPr>
        <p:txBody>
          <a:bodyPr/>
          <a:lstStyle/>
          <a:p>
            <a:pPr eaLnBrk="1" hangingPunct="1"/>
            <a:r>
              <a:rPr lang="en-US" sz="3000" b="1" smtClean="0">
                <a:solidFill>
                  <a:srgbClr val="0000FF"/>
                </a:solidFill>
                <a:latin typeface="AvantGarde Bk BT" pitchFamily="34" charset="0"/>
              </a:rPr>
              <a:t>KELEMAHAN  UMUM </a:t>
            </a:r>
            <a:br>
              <a:rPr lang="en-US" sz="3000" b="1" smtClean="0">
                <a:solidFill>
                  <a:srgbClr val="0000FF"/>
                </a:solidFill>
                <a:latin typeface="AvantGarde Bk BT" pitchFamily="34" charset="0"/>
              </a:rPr>
            </a:br>
            <a:r>
              <a:rPr lang="en-US" sz="2500" b="1" smtClean="0">
                <a:solidFill>
                  <a:srgbClr val="0000FF"/>
                </a:solidFill>
                <a:latin typeface="AvantGarde Bk BT" pitchFamily="34" charset="0"/>
              </a:rPr>
              <a:t>DALAM  PENGELOLAAN KEUANGAN NEGARA</a:t>
            </a:r>
          </a:p>
        </p:txBody>
      </p:sp>
      <p:sp>
        <p:nvSpPr>
          <p:cNvPr id="55299" name="Rectangle 3"/>
          <p:cNvSpPr>
            <a:spLocks noGrp="1" noChangeArrowheads="1"/>
          </p:cNvSpPr>
          <p:nvPr>
            <p:ph type="body" idx="1"/>
          </p:nvPr>
        </p:nvSpPr>
        <p:spPr>
          <a:xfrm>
            <a:off x="457200" y="1855788"/>
            <a:ext cx="8229600" cy="4741862"/>
          </a:xfrm>
        </p:spPr>
        <p:txBody>
          <a:bodyPr/>
          <a:lstStyle/>
          <a:p>
            <a:pPr marL="609600" indent="-609600" algn="just" eaLnBrk="1" hangingPunct="1">
              <a:lnSpc>
                <a:spcPct val="90000"/>
              </a:lnSpc>
              <a:buFontTx/>
              <a:buAutoNum type="arabicPeriod"/>
            </a:pPr>
            <a:r>
              <a:rPr lang="id-ID" sz="2200" smtClean="0">
                <a:latin typeface="AvantGarde Bk BT" pitchFamily="34" charset="0"/>
                <a:cs typeface="Times New Roman" pitchFamily="18" charset="0"/>
              </a:rPr>
              <a:t>Kemampuan </a:t>
            </a:r>
            <a:r>
              <a:rPr lang="en-US" sz="2200" smtClean="0">
                <a:latin typeface="AvantGarde Bk BT" pitchFamily="34" charset="0"/>
                <a:cs typeface="Times New Roman" pitchFamily="18" charset="0"/>
              </a:rPr>
              <a:t>SDM pengelola keuangan </a:t>
            </a:r>
            <a:r>
              <a:rPr lang="id-ID" sz="2200" smtClean="0">
                <a:latin typeface="AvantGarde Bk BT" pitchFamily="34" charset="0"/>
                <a:cs typeface="Times New Roman" pitchFamily="18" charset="0"/>
              </a:rPr>
              <a:t>masih </a:t>
            </a:r>
            <a:r>
              <a:rPr lang="en-US" sz="2200" smtClean="0">
                <a:latin typeface="AvantGarde Bk BT" pitchFamily="34" charset="0"/>
                <a:cs typeface="Times New Roman" pitchFamily="18" charset="0"/>
              </a:rPr>
              <a:t>kurang </a:t>
            </a:r>
            <a:r>
              <a:rPr lang="id-ID" sz="2200" smtClean="0">
                <a:latin typeface="AvantGarde Bk BT" pitchFamily="34" charset="0"/>
                <a:cs typeface="Times New Roman" pitchFamily="18" charset="0"/>
              </a:rPr>
              <a:t>memadai</a:t>
            </a:r>
            <a:r>
              <a:rPr lang="en-US" sz="2200" smtClean="0">
                <a:latin typeface="AvantGarde Bk BT" pitchFamily="34" charset="0"/>
                <a:cs typeface="Times New Roman" pitchFamily="18" charset="0"/>
              </a:rPr>
              <a:t>;</a:t>
            </a:r>
            <a:endParaRPr lang="id-ID" sz="2200" smtClean="0">
              <a:latin typeface="AvantGarde Bk BT" pitchFamily="34" charset="0"/>
              <a:cs typeface="Times New Roman" pitchFamily="18" charset="0"/>
            </a:endParaRPr>
          </a:p>
          <a:p>
            <a:pPr marL="609600" indent="-609600" algn="just" eaLnBrk="1" hangingPunct="1">
              <a:lnSpc>
                <a:spcPct val="90000"/>
              </a:lnSpc>
              <a:buFontTx/>
              <a:buAutoNum type="arabicPeriod"/>
            </a:pPr>
            <a:r>
              <a:rPr lang="en-US" sz="2200" smtClean="0">
                <a:latin typeface="AvantGarde Bk BT" pitchFamily="34" charset="0"/>
                <a:cs typeface="Times New Roman" pitchFamily="18" charset="0"/>
              </a:rPr>
              <a:t>Penetapan anggaran dalam perencanaan banyak tidak didasarkan pada analisis yang kuat</a:t>
            </a:r>
            <a:r>
              <a:rPr lang="id-ID" sz="2200" smtClean="0">
                <a:latin typeface="AvantGarde Bk BT" pitchFamily="34" charset="0"/>
                <a:cs typeface="Times New Roman" pitchFamily="18" charset="0"/>
              </a:rPr>
              <a:t>, programnya banyak yang mirip</a:t>
            </a:r>
            <a:r>
              <a:rPr lang="en-US" sz="2200" smtClean="0">
                <a:latin typeface="AvantGarde Bk BT" pitchFamily="34" charset="0"/>
                <a:cs typeface="Times New Roman" pitchFamily="18" charset="0"/>
              </a:rPr>
              <a:t>;</a:t>
            </a:r>
            <a:endParaRPr lang="id-ID" sz="2200" smtClean="0">
              <a:latin typeface="AvantGarde Bk BT" pitchFamily="34" charset="0"/>
              <a:cs typeface="Times New Roman" pitchFamily="18" charset="0"/>
            </a:endParaRPr>
          </a:p>
          <a:p>
            <a:pPr marL="609600" indent="-609600" algn="just" eaLnBrk="1" hangingPunct="1">
              <a:lnSpc>
                <a:spcPct val="90000"/>
              </a:lnSpc>
              <a:buFontTx/>
              <a:buAutoNum type="arabicPeriod"/>
            </a:pPr>
            <a:r>
              <a:rPr lang="en-US" sz="2200" smtClean="0">
                <a:latin typeface="AvantGarde Bk BT" pitchFamily="34" charset="0"/>
                <a:cs typeface="Times New Roman" pitchFamily="18" charset="0"/>
              </a:rPr>
              <a:t>Rencana dan pro</a:t>
            </a:r>
            <a:r>
              <a:rPr lang="id-ID" sz="2200" smtClean="0">
                <a:latin typeface="AvantGarde Bk BT" pitchFamily="34" charset="0"/>
                <a:cs typeface="Times New Roman" pitchFamily="18" charset="0"/>
              </a:rPr>
              <a:t>gr</a:t>
            </a:r>
            <a:r>
              <a:rPr lang="en-US" sz="2200" smtClean="0">
                <a:latin typeface="AvantGarde Bk BT" pitchFamily="34" charset="0"/>
                <a:cs typeface="Times New Roman" pitchFamily="18" charset="0"/>
              </a:rPr>
              <a:t>am penggunaan anggaran dalam satu tahun belum dibuat;</a:t>
            </a:r>
          </a:p>
          <a:p>
            <a:pPr marL="609600" indent="-609600" algn="just" eaLnBrk="1" hangingPunct="1">
              <a:lnSpc>
                <a:spcPct val="90000"/>
              </a:lnSpc>
              <a:buFontTx/>
              <a:buAutoNum type="arabicPeriod"/>
            </a:pPr>
            <a:r>
              <a:rPr lang="en-US" sz="2200" smtClean="0">
                <a:latin typeface="AvantGarde Bk BT" pitchFamily="34" charset="0"/>
                <a:cs typeface="Times New Roman" pitchFamily="18" charset="0"/>
              </a:rPr>
              <a:t>Dalam membelanjakan anggaran sering terjebak pada nominal yang sudah ditetapkan dalam DIPA</a:t>
            </a:r>
            <a:r>
              <a:rPr lang="id-ID" sz="2200" smtClean="0">
                <a:latin typeface="AvantGarde Bk BT" pitchFamily="34" charset="0"/>
                <a:cs typeface="Times New Roman" pitchFamily="18" charset="0"/>
              </a:rPr>
              <a:t>. Harga yg ada dlm DIPA adalah harga tertinggi</a:t>
            </a:r>
            <a:r>
              <a:rPr lang="en-US" sz="2200" smtClean="0">
                <a:latin typeface="AvantGarde Bk BT" pitchFamily="34" charset="0"/>
                <a:cs typeface="Times New Roman" pitchFamily="18" charset="0"/>
              </a:rPr>
              <a:t>;</a:t>
            </a:r>
          </a:p>
          <a:p>
            <a:pPr marL="609600" indent="-609600" algn="just" eaLnBrk="1" hangingPunct="1">
              <a:lnSpc>
                <a:spcPct val="90000"/>
              </a:lnSpc>
              <a:buFontTx/>
              <a:buAutoNum type="arabicPeriod"/>
            </a:pPr>
            <a:r>
              <a:rPr lang="en-US" sz="2200" smtClean="0">
                <a:latin typeface="AvantGarde Bk BT" pitchFamily="34" charset="0"/>
                <a:cs typeface="Times New Roman" pitchFamily="18" charset="0"/>
              </a:rPr>
              <a:t>Penggelembungan/markup harga pengadaan</a:t>
            </a:r>
            <a:r>
              <a:rPr lang="id-ID" sz="2200" smtClean="0">
                <a:latin typeface="AvantGarde Bk BT" pitchFamily="34" charset="0"/>
                <a:cs typeface="Times New Roman" pitchFamily="18" charset="0"/>
              </a:rPr>
              <a:t>/ pengiriman</a:t>
            </a:r>
            <a:r>
              <a:rPr lang="en-US" sz="2200" smtClean="0">
                <a:latin typeface="AvantGarde Bk BT" pitchFamily="34" charset="0"/>
                <a:cs typeface="Times New Roman" pitchFamily="18" charset="0"/>
              </a:rPr>
              <a:t> barang dan jasa;</a:t>
            </a:r>
            <a:endParaRPr lang="id-ID" sz="2200" smtClean="0">
              <a:latin typeface="AvantGarde Bk BT" pitchFamily="34" charset="0"/>
              <a:cs typeface="Times New Roman" pitchFamily="18" charset="0"/>
            </a:endParaRPr>
          </a:p>
          <a:p>
            <a:pPr marL="609600" indent="-609600" algn="just" eaLnBrk="1" hangingPunct="1">
              <a:lnSpc>
                <a:spcPct val="90000"/>
              </a:lnSpc>
              <a:buFontTx/>
              <a:buAutoNum type="arabicPeriod"/>
            </a:pPr>
            <a:endParaRPr lang="en-US" sz="2000" smtClean="0">
              <a:latin typeface="AvantGarde Bk BT"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574675" y="304800"/>
            <a:ext cx="8001000" cy="596900"/>
          </a:xfrm>
        </p:spPr>
        <p:txBody>
          <a:bodyPr/>
          <a:lstStyle/>
          <a:p>
            <a:pPr algn="r" eaLnBrk="1" hangingPunct="1"/>
            <a:r>
              <a:rPr lang="id-ID" sz="2100" i="1" smtClean="0"/>
              <a:t>Lanjutan.....</a:t>
            </a:r>
            <a:endParaRPr lang="en-US" sz="2100" i="1" smtClean="0"/>
          </a:p>
        </p:txBody>
      </p:sp>
      <p:sp>
        <p:nvSpPr>
          <p:cNvPr id="56323" name="Rectangle 3"/>
          <p:cNvSpPr>
            <a:spLocks noGrp="1" noChangeArrowheads="1"/>
          </p:cNvSpPr>
          <p:nvPr>
            <p:ph type="body" idx="1"/>
          </p:nvPr>
        </p:nvSpPr>
        <p:spPr>
          <a:xfrm>
            <a:off x="468313" y="1701800"/>
            <a:ext cx="8229600" cy="4391025"/>
          </a:xfrm>
        </p:spPr>
        <p:txBody>
          <a:bodyPr/>
          <a:lstStyle/>
          <a:p>
            <a:pPr marL="609600" indent="-609600" algn="just" eaLnBrk="1" hangingPunct="1">
              <a:buFont typeface="Wingdings" pitchFamily="2" charset="2"/>
              <a:buAutoNum type="arabicPeriod" startAt="6"/>
            </a:pPr>
            <a:r>
              <a:rPr lang="en-US" sz="2200" smtClean="0">
                <a:latin typeface="AvantGarde Bk BT" pitchFamily="34" charset="0"/>
                <a:cs typeface="Times New Roman" pitchFamily="18" charset="0"/>
              </a:rPr>
              <a:t>Pengadaan barang dan jasa fiktif</a:t>
            </a:r>
            <a:r>
              <a:rPr lang="id-ID" sz="2200" smtClean="0">
                <a:latin typeface="AvantGarde Bk BT" pitchFamily="34" charset="0"/>
                <a:cs typeface="Times New Roman" pitchFamily="18" charset="0"/>
              </a:rPr>
              <a:t> atau tidak sesuai </a:t>
            </a:r>
            <a:r>
              <a:rPr lang="en-US" sz="2200" smtClean="0">
                <a:latin typeface="AvantGarde Bk BT" pitchFamily="34" charset="0"/>
                <a:cs typeface="Times New Roman" pitchFamily="18" charset="0"/>
              </a:rPr>
              <a:t>dengan kontrak/spesifikasi</a:t>
            </a:r>
            <a:r>
              <a:rPr lang="id-ID" sz="2200" smtClean="0">
                <a:latin typeface="AvantGarde Bk BT" pitchFamily="34" charset="0"/>
                <a:cs typeface="Times New Roman" pitchFamily="18" charset="0"/>
              </a:rPr>
              <a:t>;</a:t>
            </a:r>
          </a:p>
          <a:p>
            <a:pPr marL="609600" indent="-609600" algn="justLow" eaLnBrk="1" hangingPunct="1">
              <a:buFontTx/>
              <a:buAutoNum type="arabicPeriod" startAt="6"/>
            </a:pPr>
            <a:r>
              <a:rPr lang="en-US" sz="2200" smtClean="0">
                <a:latin typeface="AvantGarde Bk BT" pitchFamily="34" charset="0"/>
                <a:cs typeface="Times New Roman" pitchFamily="18" charset="0"/>
              </a:rPr>
              <a:t>Pajak pembelian/pengadaan </a:t>
            </a:r>
            <a:r>
              <a:rPr lang="id-ID" sz="2200" smtClean="0">
                <a:latin typeface="AvantGarde Bk BT" pitchFamily="34" charset="0"/>
                <a:cs typeface="Times New Roman" pitchFamily="18" charset="0"/>
              </a:rPr>
              <a:t>kurang mendapatkan perhatian, tidak dipotong</a:t>
            </a:r>
            <a:r>
              <a:rPr lang="en-US" sz="2200" smtClean="0">
                <a:latin typeface="AvantGarde Bk BT" pitchFamily="34" charset="0"/>
                <a:cs typeface="Times New Roman" pitchFamily="18" charset="0"/>
              </a:rPr>
              <a:t>;</a:t>
            </a:r>
            <a:endParaRPr lang="id-ID" sz="2200" smtClean="0">
              <a:latin typeface="AvantGarde Bk BT" pitchFamily="34" charset="0"/>
              <a:cs typeface="Times New Roman" pitchFamily="18" charset="0"/>
            </a:endParaRPr>
          </a:p>
          <a:p>
            <a:pPr marL="609600" indent="-609600" algn="justLow" eaLnBrk="1" hangingPunct="1">
              <a:buFontTx/>
              <a:buAutoNum type="arabicPeriod" startAt="6"/>
            </a:pPr>
            <a:r>
              <a:rPr lang="id-ID" sz="2200" smtClean="0">
                <a:latin typeface="AvantGarde Bk BT" pitchFamily="34" charset="0"/>
                <a:cs typeface="Times New Roman" pitchFamily="18" charset="0"/>
              </a:rPr>
              <a:t>Adanya k</a:t>
            </a:r>
            <a:r>
              <a:rPr lang="en-US" sz="2200" smtClean="0">
                <a:latin typeface="AvantGarde Bk BT" pitchFamily="34" charset="0"/>
                <a:cs typeface="Times New Roman" pitchFamily="18" charset="0"/>
              </a:rPr>
              <a:t>elebihan pembayaran gaji/honor, biaya konsultan; uang Perjalanan Dinas; </a:t>
            </a:r>
          </a:p>
          <a:p>
            <a:pPr marL="609600" indent="-609600" algn="justLow" eaLnBrk="1" hangingPunct="1">
              <a:buFontTx/>
              <a:buAutoNum type="arabicPeriod" startAt="6"/>
            </a:pPr>
            <a:r>
              <a:rPr lang="en-US" sz="2200" smtClean="0">
                <a:latin typeface="AvantGarde Bk BT" pitchFamily="34" charset="0"/>
                <a:cs typeface="Times New Roman" pitchFamily="18" charset="0"/>
              </a:rPr>
              <a:t>Pelaksanaan pembelanjaan barang/jasa dipecah</a:t>
            </a:r>
            <a:r>
              <a:rPr lang="id-ID" sz="2200" smtClean="0">
                <a:latin typeface="AvantGarde Bk BT" pitchFamily="34" charset="0"/>
                <a:cs typeface="Times New Roman" pitchFamily="18" charset="0"/>
              </a:rPr>
              <a:t>-</a:t>
            </a:r>
            <a:r>
              <a:rPr lang="en-US" sz="2200" smtClean="0">
                <a:latin typeface="AvantGarde Bk BT" pitchFamily="34" charset="0"/>
                <a:cs typeface="Times New Roman" pitchFamily="18" charset="0"/>
              </a:rPr>
              <a:t>pecah dengan tujuan </a:t>
            </a:r>
            <a:r>
              <a:rPr lang="id-ID" sz="2200" smtClean="0">
                <a:latin typeface="AvantGarde Bk BT" pitchFamily="34" charset="0"/>
                <a:cs typeface="Times New Roman" pitchFamily="18" charset="0"/>
              </a:rPr>
              <a:t>agar </a:t>
            </a:r>
            <a:r>
              <a:rPr lang="en-US" sz="2200" smtClean="0">
                <a:latin typeface="AvantGarde Bk BT" pitchFamily="34" charset="0"/>
                <a:cs typeface="Times New Roman" pitchFamily="18" charset="0"/>
              </a:rPr>
              <a:t>tidak</a:t>
            </a:r>
            <a:r>
              <a:rPr lang="id-ID" sz="2200" smtClean="0">
                <a:latin typeface="AvantGarde Bk BT" pitchFamily="34" charset="0"/>
                <a:cs typeface="Times New Roman" pitchFamily="18" charset="0"/>
              </a:rPr>
              <a:t> terkena lelang atau tidak </a:t>
            </a:r>
            <a:r>
              <a:rPr lang="en-US" sz="2200" smtClean="0">
                <a:latin typeface="AvantGarde Bk BT" pitchFamily="34" charset="0"/>
                <a:cs typeface="Times New Roman" pitchFamily="18" charset="0"/>
              </a:rPr>
              <a:t>terkena pajak; </a:t>
            </a:r>
          </a:p>
          <a:p>
            <a:pPr marL="609600" indent="-609600" algn="justLow" eaLnBrk="1" hangingPunct="1">
              <a:buFontTx/>
              <a:buAutoNum type="arabicPeriod" startAt="6"/>
            </a:pPr>
            <a:r>
              <a:rPr lang="id-ID" sz="2200" smtClean="0">
                <a:latin typeface="AvantGarde Bk BT" pitchFamily="34" charset="0"/>
                <a:cs typeface="Times New Roman" pitchFamily="18" charset="0"/>
              </a:rPr>
              <a:t>BKU tidak dikerjakan  sesuai dengan prinsip akuntansi dan tidak dilengkapi dengan buku pembantu;</a:t>
            </a:r>
          </a:p>
          <a:p>
            <a:pPr marL="609600" indent="-609600" algn="justLow" eaLnBrk="1" hangingPunct="1">
              <a:buFontTx/>
              <a:buAutoNum type="arabicPeriod" startAt="6"/>
            </a:pPr>
            <a:endParaRPr lang="id-ID" sz="2200" smtClean="0">
              <a:latin typeface="AvantGarde Bk BT" pitchFamily="34" charset="0"/>
              <a:cs typeface="Times New Roman" pitchFamily="18" charset="0"/>
            </a:endParaRPr>
          </a:p>
          <a:p>
            <a:pPr marL="609600" indent="-609600" algn="justLow" eaLnBrk="1" hangingPunct="1">
              <a:buFontTx/>
              <a:buAutoNum type="arabicPeriod" startAt="6"/>
            </a:pPr>
            <a:endParaRPr lang="en-US" sz="2200" smtClean="0">
              <a:latin typeface="AvantGarde Bk BT" pitchFamily="34" charset="0"/>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250825" y="333375"/>
            <a:ext cx="7726363" cy="433388"/>
          </a:xfrm>
        </p:spPr>
        <p:txBody>
          <a:bodyPr/>
          <a:lstStyle/>
          <a:p>
            <a:pPr algn="r" eaLnBrk="1" hangingPunct="1"/>
            <a:r>
              <a:rPr lang="en-US" sz="2100" i="1" smtClean="0">
                <a:solidFill>
                  <a:schemeClr val="tx1"/>
                </a:solidFill>
                <a:latin typeface="Times New Roman" pitchFamily="18" charset="0"/>
                <a:cs typeface="Times New Roman" pitchFamily="18" charset="0"/>
              </a:rPr>
              <a:t>Lanjutan</a:t>
            </a:r>
            <a:r>
              <a:rPr lang="en-US" sz="2100" i="1" smtClean="0">
                <a:solidFill>
                  <a:schemeClr val="tx1"/>
                </a:solidFill>
              </a:rPr>
              <a:t> …….</a:t>
            </a:r>
          </a:p>
        </p:txBody>
      </p:sp>
      <p:sp>
        <p:nvSpPr>
          <p:cNvPr id="57347" name="Rectangle 3"/>
          <p:cNvSpPr>
            <a:spLocks noGrp="1" noChangeArrowheads="1"/>
          </p:cNvSpPr>
          <p:nvPr>
            <p:ph type="body" idx="1"/>
          </p:nvPr>
        </p:nvSpPr>
        <p:spPr>
          <a:xfrm>
            <a:off x="468313" y="1916113"/>
            <a:ext cx="8424862" cy="5473700"/>
          </a:xfrm>
        </p:spPr>
        <p:txBody>
          <a:bodyPr/>
          <a:lstStyle/>
          <a:p>
            <a:pPr marL="631825" indent="-631825" algn="justLow" eaLnBrk="1" hangingPunct="1">
              <a:lnSpc>
                <a:spcPct val="90000"/>
              </a:lnSpc>
              <a:buFont typeface="Wingdings" pitchFamily="2" charset="2"/>
              <a:buAutoNum type="arabicPeriod" startAt="11"/>
            </a:pPr>
            <a:r>
              <a:rPr lang="id-ID" sz="2200" smtClean="0">
                <a:latin typeface="AvantGarde Bk BT" pitchFamily="34" charset="0"/>
                <a:cs typeface="Times New Roman" pitchFamily="18" charset="0"/>
              </a:rPr>
              <a:t>Masih ada Satker yang belum membuat l</a:t>
            </a:r>
            <a:r>
              <a:rPr lang="en-US" sz="2200" smtClean="0">
                <a:latin typeface="AvantGarde Bk BT" pitchFamily="34" charset="0"/>
                <a:cs typeface="Times New Roman" pitchFamily="18" charset="0"/>
              </a:rPr>
              <a:t>aporan realisasi penggunaan anggaran secara berkala;</a:t>
            </a:r>
          </a:p>
          <a:p>
            <a:pPr marL="631825" indent="-631825" algn="just" eaLnBrk="1" hangingPunct="1">
              <a:lnSpc>
                <a:spcPct val="90000"/>
              </a:lnSpc>
              <a:buFontTx/>
              <a:buAutoNum type="arabicPeriod" startAt="11"/>
            </a:pPr>
            <a:r>
              <a:rPr lang="en-US" sz="2200" smtClean="0">
                <a:latin typeface="AvantGarde Bk BT" pitchFamily="34" charset="0"/>
                <a:cs typeface="Times New Roman" pitchFamily="18" charset="0"/>
              </a:rPr>
              <a:t>Pengeluaran anggaran tidak didukung oleh   bukti pengeluaran/kuitansi yang sah;</a:t>
            </a:r>
            <a:endParaRPr lang="id-ID" sz="2200" smtClean="0">
              <a:latin typeface="AvantGarde Bk BT" pitchFamily="34" charset="0"/>
              <a:cs typeface="Times New Roman" pitchFamily="18" charset="0"/>
            </a:endParaRPr>
          </a:p>
          <a:p>
            <a:pPr marL="631825" indent="-631825" algn="just" eaLnBrk="1" hangingPunct="1">
              <a:lnSpc>
                <a:spcPct val="90000"/>
              </a:lnSpc>
              <a:buFontTx/>
              <a:buAutoNum type="arabicPeriod" startAt="11"/>
            </a:pPr>
            <a:r>
              <a:rPr lang="en-US" sz="2200" smtClean="0">
                <a:latin typeface="AvantGarde Bk BT" pitchFamily="34" charset="0"/>
                <a:cs typeface="Times New Roman" pitchFamily="18" charset="0"/>
              </a:rPr>
              <a:t>Pemeriksaan kas oleh atasan langsung </a:t>
            </a:r>
            <a:r>
              <a:rPr lang="id-ID" sz="2200" smtClean="0">
                <a:latin typeface="AvantGarde Bk BT" pitchFamily="34" charset="0"/>
                <a:cs typeface="Times New Roman" pitchFamily="18" charset="0"/>
              </a:rPr>
              <a:t>b</a:t>
            </a:r>
            <a:r>
              <a:rPr lang="en-US" sz="2200" smtClean="0">
                <a:latin typeface="AvantGarde Bk BT" pitchFamily="34" charset="0"/>
                <a:cs typeface="Times New Roman" pitchFamily="18" charset="0"/>
              </a:rPr>
              <a:t>endaha</a:t>
            </a:r>
            <a:r>
              <a:rPr lang="id-ID" sz="2200" smtClean="0">
                <a:latin typeface="AvantGarde Bk BT" pitchFamily="34" charset="0"/>
                <a:cs typeface="Times New Roman" pitchFamily="18" charset="0"/>
              </a:rPr>
              <a:t>-</a:t>
            </a:r>
            <a:r>
              <a:rPr lang="en-US" sz="2200" smtClean="0">
                <a:latin typeface="AvantGarde Bk BT" pitchFamily="34" charset="0"/>
                <a:cs typeface="Times New Roman" pitchFamily="18" charset="0"/>
              </a:rPr>
              <a:t>rawan belum dilaksanakan minimal 3 bulan sekali;</a:t>
            </a:r>
            <a:endParaRPr lang="id-ID" sz="2200" smtClean="0">
              <a:latin typeface="AvantGarde Bk BT" pitchFamily="34" charset="0"/>
              <a:cs typeface="Times New Roman" pitchFamily="18" charset="0"/>
            </a:endParaRPr>
          </a:p>
          <a:p>
            <a:pPr marL="631825" indent="-631825" algn="just" eaLnBrk="1" hangingPunct="1">
              <a:lnSpc>
                <a:spcPct val="90000"/>
              </a:lnSpc>
              <a:buFontTx/>
              <a:buAutoNum type="arabicPeriod" startAt="11"/>
            </a:pPr>
            <a:r>
              <a:rPr lang="en-US" sz="2200" smtClean="0">
                <a:latin typeface="AvantGarde Bk BT" pitchFamily="34" charset="0"/>
                <a:cs typeface="Times New Roman" pitchFamily="18" charset="0"/>
              </a:rPr>
              <a:t>Bukti pembayaran kuitansi tidak dilengkapi dengan materai dan faktur;</a:t>
            </a:r>
            <a:endParaRPr lang="id-ID" sz="2200" smtClean="0">
              <a:latin typeface="AvantGarde Bk BT" pitchFamily="34" charset="0"/>
              <a:cs typeface="Times New Roman" pitchFamily="18" charset="0"/>
            </a:endParaRPr>
          </a:p>
          <a:p>
            <a:pPr marL="631825" indent="-631825" algn="just" eaLnBrk="1" hangingPunct="1">
              <a:lnSpc>
                <a:spcPct val="90000"/>
              </a:lnSpc>
              <a:buFontTx/>
              <a:buAutoNum type="arabicPeriod" startAt="11"/>
            </a:pPr>
            <a:r>
              <a:rPr lang="en-US" sz="2200" smtClean="0">
                <a:latin typeface="AvantGarde Bk BT" pitchFamily="34" charset="0"/>
                <a:cs typeface="Times New Roman" pitchFamily="18" charset="0"/>
              </a:rPr>
              <a:t>Kuitansi belum ditandatangani oleh penerima dan belum disetujui pembayarannya; </a:t>
            </a:r>
          </a:p>
          <a:p>
            <a:pPr marL="631825" indent="-631825" algn="just" eaLnBrk="1" hangingPunct="1">
              <a:lnSpc>
                <a:spcPct val="90000"/>
              </a:lnSpc>
              <a:buFontTx/>
              <a:buAutoNum type="arabicPeriod" startAt="11"/>
            </a:pPr>
            <a:r>
              <a:rPr lang="en-US" sz="2200" smtClean="0">
                <a:latin typeface="AvantGarde Bk BT" pitchFamily="34" charset="0"/>
                <a:cs typeface="Times New Roman" pitchFamily="18" charset="0"/>
              </a:rPr>
              <a:t>Pengelolaan PNBP tidak sesuai dengan ketentuan;</a:t>
            </a:r>
            <a:endParaRPr lang="id-ID" sz="2200" smtClean="0">
              <a:latin typeface="AvantGarde Bk BT" pitchFamily="34" charset="0"/>
              <a:cs typeface="Times New Roman" pitchFamily="18" charset="0"/>
            </a:endParaRPr>
          </a:p>
          <a:p>
            <a:pPr marL="631825" indent="-631825" algn="just" eaLnBrk="1" hangingPunct="1">
              <a:lnSpc>
                <a:spcPct val="90000"/>
              </a:lnSpc>
              <a:buFontTx/>
              <a:buAutoNum type="arabicPeriod" startAt="11"/>
            </a:pPr>
            <a:endParaRPr lang="id-ID" sz="2200" smtClean="0">
              <a:latin typeface="AvantGarde Bk BT" pitchFamily="34" charset="0"/>
              <a:cs typeface="Times New Roman" pitchFamily="18" charset="0"/>
            </a:endParaRPr>
          </a:p>
          <a:p>
            <a:pPr marL="631825" indent="-631825" algn="just" eaLnBrk="1" hangingPunct="1">
              <a:lnSpc>
                <a:spcPct val="90000"/>
              </a:lnSpc>
              <a:buFontTx/>
              <a:buAutoNum type="arabicPeriod" startAt="11"/>
            </a:pPr>
            <a:endParaRPr lang="en-US" sz="2200" smtClean="0">
              <a:latin typeface="AvantGarde Bk BT"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574675" y="304800"/>
            <a:ext cx="8001000" cy="673100"/>
          </a:xfrm>
        </p:spPr>
        <p:txBody>
          <a:bodyPr/>
          <a:lstStyle/>
          <a:p>
            <a:pPr algn="r" eaLnBrk="1" hangingPunct="1"/>
            <a:r>
              <a:rPr lang="en-US" sz="2100" i="1" smtClean="0">
                <a:solidFill>
                  <a:schemeClr val="tx1"/>
                </a:solidFill>
                <a:latin typeface="Times New Roman" pitchFamily="18" charset="0"/>
                <a:cs typeface="Times New Roman" pitchFamily="18" charset="0"/>
              </a:rPr>
              <a:t>Lanjutan …….</a:t>
            </a:r>
          </a:p>
        </p:txBody>
      </p:sp>
      <p:sp>
        <p:nvSpPr>
          <p:cNvPr id="58371" name="Rectangle 3"/>
          <p:cNvSpPr>
            <a:spLocks noGrp="1" noChangeArrowheads="1"/>
          </p:cNvSpPr>
          <p:nvPr>
            <p:ph type="body" idx="1"/>
          </p:nvPr>
        </p:nvSpPr>
        <p:spPr>
          <a:xfrm>
            <a:off x="468313" y="1700213"/>
            <a:ext cx="8353425" cy="5472112"/>
          </a:xfrm>
        </p:spPr>
        <p:txBody>
          <a:bodyPr/>
          <a:lstStyle/>
          <a:p>
            <a:pPr marL="712788" indent="-712788" algn="just" defTabSz="631825" eaLnBrk="1" hangingPunct="1">
              <a:buFont typeface="Wingdings" pitchFamily="2" charset="2"/>
              <a:buAutoNum type="arabicPeriod" startAt="17"/>
            </a:pPr>
            <a:r>
              <a:rPr lang="id-ID" sz="2200" smtClean="0">
                <a:latin typeface="AvantGarde Bk BT" pitchFamily="34" charset="0"/>
                <a:cs typeface="Times New Roman" pitchFamily="18" charset="0"/>
              </a:rPr>
              <a:t>D</a:t>
            </a:r>
            <a:r>
              <a:rPr lang="en-US" sz="2200" smtClean="0">
                <a:latin typeface="AvantGarde Bk BT" pitchFamily="34" charset="0"/>
                <a:cs typeface="Times New Roman" pitchFamily="18" charset="0"/>
              </a:rPr>
              <a:t>iskon pengadaan barang dan jasa tidak disetor ke kas </a:t>
            </a:r>
            <a:r>
              <a:rPr lang="id-ID" sz="2200" smtClean="0">
                <a:latin typeface="AvantGarde Bk BT" pitchFamily="34" charset="0"/>
                <a:cs typeface="Times New Roman" pitchFamily="18" charset="0"/>
              </a:rPr>
              <a:t>N</a:t>
            </a:r>
            <a:r>
              <a:rPr lang="en-US" sz="2200" smtClean="0">
                <a:latin typeface="AvantGarde Bk BT" pitchFamily="34" charset="0"/>
                <a:cs typeface="Times New Roman" pitchFamily="18" charset="0"/>
              </a:rPr>
              <a:t>egara</a:t>
            </a:r>
            <a:r>
              <a:rPr lang="id-ID" sz="2200" smtClean="0">
                <a:latin typeface="AvantGarde Bk BT" pitchFamily="34" charset="0"/>
                <a:cs typeface="Times New Roman" pitchFamily="18" charset="0"/>
              </a:rPr>
              <a:t>;</a:t>
            </a:r>
          </a:p>
          <a:p>
            <a:pPr marL="712788" indent="-712788" algn="just" defTabSz="631825" eaLnBrk="1" hangingPunct="1">
              <a:buFont typeface="Wingdings" pitchFamily="2" charset="2"/>
              <a:buAutoNum type="arabicPeriod" startAt="17"/>
            </a:pPr>
            <a:r>
              <a:rPr lang="en-US" sz="2200" smtClean="0">
                <a:latin typeface="AvantGarde Bk BT" pitchFamily="34" charset="0"/>
                <a:cs typeface="Times New Roman" pitchFamily="18" charset="0"/>
              </a:rPr>
              <a:t>Penutupan </a:t>
            </a:r>
            <a:r>
              <a:rPr lang="id-ID" sz="2200" smtClean="0">
                <a:latin typeface="AvantGarde Bk BT" pitchFamily="34" charset="0"/>
                <a:cs typeface="Times New Roman" pitchFamily="18" charset="0"/>
              </a:rPr>
              <a:t>B</a:t>
            </a:r>
            <a:r>
              <a:rPr lang="en-US" sz="2200" smtClean="0">
                <a:latin typeface="AvantGarde Bk BT" pitchFamily="34" charset="0"/>
                <a:cs typeface="Times New Roman" pitchFamily="18" charset="0"/>
              </a:rPr>
              <a:t>uku </a:t>
            </a:r>
            <a:r>
              <a:rPr lang="id-ID" sz="2200" smtClean="0">
                <a:latin typeface="AvantGarde Bk BT" pitchFamily="34" charset="0"/>
                <a:cs typeface="Times New Roman" pitchFamily="18" charset="0"/>
              </a:rPr>
              <a:t>K</a:t>
            </a:r>
            <a:r>
              <a:rPr lang="en-US" sz="2200" smtClean="0">
                <a:latin typeface="AvantGarde Bk BT" pitchFamily="34" charset="0"/>
                <a:cs typeface="Times New Roman" pitchFamily="18" charset="0"/>
              </a:rPr>
              <a:t>as </a:t>
            </a:r>
            <a:r>
              <a:rPr lang="id-ID" sz="2200" smtClean="0">
                <a:latin typeface="AvantGarde Bk BT" pitchFamily="34" charset="0"/>
                <a:cs typeface="Times New Roman" pitchFamily="18" charset="0"/>
              </a:rPr>
              <a:t>Umum </a:t>
            </a:r>
            <a:r>
              <a:rPr lang="en-US" sz="2200" smtClean="0">
                <a:latin typeface="AvantGarde Bk BT" pitchFamily="34" charset="0"/>
                <a:cs typeface="Times New Roman" pitchFamily="18" charset="0"/>
              </a:rPr>
              <a:t>setiap bulan tidak disertai register penutupan kas;</a:t>
            </a:r>
            <a:endParaRPr lang="id-ID" sz="2200" smtClean="0">
              <a:latin typeface="AvantGarde Bk BT" pitchFamily="34" charset="0"/>
              <a:cs typeface="Times New Roman" pitchFamily="18" charset="0"/>
            </a:endParaRPr>
          </a:p>
          <a:p>
            <a:pPr marL="712788" indent="-712788" algn="just" defTabSz="631825" eaLnBrk="1" hangingPunct="1">
              <a:buFont typeface="Wingdings" pitchFamily="2" charset="2"/>
              <a:buAutoNum type="arabicPeriod" startAt="17"/>
            </a:pPr>
            <a:r>
              <a:rPr lang="id-ID" sz="2200" smtClean="0">
                <a:latin typeface="AvantGarde Bk BT" pitchFamily="34" charset="0"/>
                <a:cs typeface="Times New Roman" pitchFamily="18" charset="0"/>
              </a:rPr>
              <a:t>Pada saat penutupan buku tgl. 31 Desember masih terdapat anggaran yang tidak terserap, tapi belum disetor ke kas negara; </a:t>
            </a:r>
            <a:endParaRPr lang="en-US" sz="2200" smtClean="0">
              <a:latin typeface="AvantGarde Bk BT" pitchFamily="34" charset="0"/>
              <a:cs typeface="Times New Roman" pitchFamily="18" charset="0"/>
            </a:endParaRPr>
          </a:p>
          <a:p>
            <a:pPr marL="712788" indent="-712788" algn="just" defTabSz="631825" eaLnBrk="1" hangingPunct="1">
              <a:buFont typeface="Wingdings" pitchFamily="2" charset="2"/>
              <a:buAutoNum type="arabicPeriod" startAt="17"/>
            </a:pPr>
            <a:r>
              <a:rPr lang="id-ID" sz="2200" smtClean="0">
                <a:latin typeface="AvantGarde Bk BT" pitchFamily="34" charset="0"/>
                <a:cs typeface="Times New Roman" pitchFamily="18" charset="0"/>
              </a:rPr>
              <a:t>Terdapat pelaksanaan program/kegiatan tidak sesuai dengan perintah DIPA/RKAKL;</a:t>
            </a:r>
          </a:p>
          <a:p>
            <a:pPr marL="712788" indent="-712788" algn="just" defTabSz="631825" eaLnBrk="1" hangingPunct="1">
              <a:buFont typeface="Wingdings" pitchFamily="2" charset="2"/>
              <a:buNone/>
            </a:pPr>
            <a:endParaRPr lang="id-ID" sz="2200" smtClean="0">
              <a:latin typeface="AvantGarde Bk BT"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574675" y="304800"/>
            <a:ext cx="8001000" cy="750888"/>
          </a:xfrm>
        </p:spPr>
        <p:txBody>
          <a:bodyPr/>
          <a:lstStyle/>
          <a:p>
            <a:pPr algn="r" eaLnBrk="1" hangingPunct="1"/>
            <a:r>
              <a:rPr lang="id-ID" sz="1700" i="1" smtClean="0"/>
              <a:t>Lanjutan ....</a:t>
            </a:r>
            <a:endParaRPr lang="en-US" sz="1700" i="1" smtClean="0"/>
          </a:p>
        </p:txBody>
      </p:sp>
      <p:sp>
        <p:nvSpPr>
          <p:cNvPr id="59395" name="Rectangle 3"/>
          <p:cNvSpPr>
            <a:spLocks noGrp="1" noChangeArrowheads="1"/>
          </p:cNvSpPr>
          <p:nvPr>
            <p:ph type="body" idx="1"/>
          </p:nvPr>
        </p:nvSpPr>
        <p:spPr>
          <a:xfrm>
            <a:off x="539750" y="1884363"/>
            <a:ext cx="8229600" cy="5000625"/>
          </a:xfrm>
        </p:spPr>
        <p:txBody>
          <a:bodyPr/>
          <a:lstStyle/>
          <a:p>
            <a:pPr marL="712788" indent="-712788" algn="just" eaLnBrk="1" hangingPunct="1">
              <a:lnSpc>
                <a:spcPct val="90000"/>
              </a:lnSpc>
              <a:buFont typeface="Wingdings" pitchFamily="2" charset="2"/>
              <a:buAutoNum type="arabicPeriod" startAt="21"/>
            </a:pPr>
            <a:r>
              <a:rPr lang="en-US" sz="2200" smtClean="0">
                <a:latin typeface="AvantGarde Bk BT" pitchFamily="34" charset="0"/>
                <a:cs typeface="Times New Roman" pitchFamily="18" charset="0"/>
              </a:rPr>
              <a:t>Realisasi anggaran tidak sesuai dengan mata anggaran yang tercantum dalam DIPA</a:t>
            </a:r>
            <a:r>
              <a:rPr lang="id-ID" sz="2200" smtClean="0">
                <a:latin typeface="AvantGarde Bk BT" pitchFamily="34" charset="0"/>
                <a:cs typeface="Times New Roman" pitchFamily="18" charset="0"/>
              </a:rPr>
              <a:t>, seperti anggaran belanja barang untuk belanja modal dan sebaliknya, belanja modal untuk bansos;</a:t>
            </a:r>
          </a:p>
          <a:p>
            <a:pPr marL="712788" indent="-712788" algn="just" eaLnBrk="1" hangingPunct="1">
              <a:lnSpc>
                <a:spcPct val="90000"/>
              </a:lnSpc>
              <a:buFont typeface="Wingdings" pitchFamily="2" charset="2"/>
              <a:buAutoNum type="arabicPeriod" startAt="21"/>
            </a:pPr>
            <a:r>
              <a:rPr lang="id-ID" sz="2200" smtClean="0">
                <a:latin typeface="AvantGarde Bk BT" pitchFamily="34" charset="0"/>
                <a:cs typeface="Times New Roman" pitchFamily="18" charset="0"/>
              </a:rPr>
              <a:t>Realisasi belanja modal untuk belanja bantuan sosial;</a:t>
            </a:r>
            <a:endParaRPr lang="en-US" sz="2200" smtClean="0">
              <a:latin typeface="AvantGarde Bk BT" pitchFamily="34" charset="0"/>
              <a:cs typeface="Times New Roman" pitchFamily="18" charset="0"/>
            </a:endParaRPr>
          </a:p>
          <a:p>
            <a:pPr marL="712788" indent="-712788" algn="just" eaLnBrk="1" hangingPunct="1">
              <a:lnSpc>
                <a:spcPct val="90000"/>
              </a:lnSpc>
              <a:buFont typeface="Wingdings" pitchFamily="2" charset="2"/>
              <a:buAutoNum type="arabicPeriod" startAt="21"/>
            </a:pPr>
            <a:r>
              <a:rPr lang="id-ID" sz="2200" smtClean="0">
                <a:latin typeface="AvantGarde Bk BT" pitchFamily="34" charset="0"/>
                <a:cs typeface="Times New Roman" pitchFamily="18" charset="0"/>
              </a:rPr>
              <a:t>Bantuan Sosial untuk instansi vertikal;</a:t>
            </a:r>
          </a:p>
          <a:p>
            <a:pPr marL="712788" indent="-712788" algn="just" eaLnBrk="1" hangingPunct="1">
              <a:lnSpc>
                <a:spcPct val="90000"/>
              </a:lnSpc>
              <a:buFontTx/>
              <a:buAutoNum type="arabicPeriod" startAt="21"/>
            </a:pPr>
            <a:r>
              <a:rPr lang="id-ID" sz="2200" smtClean="0">
                <a:latin typeface="AvantGarde Bk BT" pitchFamily="34" charset="0"/>
                <a:cs typeface="Times New Roman" pitchFamily="18" charset="0"/>
              </a:rPr>
              <a:t>Masih terdapat Hasil belanja modal belum dicacatkan sesuai aturan;</a:t>
            </a:r>
          </a:p>
          <a:p>
            <a:pPr marL="712788" indent="-712788" algn="just" eaLnBrk="1" hangingPunct="1">
              <a:lnSpc>
                <a:spcPct val="90000"/>
              </a:lnSpc>
              <a:buFontTx/>
              <a:buAutoNum type="arabicPeriod" startAt="21"/>
            </a:pPr>
            <a:r>
              <a:rPr lang="id-ID" sz="2200" smtClean="0">
                <a:latin typeface="AvantGarde Bk BT" pitchFamily="34" charset="0"/>
                <a:cs typeface="Times New Roman" pitchFamily="18" charset="0"/>
              </a:rPr>
              <a:t>Keterlambatan dalam pengadaan dan pengiriman belanja barang. Denda atas keterlambatan juga terlambat dilakukan</a:t>
            </a:r>
            <a:r>
              <a:rPr lang="en-US" sz="2200" smtClean="0">
                <a:latin typeface="AvantGarde Bk BT" pitchFamily="34" charset="0"/>
                <a:cs typeface="Times New Roman" pitchFamily="18" charset="0"/>
              </a:rPr>
              <a:t>;</a:t>
            </a:r>
            <a:endParaRPr lang="id-ID" sz="2200" smtClean="0">
              <a:latin typeface="AvantGarde Bk BT"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574675" y="304800"/>
            <a:ext cx="8001000" cy="827088"/>
          </a:xfrm>
        </p:spPr>
        <p:txBody>
          <a:bodyPr/>
          <a:lstStyle/>
          <a:p>
            <a:pPr algn="r" eaLnBrk="1" hangingPunct="1"/>
            <a:r>
              <a:rPr lang="id-ID" sz="1900" i="1" smtClean="0"/>
              <a:t>Lanjutan.....</a:t>
            </a:r>
            <a:endParaRPr lang="en-US" sz="1900" i="1" smtClean="0"/>
          </a:p>
        </p:txBody>
      </p:sp>
      <p:sp>
        <p:nvSpPr>
          <p:cNvPr id="60419" name="Rectangle 3"/>
          <p:cNvSpPr>
            <a:spLocks noGrp="1" noChangeArrowheads="1"/>
          </p:cNvSpPr>
          <p:nvPr>
            <p:ph type="body" idx="1"/>
          </p:nvPr>
        </p:nvSpPr>
        <p:spPr>
          <a:xfrm>
            <a:off x="706438" y="1752600"/>
            <a:ext cx="7850187" cy="4267200"/>
          </a:xfrm>
        </p:spPr>
        <p:txBody>
          <a:bodyPr/>
          <a:lstStyle/>
          <a:p>
            <a:pPr marL="609600" indent="-609600" algn="just" eaLnBrk="1" hangingPunct="1">
              <a:buFont typeface="Wingdings" pitchFamily="2" charset="2"/>
              <a:buAutoNum type="arabicPeriod" startAt="26"/>
            </a:pPr>
            <a:r>
              <a:rPr lang="id-ID" sz="2200" smtClean="0">
                <a:latin typeface="AvantGarde Bk BT" pitchFamily="34" charset="0"/>
                <a:cs typeface="Times New Roman" pitchFamily="18" charset="0"/>
              </a:rPr>
              <a:t>Masih diketemukan sejumlah pengeluaran keuangan yang belum disalurkan</a:t>
            </a:r>
            <a:r>
              <a:rPr lang="en-US" sz="2200" smtClean="0">
                <a:latin typeface="AvantGarde Bk BT" pitchFamily="34" charset="0"/>
                <a:cs typeface="Times New Roman" pitchFamily="18" charset="0"/>
              </a:rPr>
              <a:t>;</a:t>
            </a:r>
          </a:p>
          <a:p>
            <a:pPr marL="609600" indent="-609600" algn="just" eaLnBrk="1" hangingPunct="1">
              <a:buFont typeface="Wingdings" pitchFamily="2" charset="2"/>
              <a:buAutoNum type="arabicPeriod" startAt="26"/>
            </a:pPr>
            <a:r>
              <a:rPr lang="id-ID" sz="2200" smtClean="0">
                <a:latin typeface="AvantGarde Bk BT" pitchFamily="34" charset="0"/>
                <a:cs typeface="Times New Roman" pitchFamily="18" charset="0"/>
              </a:rPr>
              <a:t>Proses penyusunan neraca akuntansi tidak didukung rekonsiliasi antara unit akuntansi barng dan unit akuntansi keuangan;</a:t>
            </a:r>
          </a:p>
          <a:p>
            <a:pPr marL="609600" indent="-609600" algn="just" eaLnBrk="1" hangingPunct="1">
              <a:buFont typeface="Wingdings" pitchFamily="2" charset="2"/>
              <a:buAutoNum type="arabicPeriod" startAt="26"/>
            </a:pPr>
            <a:r>
              <a:rPr lang="id-ID" sz="2200" smtClean="0">
                <a:latin typeface="AvantGarde Bk BT" pitchFamily="34" charset="0"/>
                <a:cs typeface="Times New Roman" pitchFamily="18" charset="0"/>
              </a:rPr>
              <a:t>Masih ada P</a:t>
            </a:r>
            <a:r>
              <a:rPr lang="en-US" sz="2200" smtClean="0">
                <a:latin typeface="AvantGarde Bk BT" pitchFamily="34" charset="0"/>
                <a:cs typeface="Times New Roman" pitchFamily="18" charset="0"/>
              </a:rPr>
              <a:t>ejabat pembuat komitmen</a:t>
            </a:r>
            <a:r>
              <a:rPr lang="id-ID" sz="2200" smtClean="0">
                <a:latin typeface="AvantGarde Bk BT" pitchFamily="34" charset="0"/>
                <a:cs typeface="Times New Roman" pitchFamily="18" charset="0"/>
              </a:rPr>
              <a:t> yang  merangkap sebagai </a:t>
            </a:r>
            <a:r>
              <a:rPr lang="en-US" sz="2200" smtClean="0">
                <a:latin typeface="AvantGarde Bk BT" pitchFamily="34" charset="0"/>
                <a:cs typeface="Times New Roman" pitchFamily="18" charset="0"/>
              </a:rPr>
              <a:t>panitia</a:t>
            </a:r>
            <a:r>
              <a:rPr lang="id-ID" sz="2200" smtClean="0">
                <a:latin typeface="AvantGarde Bk BT" pitchFamily="34" charset="0"/>
                <a:cs typeface="Times New Roman" pitchFamily="18" charset="0"/>
              </a:rPr>
              <a:t> lelang</a:t>
            </a:r>
            <a:r>
              <a:rPr lang="en-US" sz="2200" smtClean="0">
                <a:latin typeface="AvantGarde Bk BT" pitchFamily="34" charset="0"/>
                <a:cs typeface="Times New Roman" pitchFamily="18" charset="0"/>
              </a:rPr>
              <a:t>;</a:t>
            </a:r>
          </a:p>
          <a:p>
            <a:pPr marL="609600" indent="-609600" algn="just" eaLnBrk="1" hangingPunct="1">
              <a:buFont typeface="Wingdings" pitchFamily="2" charset="2"/>
              <a:buAutoNum type="arabicPeriod" startAt="26"/>
            </a:pPr>
            <a:r>
              <a:rPr lang="en-US" sz="2200" smtClean="0">
                <a:latin typeface="AvantGarde Bk BT" pitchFamily="34" charset="0"/>
                <a:cs typeface="Times New Roman" pitchFamily="18" charset="0"/>
              </a:rPr>
              <a:t>Belum atau tidak dimilikinya </a:t>
            </a:r>
            <a:r>
              <a:rPr lang="id-ID" sz="2200" smtClean="0">
                <a:latin typeface="AvantGarde Bk BT" pitchFamily="34" charset="0"/>
                <a:cs typeface="Times New Roman" pitchFamily="18" charset="0"/>
              </a:rPr>
              <a:t>peralatan </a:t>
            </a:r>
            <a:r>
              <a:rPr lang="en-US" sz="2200" smtClean="0">
                <a:latin typeface="AvantGarde Bk BT" pitchFamily="34" charset="0"/>
                <a:cs typeface="Times New Roman" pitchFamily="18" charset="0"/>
              </a:rPr>
              <a:t>penyimpanan uang (brankas);</a:t>
            </a:r>
          </a:p>
          <a:p>
            <a:pPr marL="609600" indent="-609600" algn="just" eaLnBrk="1" hangingPunct="1">
              <a:buFont typeface="Wingdings" pitchFamily="2" charset="2"/>
              <a:buAutoNum type="arabicPeriod" startAt="26"/>
            </a:pPr>
            <a:r>
              <a:rPr lang="id-ID" sz="2200" smtClean="0">
                <a:latin typeface="AvantGarde Bk BT" pitchFamily="34" charset="0"/>
                <a:cs typeface="Times New Roman" pitchFamily="18" charset="0"/>
              </a:rPr>
              <a:t>P</a:t>
            </a:r>
            <a:r>
              <a:rPr lang="en-US" sz="2200" smtClean="0">
                <a:latin typeface="AvantGarde Bk BT" pitchFamily="34" charset="0"/>
                <a:cs typeface="Times New Roman" pitchFamily="18" charset="0"/>
              </a:rPr>
              <a:t>engarsipan</a:t>
            </a:r>
            <a:r>
              <a:rPr lang="id-ID" sz="2200" smtClean="0">
                <a:latin typeface="AvantGarde Bk BT" pitchFamily="34" charset="0"/>
                <a:cs typeface="Times New Roman" pitchFamily="18" charset="0"/>
              </a:rPr>
              <a:t> dokumen</a:t>
            </a:r>
            <a:r>
              <a:rPr lang="en-US" sz="2200" smtClean="0">
                <a:latin typeface="AvantGarde Bk BT" pitchFamily="34" charset="0"/>
                <a:cs typeface="Times New Roman" pitchFamily="18" charset="0"/>
              </a:rPr>
              <a:t> </a:t>
            </a:r>
            <a:r>
              <a:rPr lang="id-ID" sz="2200" smtClean="0">
                <a:latin typeface="AvantGarde Bk BT" pitchFamily="34" charset="0"/>
                <a:cs typeface="Times New Roman" pitchFamily="18" charset="0"/>
              </a:rPr>
              <a:t>tidak </a:t>
            </a:r>
            <a:r>
              <a:rPr lang="en-US" sz="2200" smtClean="0">
                <a:latin typeface="AvantGarde Bk BT" pitchFamily="34" charset="0"/>
                <a:cs typeface="Times New Roman" pitchFamily="18" charset="0"/>
              </a:rPr>
              <a:t>rapi</a:t>
            </a:r>
            <a:r>
              <a:rPr lang="id-ID" sz="2200" smtClean="0">
                <a:latin typeface="AvantGarde Bk BT" pitchFamily="34" charset="0"/>
                <a:cs typeface="Times New Roman" pitchFamily="18" charset="0"/>
              </a:rPr>
              <a:t>  dan penga-manannya sangat kurang</a:t>
            </a:r>
            <a:r>
              <a:rPr lang="en-US" sz="2200" smtClean="0">
                <a:latin typeface="AvantGarde Bk BT" pitchFamily="34" charset="0"/>
                <a:cs typeface="Times New Roman" pitchFamily="18" charset="0"/>
              </a:rPr>
              <a:t>;</a:t>
            </a: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Content Placeholder 2"/>
          <p:cNvSpPr>
            <a:spLocks noGrp="1"/>
          </p:cNvSpPr>
          <p:nvPr>
            <p:ph idx="1"/>
          </p:nvPr>
        </p:nvSpPr>
        <p:spPr/>
        <p:txBody>
          <a:bodyPr/>
          <a:lstStyle/>
          <a:p>
            <a:pPr algn="ctr">
              <a:buFont typeface="Wingdings" pitchFamily="2" charset="2"/>
              <a:buNone/>
            </a:pPr>
            <a:r>
              <a:rPr lang="id-ID" sz="5400" smtClean="0">
                <a:solidFill>
                  <a:srgbClr val="0000FF"/>
                </a:solidFill>
              </a:rPr>
              <a:t>PEMBANGUNAN</a:t>
            </a:r>
          </a:p>
          <a:p>
            <a:pPr algn="ctr">
              <a:buFont typeface="Wingdings" pitchFamily="2" charset="2"/>
              <a:buNone/>
            </a:pPr>
            <a:r>
              <a:rPr lang="id-ID" sz="5400" smtClean="0">
                <a:solidFill>
                  <a:srgbClr val="0000FF"/>
                </a:solidFill>
              </a:rPr>
              <a:t>ZONA INTEGRITAS</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a:xfrm>
            <a:off x="457200" y="188913"/>
            <a:ext cx="8229600" cy="1143000"/>
          </a:xfrm>
        </p:spPr>
        <p:txBody>
          <a:bodyPr/>
          <a:lstStyle/>
          <a:p>
            <a:r>
              <a:rPr lang="id-ID" sz="2800" smtClean="0"/>
              <a:t>Latar Belakang Pembangunan ZI menuju WBK di Kemenag</a:t>
            </a:r>
          </a:p>
        </p:txBody>
      </p:sp>
      <p:sp>
        <p:nvSpPr>
          <p:cNvPr id="3" name="Content Placeholder 2"/>
          <p:cNvSpPr>
            <a:spLocks noGrp="1"/>
          </p:cNvSpPr>
          <p:nvPr>
            <p:ph idx="1"/>
          </p:nvPr>
        </p:nvSpPr>
        <p:spPr>
          <a:xfrm>
            <a:off x="323850" y="1782763"/>
            <a:ext cx="8362950" cy="4525962"/>
          </a:xfrm>
          <a:solidFill>
            <a:srgbClr val="0066CC">
              <a:alpha val="65882"/>
            </a:srgbClr>
          </a:solidFill>
        </p:spPr>
        <p:txBody>
          <a:bodyPr>
            <a:normAutofit fontScale="55000" lnSpcReduction="20000"/>
          </a:bodyPr>
          <a:lstStyle/>
          <a:p>
            <a:pPr marL="514350" indent="-514350">
              <a:buFont typeface="+mj-lt"/>
              <a:buAutoNum type="arabicPeriod"/>
              <a:defRPr/>
            </a:pPr>
            <a:r>
              <a:rPr lang="id-ID" b="1" dirty="0" smtClean="0">
                <a:solidFill>
                  <a:srgbClr val="FFFF00"/>
                </a:solidFill>
              </a:rPr>
              <a:t>Inpres </a:t>
            </a:r>
            <a:r>
              <a:rPr lang="id-ID" b="1" dirty="0">
                <a:solidFill>
                  <a:srgbClr val="FFFF00"/>
                </a:solidFill>
              </a:rPr>
              <a:t>Nomor 5 Tahun 2004 menginstruksikan agar Menag melakukan langkah-langkah percepatan pemberantasan korupsi di K/L-nya, dengan menetapkan program WBK;</a:t>
            </a:r>
          </a:p>
          <a:p>
            <a:pPr marL="514350" indent="-514350">
              <a:buFont typeface="+mj-lt"/>
              <a:buAutoNum type="arabicPeriod"/>
              <a:defRPr/>
            </a:pPr>
            <a:r>
              <a:rPr lang="id-ID" b="1" dirty="0">
                <a:solidFill>
                  <a:srgbClr val="FFFF00"/>
                </a:solidFill>
              </a:rPr>
              <a:t>Inpres 5 Tahun 2004 dipertegas lagi dengan Inpres 9 Tahun 2011 dan Inpres Nomor 17 Tahun 2011 namun, implementasi Program Wilayah Bebas dari Korupsi (WBK) minim sekali dan secara keseluruhan, keberhasilan upaya pencegahan korupsi melalui ke tiga Inpres tersebut s.d. saat ini, kurang optimal;</a:t>
            </a:r>
          </a:p>
          <a:p>
            <a:pPr marL="514350" indent="-514350">
              <a:buFont typeface="+mj-lt"/>
              <a:buAutoNum type="arabicPeriod"/>
              <a:defRPr/>
            </a:pPr>
            <a:r>
              <a:rPr lang="id-ID" b="1" dirty="0">
                <a:solidFill>
                  <a:srgbClr val="FFFF00"/>
                </a:solidFill>
              </a:rPr>
              <a:t>Pemberantasan korupsi harus dilakukan melalui penindakan dan pencegahan. Penindakan menghasilkan </a:t>
            </a:r>
            <a:r>
              <a:rPr lang="id-ID" b="1" i="1" dirty="0">
                <a:solidFill>
                  <a:srgbClr val="FFFF00"/>
                </a:solidFill>
              </a:rPr>
              <a:t>detterence effect,</a:t>
            </a:r>
            <a:r>
              <a:rPr lang="id-ID" b="1" dirty="0">
                <a:solidFill>
                  <a:srgbClr val="FFFF00"/>
                </a:solidFill>
              </a:rPr>
              <a:t> dan pencegahan menghasilkan dampak yang besar dan bersifat jangka panjang, tapi kurang menghasilkan </a:t>
            </a:r>
            <a:r>
              <a:rPr lang="id-ID" b="1" i="1" dirty="0">
                <a:solidFill>
                  <a:srgbClr val="FFFF00"/>
                </a:solidFill>
              </a:rPr>
              <a:t>detterence effect</a:t>
            </a:r>
            <a:r>
              <a:rPr lang="id-ID" b="1" dirty="0">
                <a:solidFill>
                  <a:srgbClr val="FFFF00"/>
                </a:solidFill>
              </a:rPr>
              <a:t>. Keduanya perlu disinergikan;</a:t>
            </a:r>
          </a:p>
          <a:p>
            <a:pPr marL="514350" indent="-514350">
              <a:buFont typeface="+mj-lt"/>
              <a:buAutoNum type="arabicPeriod"/>
              <a:defRPr/>
            </a:pPr>
            <a:r>
              <a:rPr lang="id-ID" b="1" dirty="0">
                <a:solidFill>
                  <a:srgbClr val="FFFF00"/>
                </a:solidFill>
              </a:rPr>
              <a:t>Untuk mewujudkan satker WBK, harus dilakukan melalui pembangunan Zona Integritas (ZI), dengan didahului penandatanganan dokumen pakta integritas berdasarkan Per.MENPAN dan RB Nomor 49 Tahun 2011.</a:t>
            </a:r>
          </a:p>
          <a:p>
            <a:pPr marL="514350" indent="-514350">
              <a:buFont typeface="Wingdings" pitchFamily="2" charset="2"/>
              <a:buNone/>
              <a:defRPr/>
            </a:pPr>
            <a:endParaRPr lang="id-ID" dirty="0">
              <a:solidFill>
                <a:srgbClr val="FFFF00"/>
              </a:solidFill>
            </a:endParaRPr>
          </a:p>
          <a:p>
            <a:pPr>
              <a:defRPr/>
            </a:pPr>
            <a:endParaRPr lang="id-ID" dirty="0">
              <a:solidFill>
                <a:srgbClr val="FFFF00"/>
              </a:solidFill>
            </a:endParaRP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35894"/>
            <a:ext cx="8435280" cy="1584176"/>
          </a:xfrm>
          <a:ln>
            <a:miter lim="800000"/>
            <a:headEnd/>
            <a:tailEnd/>
          </a:ln>
        </p:spPr>
        <p:style>
          <a:lnRef idx="0">
            <a:schemeClr val="accent1"/>
          </a:lnRef>
          <a:fillRef idx="3">
            <a:schemeClr val="accent1"/>
          </a:fillRef>
          <a:effectRef idx="3">
            <a:schemeClr val="accent1"/>
          </a:effectRef>
          <a:fontRef idx="minor">
            <a:schemeClr val="lt1"/>
          </a:fontRef>
        </p:style>
        <p:txBody>
          <a:bodyPr>
            <a:normAutofit fontScale="92500" lnSpcReduction="20000"/>
          </a:bodyPr>
          <a:lstStyle/>
          <a:p>
            <a:pPr marL="0" indent="0">
              <a:buFont typeface="Wingdings" pitchFamily="2" charset="2"/>
              <a:buNone/>
              <a:defRPr/>
            </a:pPr>
            <a:endParaRPr lang="en-US" sz="2300" dirty="0" smtClean="0"/>
          </a:p>
          <a:p>
            <a:pPr marL="0" indent="0">
              <a:buFont typeface="Wingdings" pitchFamily="2" charset="2"/>
              <a:buNone/>
              <a:defRPr/>
            </a:pPr>
            <a:r>
              <a:rPr lang="id-ID" sz="2300" dirty="0" smtClean="0"/>
              <a:t>adalah </a:t>
            </a:r>
            <a:r>
              <a:rPr lang="id-ID" sz="2300" dirty="0"/>
              <a:t>sebutan atau predikat yang diberikan kepada K/L/Pemda yang pimpinan dan jajarannya mempunyai niat (komitmen) untuk mewujudkan birokrasi yang bersih dan </a:t>
            </a:r>
            <a:r>
              <a:rPr lang="id-ID" sz="2300" dirty="0" smtClean="0"/>
              <a:t>melayani</a:t>
            </a:r>
            <a:endParaRPr lang="id-ID" sz="2300" dirty="0"/>
          </a:p>
        </p:txBody>
      </p:sp>
      <p:sp>
        <p:nvSpPr>
          <p:cNvPr id="9" name="Parallelogram 8"/>
          <p:cNvSpPr/>
          <p:nvPr/>
        </p:nvSpPr>
        <p:spPr>
          <a:xfrm>
            <a:off x="468313" y="981075"/>
            <a:ext cx="3598862" cy="503238"/>
          </a:xfrm>
          <a:prstGeom prst="parallelogram">
            <a:avLst/>
          </a:prstGeom>
          <a:gradFill flip="none" rotWithShape="1">
            <a:gsLst>
              <a:gs pos="0">
                <a:srgbClr val="00B0F0"/>
              </a:gs>
              <a:gs pos="50000">
                <a:schemeClr val="accent1">
                  <a:tint val="44500"/>
                  <a:satMod val="160000"/>
                </a:schemeClr>
              </a:gs>
              <a:gs pos="100000">
                <a:schemeClr val="accent1">
                  <a:tint val="23500"/>
                  <a:satMod val="160000"/>
                </a:schemeClr>
              </a:gs>
            </a:gsLst>
            <a:path path="rect">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sz="2000" dirty="0">
                <a:solidFill>
                  <a:srgbClr val="FF0000"/>
                </a:solidFill>
              </a:rPr>
              <a:t>Zona Integritas (ZI)</a:t>
            </a:r>
            <a:endParaRPr lang="en-US" sz="2000" dirty="0"/>
          </a:p>
        </p:txBody>
      </p:sp>
      <p:sp>
        <p:nvSpPr>
          <p:cNvPr id="10" name="Content Placeholder 2"/>
          <p:cNvSpPr txBox="1">
            <a:spLocks/>
          </p:cNvSpPr>
          <p:nvPr/>
        </p:nvSpPr>
        <p:spPr>
          <a:xfrm>
            <a:off x="457200" y="3180110"/>
            <a:ext cx="8435280" cy="1584176"/>
          </a:xfrm>
          <a:prstGeom prst="rect">
            <a:avLst/>
          </a:prstGeom>
        </p:spPr>
        <p:style>
          <a:lnRef idx="0">
            <a:schemeClr val="accent1"/>
          </a:lnRef>
          <a:fillRef idx="3">
            <a:schemeClr val="accent1"/>
          </a:fillRef>
          <a:effectRef idx="3">
            <a:schemeClr val="accent1"/>
          </a:effectRef>
          <a:fontRef idx="minor">
            <a:schemeClr val="lt1"/>
          </a:fontRef>
        </p:style>
        <p:txBody>
          <a:bodyPr>
            <a:normAutofit fontScale="92500" lnSpcReduction="20000"/>
          </a:bodyPr>
          <a:lstStyle>
            <a:lvl1pPr marL="342900" indent="-342900" algn="l" defTabSz="914400" rtl="0" eaLnBrk="1" latinLnBrk="0" hangingPunct="1">
              <a:spcBef>
                <a:spcPct val="20000"/>
              </a:spcBef>
              <a:buFont typeface="Arial" pitchFamily="34" charset="0"/>
              <a:buChar char="•"/>
              <a:defRPr sz="3200" kern="1200">
                <a:solidFill>
                  <a:schemeClr val="lt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lt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lt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9pPr>
          </a:lstStyle>
          <a:p>
            <a:pPr marL="0" indent="0">
              <a:buFont typeface="Arial" pitchFamily="34" charset="0"/>
              <a:buNone/>
              <a:defRPr/>
            </a:pPr>
            <a:endParaRPr lang="en-US" sz="2300" dirty="0" smtClean="0"/>
          </a:p>
          <a:p>
            <a:pPr marL="0" indent="0">
              <a:buFont typeface="Arial" pitchFamily="34" charset="0"/>
              <a:buNone/>
              <a:defRPr/>
            </a:pPr>
            <a:r>
              <a:rPr lang="id-ID" sz="2300" dirty="0" smtClean="0"/>
              <a:t>adalah </a:t>
            </a:r>
            <a:r>
              <a:rPr lang="id-ID" sz="2300" dirty="0"/>
              <a:t>sebutan atau predikat yang diberikan kepada suatu unit kerja pada ZI yang memenuhi syarat indikator mutlak dan memperoleh hasil penilaian indikator operasional di antara 80 dan </a:t>
            </a:r>
            <a:r>
              <a:rPr lang="id-ID" sz="2300" dirty="0" smtClean="0"/>
              <a:t>90</a:t>
            </a:r>
            <a:endParaRPr lang="id-ID" sz="2300" dirty="0"/>
          </a:p>
        </p:txBody>
      </p:sp>
      <p:sp>
        <p:nvSpPr>
          <p:cNvPr id="11" name="Parallelogram 10"/>
          <p:cNvSpPr/>
          <p:nvPr/>
        </p:nvSpPr>
        <p:spPr>
          <a:xfrm>
            <a:off x="539750" y="2924175"/>
            <a:ext cx="6264275" cy="504825"/>
          </a:xfrm>
          <a:prstGeom prst="parallelogram">
            <a:avLst/>
          </a:prstGeom>
          <a:gradFill flip="none" rotWithShape="1">
            <a:gsLst>
              <a:gs pos="0">
                <a:srgbClr val="00B0F0"/>
              </a:gs>
              <a:gs pos="50000">
                <a:schemeClr val="accent1">
                  <a:tint val="44500"/>
                  <a:satMod val="160000"/>
                </a:schemeClr>
              </a:gs>
              <a:gs pos="100000">
                <a:schemeClr val="accent1">
                  <a:tint val="23500"/>
                  <a:satMod val="160000"/>
                </a:schemeClr>
              </a:gs>
            </a:gsLst>
            <a:path path="rect">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id-ID" sz="2000" dirty="0">
                <a:solidFill>
                  <a:srgbClr val="FF0000"/>
                </a:solidFill>
              </a:rPr>
              <a:t>Wilayah Bebas dari Korupsi (WBK)</a:t>
            </a:r>
            <a:endParaRPr lang="en-US" sz="2000" dirty="0">
              <a:solidFill>
                <a:srgbClr val="FF0000"/>
              </a:solidFill>
            </a:endParaRPr>
          </a:p>
        </p:txBody>
      </p:sp>
      <p:sp>
        <p:nvSpPr>
          <p:cNvPr id="12" name="Content Placeholder 2"/>
          <p:cNvSpPr txBox="1">
            <a:spLocks/>
          </p:cNvSpPr>
          <p:nvPr/>
        </p:nvSpPr>
        <p:spPr>
          <a:xfrm>
            <a:off x="467544" y="5124326"/>
            <a:ext cx="8435280" cy="1584176"/>
          </a:xfrm>
          <a:prstGeom prst="rect">
            <a:avLst/>
          </a:prstGeom>
        </p:spPr>
        <p:style>
          <a:lnRef idx="0">
            <a:schemeClr val="accent1"/>
          </a:lnRef>
          <a:fillRef idx="3">
            <a:schemeClr val="accent1"/>
          </a:fillRef>
          <a:effectRef idx="3">
            <a:schemeClr val="accent1"/>
          </a:effectRef>
          <a:fontRef idx="minor">
            <a:schemeClr val="lt1"/>
          </a:fontRef>
        </p:style>
        <p:txBody>
          <a:bodyPr>
            <a:normAutofit fontScale="92500" lnSpcReduction="20000"/>
          </a:bodyPr>
          <a:lstStyle>
            <a:lvl1pPr marL="342900" indent="-342900" algn="l" defTabSz="914400" rtl="0" eaLnBrk="1" latinLnBrk="0" hangingPunct="1">
              <a:spcBef>
                <a:spcPct val="20000"/>
              </a:spcBef>
              <a:buFont typeface="Arial" pitchFamily="34" charset="0"/>
              <a:buChar char="•"/>
              <a:defRPr sz="3200" kern="1200">
                <a:solidFill>
                  <a:schemeClr val="lt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lt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lt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9pPr>
          </a:lstStyle>
          <a:p>
            <a:pPr marL="0" indent="0">
              <a:buFont typeface="Arial" pitchFamily="34" charset="0"/>
              <a:buNone/>
              <a:defRPr/>
            </a:pPr>
            <a:endParaRPr lang="en-US" sz="2300" dirty="0" smtClean="0"/>
          </a:p>
          <a:p>
            <a:pPr marL="0" indent="0">
              <a:buFont typeface="Arial" pitchFamily="34" charset="0"/>
              <a:buNone/>
              <a:defRPr/>
            </a:pPr>
            <a:r>
              <a:rPr lang="id-ID" sz="2300" dirty="0" smtClean="0"/>
              <a:t>adalah </a:t>
            </a:r>
            <a:r>
              <a:rPr lang="id-ID" sz="2300" dirty="0"/>
              <a:t>sebutan atau predikat yang diberikan kepada suatu unit kerja pada ZI yang memenuhi syarat indikator mutlak dan memperoleh hasil penilaian indikator operasional 90 atau </a:t>
            </a:r>
            <a:r>
              <a:rPr lang="id-ID" sz="2300" dirty="0" smtClean="0"/>
              <a:t>lebih</a:t>
            </a:r>
            <a:endParaRPr lang="id-ID" sz="2300" dirty="0"/>
          </a:p>
        </p:txBody>
      </p:sp>
      <p:sp>
        <p:nvSpPr>
          <p:cNvPr id="13" name="Parallelogram 12"/>
          <p:cNvSpPr/>
          <p:nvPr/>
        </p:nvSpPr>
        <p:spPr>
          <a:xfrm>
            <a:off x="549275" y="4868863"/>
            <a:ext cx="7118350" cy="504825"/>
          </a:xfrm>
          <a:prstGeom prst="parallelogram">
            <a:avLst/>
          </a:prstGeom>
          <a:gradFill flip="none" rotWithShape="1">
            <a:gsLst>
              <a:gs pos="0">
                <a:srgbClr val="00B0F0"/>
              </a:gs>
              <a:gs pos="50000">
                <a:schemeClr val="accent1">
                  <a:tint val="44500"/>
                  <a:satMod val="160000"/>
                </a:schemeClr>
              </a:gs>
              <a:gs pos="100000">
                <a:schemeClr val="accent1">
                  <a:tint val="23500"/>
                  <a:satMod val="160000"/>
                </a:schemeClr>
              </a:gs>
            </a:gsLst>
            <a:path path="rect">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id-ID" sz="2000" dirty="0">
                <a:solidFill>
                  <a:srgbClr val="FF0000"/>
                </a:solidFill>
              </a:rPr>
              <a:t>Wilayah Birokrasi Bersih dan Melayani</a:t>
            </a:r>
            <a:endParaRPr lang="en-US" sz="2000" dirty="0">
              <a:solidFill>
                <a:srgbClr val="FF0000"/>
              </a:solidFill>
            </a:endParaRPr>
          </a:p>
        </p:txBody>
      </p:sp>
      <p:sp>
        <p:nvSpPr>
          <p:cNvPr id="63502" name="Title 1"/>
          <p:cNvSpPr>
            <a:spLocks noGrp="1"/>
          </p:cNvSpPr>
          <p:nvPr>
            <p:ph type="title"/>
          </p:nvPr>
        </p:nvSpPr>
        <p:spPr>
          <a:xfrm>
            <a:off x="457200" y="115888"/>
            <a:ext cx="8229600" cy="635000"/>
          </a:xfrm>
        </p:spPr>
        <p:txBody>
          <a:bodyPr/>
          <a:lstStyle/>
          <a:p>
            <a:r>
              <a:rPr lang="en-US" sz="4000" smtClean="0"/>
              <a:t>P</a:t>
            </a:r>
            <a:r>
              <a:rPr lang="id-ID" sz="4000" smtClean="0"/>
              <a:t>engertian</a:t>
            </a:r>
            <a:r>
              <a:rPr lang="en-US" sz="4000" smtClean="0"/>
              <a:t> Umum</a:t>
            </a:r>
            <a:endParaRPr lang="id-ID" sz="400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id-ID" smtClean="0">
                <a:solidFill>
                  <a:srgbClr val="0000FF"/>
                </a:solidFill>
              </a:rPr>
              <a:t>DASAR HUKUM (lanjutan...)</a:t>
            </a:r>
          </a:p>
        </p:txBody>
      </p:sp>
      <p:sp>
        <p:nvSpPr>
          <p:cNvPr id="3" name="Content Placeholder 2"/>
          <p:cNvSpPr>
            <a:spLocks noGrp="1"/>
          </p:cNvSpPr>
          <p:nvPr>
            <p:ph idx="1"/>
          </p:nvPr>
        </p:nvSpPr>
        <p:spPr/>
        <p:txBody>
          <a:bodyPr/>
          <a:lstStyle/>
          <a:p>
            <a:pPr algn="just" eaLnBrk="1" hangingPunct="1">
              <a:defRPr/>
            </a:pPr>
            <a:r>
              <a:rPr lang="id-ID" sz="1800" dirty="0" smtClean="0"/>
              <a:t>Inpres 5/2004 ttg Percepatan Pemberantasan Korupsi;</a:t>
            </a:r>
            <a:endParaRPr lang="en-US" sz="1800" dirty="0" smtClean="0"/>
          </a:p>
          <a:p>
            <a:pPr algn="just" eaLnBrk="1" hangingPunct="1">
              <a:defRPr/>
            </a:pPr>
            <a:r>
              <a:rPr lang="en-US" sz="1800" dirty="0" err="1" smtClean="0">
                <a:latin typeface="+mj-lt"/>
              </a:rPr>
              <a:t>Inpres</a:t>
            </a:r>
            <a:r>
              <a:rPr lang="en-US" sz="1800" dirty="0" smtClean="0">
                <a:latin typeface="+mj-lt"/>
              </a:rPr>
              <a:t> 7</a:t>
            </a:r>
            <a:r>
              <a:rPr lang="id-ID" sz="1800" dirty="0" smtClean="0">
                <a:latin typeface="+mj-lt"/>
              </a:rPr>
              <a:t>/</a:t>
            </a:r>
            <a:r>
              <a:rPr lang="en-US" sz="1800" dirty="0" smtClean="0">
                <a:latin typeface="+mj-lt"/>
              </a:rPr>
              <a:t>1999 </a:t>
            </a:r>
            <a:r>
              <a:rPr lang="en-US" sz="1800" dirty="0" err="1" smtClean="0">
                <a:latin typeface="+mj-lt"/>
              </a:rPr>
              <a:t>ttg</a:t>
            </a:r>
            <a:r>
              <a:rPr lang="en-US" sz="1800" dirty="0" smtClean="0">
                <a:latin typeface="+mj-lt"/>
              </a:rPr>
              <a:t> </a:t>
            </a:r>
            <a:r>
              <a:rPr lang="en-US" sz="1800" dirty="0" err="1" smtClean="0">
                <a:latin typeface="+mj-lt"/>
              </a:rPr>
              <a:t>Akuntabilitas</a:t>
            </a:r>
            <a:r>
              <a:rPr lang="en-US" sz="1800" dirty="0" smtClean="0">
                <a:latin typeface="+mj-lt"/>
              </a:rPr>
              <a:t> </a:t>
            </a:r>
            <a:r>
              <a:rPr lang="en-US" sz="1800" dirty="0" err="1" smtClean="0">
                <a:latin typeface="+mj-lt"/>
              </a:rPr>
              <a:t>Kinerja</a:t>
            </a:r>
            <a:r>
              <a:rPr lang="en-US" sz="1800" dirty="0" smtClean="0">
                <a:latin typeface="+mj-lt"/>
              </a:rPr>
              <a:t> </a:t>
            </a:r>
            <a:r>
              <a:rPr lang="en-US" sz="1800" dirty="0" err="1" smtClean="0">
                <a:latin typeface="+mj-lt"/>
              </a:rPr>
              <a:t>Instansi</a:t>
            </a:r>
            <a:r>
              <a:rPr lang="en-US" sz="1800" dirty="0" smtClean="0">
                <a:latin typeface="+mj-lt"/>
              </a:rPr>
              <a:t> </a:t>
            </a:r>
            <a:r>
              <a:rPr lang="en-US" sz="1800" dirty="0" err="1" smtClean="0">
                <a:latin typeface="+mj-lt"/>
              </a:rPr>
              <a:t>Pemerintah</a:t>
            </a:r>
            <a:r>
              <a:rPr lang="en-US" sz="1800" dirty="0" smtClean="0">
                <a:latin typeface="+mj-lt"/>
              </a:rPr>
              <a:t>.</a:t>
            </a:r>
          </a:p>
          <a:p>
            <a:pPr algn="just" eaLnBrk="1" hangingPunct="1">
              <a:defRPr/>
            </a:pPr>
            <a:r>
              <a:rPr lang="en-US" sz="1800" dirty="0" err="1" smtClean="0">
                <a:latin typeface="+mj-lt"/>
              </a:rPr>
              <a:t>Peraturan</a:t>
            </a:r>
            <a:r>
              <a:rPr lang="en-US" sz="1800" dirty="0" smtClean="0">
                <a:latin typeface="+mj-lt"/>
              </a:rPr>
              <a:t> </a:t>
            </a:r>
            <a:r>
              <a:rPr lang="en-US" sz="1800" dirty="0" err="1" smtClean="0">
                <a:latin typeface="+mj-lt"/>
              </a:rPr>
              <a:t>Menteri</a:t>
            </a:r>
            <a:r>
              <a:rPr lang="en-US" sz="1800" dirty="0" smtClean="0">
                <a:latin typeface="+mj-lt"/>
              </a:rPr>
              <a:t> Agama </a:t>
            </a:r>
            <a:r>
              <a:rPr lang="en-US" sz="1800" dirty="0" err="1" smtClean="0">
                <a:latin typeface="+mj-lt"/>
              </a:rPr>
              <a:t>Nomor</a:t>
            </a:r>
            <a:r>
              <a:rPr lang="en-US" sz="1800" dirty="0" smtClean="0">
                <a:latin typeface="+mj-lt"/>
              </a:rPr>
              <a:t> </a:t>
            </a:r>
            <a:r>
              <a:rPr lang="id-ID" sz="1800" dirty="0" smtClean="0">
                <a:latin typeface="+mj-lt"/>
              </a:rPr>
              <a:t>10</a:t>
            </a:r>
            <a:r>
              <a:rPr lang="en-US" sz="1800" dirty="0" smtClean="0">
                <a:latin typeface="+mj-lt"/>
              </a:rPr>
              <a:t> </a:t>
            </a:r>
            <a:r>
              <a:rPr lang="en-US" sz="1800" dirty="0" err="1" smtClean="0">
                <a:latin typeface="+mj-lt"/>
              </a:rPr>
              <a:t>Tahun</a:t>
            </a:r>
            <a:r>
              <a:rPr lang="en-US" sz="1800" dirty="0" smtClean="0">
                <a:latin typeface="+mj-lt"/>
              </a:rPr>
              <a:t> 20</a:t>
            </a:r>
            <a:r>
              <a:rPr lang="id-ID" sz="1800" dirty="0" smtClean="0">
                <a:latin typeface="+mj-lt"/>
              </a:rPr>
              <a:t>10</a:t>
            </a:r>
            <a:r>
              <a:rPr lang="en-US" sz="1800" dirty="0" smtClean="0">
                <a:latin typeface="+mj-lt"/>
              </a:rPr>
              <a:t> </a:t>
            </a:r>
            <a:r>
              <a:rPr lang="en-US" sz="1800" dirty="0" err="1" smtClean="0">
                <a:latin typeface="+mj-lt"/>
              </a:rPr>
              <a:t>tentang</a:t>
            </a:r>
            <a:r>
              <a:rPr lang="en-US" sz="1800" dirty="0" smtClean="0">
                <a:latin typeface="+mj-lt"/>
              </a:rPr>
              <a:t> </a:t>
            </a:r>
            <a:r>
              <a:rPr lang="en-US" sz="1800" dirty="0" err="1" smtClean="0">
                <a:latin typeface="+mj-lt"/>
              </a:rPr>
              <a:t>Organisasi</a:t>
            </a:r>
            <a:r>
              <a:rPr lang="en-US" sz="1800" dirty="0" smtClean="0">
                <a:latin typeface="+mj-lt"/>
              </a:rPr>
              <a:t> </a:t>
            </a:r>
            <a:r>
              <a:rPr lang="en-US" sz="1800" dirty="0" err="1" smtClean="0">
                <a:latin typeface="+mj-lt"/>
              </a:rPr>
              <a:t>dan</a:t>
            </a:r>
            <a:r>
              <a:rPr lang="en-US" sz="1800" dirty="0" smtClean="0">
                <a:latin typeface="+mj-lt"/>
              </a:rPr>
              <a:t> Tata </a:t>
            </a:r>
            <a:r>
              <a:rPr lang="en-US" sz="1800" dirty="0" err="1" smtClean="0">
                <a:latin typeface="+mj-lt"/>
              </a:rPr>
              <a:t>Kerja</a:t>
            </a:r>
            <a:r>
              <a:rPr lang="en-US" sz="1800" dirty="0" smtClean="0">
                <a:latin typeface="+mj-lt"/>
              </a:rPr>
              <a:t> </a:t>
            </a:r>
            <a:r>
              <a:rPr lang="id-ID" sz="1800" dirty="0" smtClean="0">
                <a:latin typeface="+mj-lt"/>
              </a:rPr>
              <a:t>Kementerian</a:t>
            </a:r>
            <a:r>
              <a:rPr lang="en-US" sz="1800" dirty="0" smtClean="0">
                <a:latin typeface="+mj-lt"/>
              </a:rPr>
              <a:t> Agama;</a:t>
            </a:r>
            <a:endParaRPr lang="id-ID" sz="1800" dirty="0" smtClean="0">
              <a:latin typeface="+mj-lt"/>
            </a:endParaRPr>
          </a:p>
          <a:p>
            <a:pPr algn="just" eaLnBrk="1" hangingPunct="1">
              <a:defRPr/>
            </a:pPr>
            <a:r>
              <a:rPr lang="id-ID" sz="1800" dirty="0" smtClean="0">
                <a:latin typeface="+mj-lt"/>
              </a:rPr>
              <a:t>Keputusan Menteri Agama Nomor 373 Tahun 2002 tentang Organisasi dan Tata Kerja Departemen Agama di Daerah;</a:t>
            </a:r>
            <a:endParaRPr lang="en-US" sz="1800" dirty="0" smtClean="0">
              <a:latin typeface="+mj-lt"/>
            </a:endParaRPr>
          </a:p>
          <a:p>
            <a:pPr algn="just" eaLnBrk="1" hangingPunct="1">
              <a:defRPr/>
            </a:pPr>
            <a:r>
              <a:rPr lang="en-US" sz="1800" dirty="0" err="1" smtClean="0">
                <a:latin typeface="+mj-lt"/>
              </a:rPr>
              <a:t>Peraturan</a:t>
            </a:r>
            <a:r>
              <a:rPr lang="en-US" sz="1800" dirty="0" smtClean="0">
                <a:latin typeface="+mj-lt"/>
              </a:rPr>
              <a:t> </a:t>
            </a:r>
            <a:r>
              <a:rPr lang="en-US" sz="1800" dirty="0" err="1" smtClean="0">
                <a:latin typeface="+mj-lt"/>
              </a:rPr>
              <a:t>Menteri</a:t>
            </a:r>
            <a:r>
              <a:rPr lang="en-US" sz="1800" dirty="0" smtClean="0">
                <a:latin typeface="+mj-lt"/>
              </a:rPr>
              <a:t> Agama </a:t>
            </a:r>
            <a:r>
              <a:rPr lang="en-US" sz="1800" dirty="0" err="1" smtClean="0">
                <a:latin typeface="+mj-lt"/>
              </a:rPr>
              <a:t>Nomor</a:t>
            </a:r>
            <a:r>
              <a:rPr lang="en-US" sz="1800" dirty="0" smtClean="0">
                <a:latin typeface="+mj-lt"/>
              </a:rPr>
              <a:t> 8 </a:t>
            </a:r>
            <a:r>
              <a:rPr lang="en-US" sz="1800" dirty="0" err="1" smtClean="0">
                <a:latin typeface="+mj-lt"/>
              </a:rPr>
              <a:t>Tahun</a:t>
            </a:r>
            <a:r>
              <a:rPr lang="en-US" sz="1800" dirty="0" smtClean="0">
                <a:latin typeface="+mj-lt"/>
              </a:rPr>
              <a:t> 2007 </a:t>
            </a:r>
            <a:r>
              <a:rPr lang="en-US" sz="1800" dirty="0" err="1" smtClean="0">
                <a:latin typeface="+mj-lt"/>
              </a:rPr>
              <a:t>tentang</a:t>
            </a:r>
            <a:r>
              <a:rPr lang="en-US" sz="1800" dirty="0" smtClean="0">
                <a:latin typeface="+mj-lt"/>
              </a:rPr>
              <a:t> </a:t>
            </a:r>
            <a:r>
              <a:rPr lang="en-US" sz="1800" dirty="0" err="1" smtClean="0">
                <a:latin typeface="+mj-lt"/>
              </a:rPr>
              <a:t>Pengawasan</a:t>
            </a:r>
            <a:r>
              <a:rPr lang="en-US" sz="1800" dirty="0" smtClean="0">
                <a:latin typeface="+mj-lt"/>
              </a:rPr>
              <a:t> </a:t>
            </a:r>
            <a:r>
              <a:rPr lang="en-US" sz="1800" dirty="0" err="1" smtClean="0">
                <a:latin typeface="+mj-lt"/>
              </a:rPr>
              <a:t>di</a:t>
            </a:r>
            <a:r>
              <a:rPr lang="en-US" sz="1800" dirty="0" smtClean="0">
                <a:latin typeface="+mj-lt"/>
              </a:rPr>
              <a:t> </a:t>
            </a:r>
            <a:r>
              <a:rPr lang="en-US" sz="1800" dirty="0" err="1" smtClean="0">
                <a:latin typeface="+mj-lt"/>
              </a:rPr>
              <a:t>Lingkungan</a:t>
            </a:r>
            <a:r>
              <a:rPr lang="en-US" sz="1800" dirty="0" smtClean="0">
                <a:latin typeface="+mj-lt"/>
              </a:rPr>
              <a:t> </a:t>
            </a:r>
            <a:r>
              <a:rPr lang="en-US" sz="1800" dirty="0" err="1" smtClean="0">
                <a:latin typeface="+mj-lt"/>
              </a:rPr>
              <a:t>Departemen</a:t>
            </a:r>
            <a:r>
              <a:rPr lang="en-US" sz="1800" dirty="0" smtClean="0">
                <a:latin typeface="+mj-lt"/>
              </a:rPr>
              <a:t> Agama.</a:t>
            </a:r>
            <a:endParaRPr lang="id-ID" sz="1800" dirty="0" smtClean="0">
              <a:latin typeface="+mj-lt"/>
            </a:endParaRPr>
          </a:p>
          <a:p>
            <a:pPr algn="just" eaLnBrk="1" hangingPunct="1">
              <a:defRPr/>
            </a:pPr>
            <a:r>
              <a:rPr lang="en-US" sz="1800" dirty="0" smtClean="0">
                <a:latin typeface="+mj-lt"/>
              </a:rPr>
              <a:t>Per-</a:t>
            </a:r>
            <a:r>
              <a:rPr lang="en-US" sz="1800" dirty="0" err="1" smtClean="0">
                <a:latin typeface="+mj-lt"/>
              </a:rPr>
              <a:t>MenPAN</a:t>
            </a:r>
            <a:r>
              <a:rPr lang="en-US" sz="1800" dirty="0" smtClean="0">
                <a:latin typeface="+mj-lt"/>
              </a:rPr>
              <a:t> </a:t>
            </a:r>
            <a:r>
              <a:rPr lang="en-US" sz="1800" dirty="0" err="1" smtClean="0">
                <a:latin typeface="+mj-lt"/>
              </a:rPr>
              <a:t>dan</a:t>
            </a:r>
            <a:r>
              <a:rPr lang="en-US" sz="1800" dirty="0" smtClean="0">
                <a:latin typeface="+mj-lt"/>
              </a:rPr>
              <a:t> RB </a:t>
            </a:r>
            <a:r>
              <a:rPr lang="en-US" sz="1800" dirty="0" err="1" smtClean="0">
                <a:latin typeface="+mj-lt"/>
              </a:rPr>
              <a:t>Nomor</a:t>
            </a:r>
            <a:r>
              <a:rPr lang="en-US" sz="1800" dirty="0" smtClean="0">
                <a:latin typeface="+mj-lt"/>
              </a:rPr>
              <a:t> 29 </a:t>
            </a:r>
            <a:r>
              <a:rPr lang="en-US" sz="1800" dirty="0" err="1" smtClean="0">
                <a:latin typeface="+mj-lt"/>
              </a:rPr>
              <a:t>Tahun</a:t>
            </a:r>
            <a:r>
              <a:rPr lang="en-US" sz="1800" dirty="0" smtClean="0">
                <a:latin typeface="+mj-lt"/>
              </a:rPr>
              <a:t> 2010 </a:t>
            </a:r>
            <a:r>
              <a:rPr lang="en-US" sz="1800" dirty="0" err="1" smtClean="0">
                <a:latin typeface="+mj-lt"/>
              </a:rPr>
              <a:t>tentang</a:t>
            </a:r>
            <a:r>
              <a:rPr lang="en-US" sz="1800" dirty="0" smtClean="0">
                <a:latin typeface="+mj-lt"/>
              </a:rPr>
              <a:t> </a:t>
            </a:r>
            <a:r>
              <a:rPr lang="en-US" sz="1800" dirty="0" err="1" smtClean="0">
                <a:latin typeface="+mj-lt"/>
              </a:rPr>
              <a:t>Pedoman</a:t>
            </a:r>
            <a:r>
              <a:rPr lang="en-US" sz="1800" dirty="0" smtClean="0">
                <a:latin typeface="+mj-lt"/>
              </a:rPr>
              <a:t> </a:t>
            </a:r>
            <a:r>
              <a:rPr lang="en-US" sz="1800" dirty="0" err="1" smtClean="0">
                <a:latin typeface="+mj-lt"/>
              </a:rPr>
              <a:t>Penyusunan</a:t>
            </a:r>
            <a:r>
              <a:rPr lang="en-US" sz="1800" dirty="0" smtClean="0">
                <a:latin typeface="+mj-lt"/>
              </a:rPr>
              <a:t> </a:t>
            </a:r>
            <a:r>
              <a:rPr lang="en-US" sz="1800" dirty="0" err="1" smtClean="0">
                <a:latin typeface="+mj-lt"/>
              </a:rPr>
              <a:t>Penetapan</a:t>
            </a:r>
            <a:r>
              <a:rPr lang="en-US" sz="1800" dirty="0" smtClean="0">
                <a:latin typeface="+mj-lt"/>
              </a:rPr>
              <a:t> </a:t>
            </a:r>
            <a:r>
              <a:rPr lang="en-US" sz="1800" dirty="0" err="1" smtClean="0">
                <a:latin typeface="+mj-lt"/>
              </a:rPr>
              <a:t>Kinerja</a:t>
            </a:r>
            <a:r>
              <a:rPr lang="en-US" sz="1800" dirty="0" smtClean="0">
                <a:latin typeface="+mj-lt"/>
              </a:rPr>
              <a:t> </a:t>
            </a:r>
            <a:r>
              <a:rPr lang="en-US" sz="1800" dirty="0" err="1" smtClean="0">
                <a:latin typeface="+mj-lt"/>
              </a:rPr>
              <a:t>dan</a:t>
            </a:r>
            <a:r>
              <a:rPr lang="en-US" sz="1800" dirty="0" smtClean="0">
                <a:latin typeface="+mj-lt"/>
              </a:rPr>
              <a:t> </a:t>
            </a:r>
            <a:r>
              <a:rPr lang="en-US" sz="1800" dirty="0" err="1" smtClean="0">
                <a:latin typeface="+mj-lt"/>
              </a:rPr>
              <a:t>Pelaporan</a:t>
            </a:r>
            <a:r>
              <a:rPr lang="en-US" sz="1800" dirty="0" smtClean="0">
                <a:latin typeface="+mj-lt"/>
              </a:rPr>
              <a:t> </a:t>
            </a:r>
            <a:r>
              <a:rPr lang="en-US" sz="1800" dirty="0" err="1" smtClean="0">
                <a:latin typeface="+mj-lt"/>
              </a:rPr>
              <a:t>Akuntabilitas</a:t>
            </a:r>
            <a:r>
              <a:rPr lang="en-US" sz="1800" dirty="0" smtClean="0">
                <a:latin typeface="+mj-lt"/>
              </a:rPr>
              <a:t> </a:t>
            </a:r>
            <a:r>
              <a:rPr lang="en-US" sz="1800" dirty="0" err="1" smtClean="0">
                <a:latin typeface="+mj-lt"/>
              </a:rPr>
              <a:t>Kinerja</a:t>
            </a:r>
            <a:r>
              <a:rPr lang="en-US" sz="1800" dirty="0" smtClean="0">
                <a:latin typeface="+mj-lt"/>
              </a:rPr>
              <a:t> </a:t>
            </a:r>
            <a:r>
              <a:rPr lang="en-US" sz="1800" dirty="0" err="1" smtClean="0">
                <a:latin typeface="+mj-lt"/>
              </a:rPr>
              <a:t>Instansi</a:t>
            </a:r>
            <a:r>
              <a:rPr lang="en-US" sz="1800" dirty="0" smtClean="0">
                <a:latin typeface="+mj-lt"/>
              </a:rPr>
              <a:t> </a:t>
            </a:r>
            <a:r>
              <a:rPr lang="en-US" sz="1800" dirty="0" err="1" smtClean="0">
                <a:latin typeface="+mj-lt"/>
              </a:rPr>
              <a:t>Pemerintah</a:t>
            </a:r>
            <a:r>
              <a:rPr lang="en-US" sz="1800" dirty="0" smtClean="0">
                <a:latin typeface="+mj-lt"/>
              </a:rPr>
              <a:t>;</a:t>
            </a:r>
          </a:p>
          <a:p>
            <a:pPr algn="just" eaLnBrk="1" hangingPunct="1">
              <a:defRPr/>
            </a:pPr>
            <a:r>
              <a:rPr lang="id-ID" sz="1800" dirty="0" smtClean="0">
                <a:latin typeface="+mj-lt"/>
              </a:rPr>
              <a:t>PerMENPAN &amp; RB 09/2007 ttg Pedoman Umum Penetapan  Indikator Kinerja Utama di Lingk Instansi Pemerintah;</a:t>
            </a:r>
          </a:p>
          <a:p>
            <a:pPr algn="just" eaLnBrk="1" hangingPunct="1">
              <a:defRPr/>
            </a:pPr>
            <a:r>
              <a:rPr lang="en-US" sz="1800" dirty="0" smtClean="0"/>
              <a:t>Per-</a:t>
            </a:r>
            <a:r>
              <a:rPr lang="en-US" sz="1800" dirty="0" err="1" smtClean="0"/>
              <a:t>MenPAN</a:t>
            </a:r>
            <a:r>
              <a:rPr lang="en-US" sz="1800" dirty="0" smtClean="0"/>
              <a:t> PER/21/M.PAN/11/2008 </a:t>
            </a:r>
            <a:r>
              <a:rPr lang="en-US" sz="1800" dirty="0" err="1" smtClean="0"/>
              <a:t>ttg</a:t>
            </a:r>
            <a:r>
              <a:rPr lang="en-US" sz="1800" dirty="0" smtClean="0"/>
              <a:t> </a:t>
            </a:r>
            <a:r>
              <a:rPr lang="en-US" sz="1800" dirty="0" err="1" smtClean="0"/>
              <a:t>Pedoman</a:t>
            </a:r>
            <a:r>
              <a:rPr lang="en-US" sz="1800" dirty="0" smtClean="0"/>
              <a:t> </a:t>
            </a:r>
            <a:r>
              <a:rPr lang="en-US" sz="1800" dirty="0" err="1" smtClean="0"/>
              <a:t>Penyusunan</a:t>
            </a:r>
            <a:r>
              <a:rPr lang="en-US" sz="1800" dirty="0" smtClean="0"/>
              <a:t> </a:t>
            </a:r>
            <a:r>
              <a:rPr lang="en-US" sz="1800" dirty="0" err="1" smtClean="0"/>
              <a:t>Standar</a:t>
            </a:r>
            <a:r>
              <a:rPr lang="en-US" sz="1800" dirty="0" smtClean="0"/>
              <a:t> Operating </a:t>
            </a:r>
            <a:r>
              <a:rPr lang="en-US" sz="1800" dirty="0" err="1" smtClean="0"/>
              <a:t>Prosedur</a:t>
            </a:r>
            <a:r>
              <a:rPr lang="en-US" sz="1800" dirty="0" smtClean="0"/>
              <a:t> (SOP) </a:t>
            </a:r>
            <a:r>
              <a:rPr lang="en-US" sz="1800" dirty="0" err="1" smtClean="0"/>
              <a:t>Administrasi</a:t>
            </a:r>
            <a:r>
              <a:rPr lang="en-US" sz="1800" dirty="0" smtClean="0"/>
              <a:t> </a:t>
            </a:r>
            <a:r>
              <a:rPr lang="en-US" sz="1800" dirty="0" err="1" smtClean="0"/>
              <a:t>Pemerintahan</a:t>
            </a:r>
            <a:r>
              <a:rPr lang="en-US" sz="1800" dirty="0" smtClean="0"/>
              <a:t>.</a:t>
            </a:r>
          </a:p>
          <a:p>
            <a:pPr algn="just" eaLnBrk="1" hangingPunct="1">
              <a:defRPr/>
            </a:pPr>
            <a:endParaRPr lang="id-ID" sz="1800" dirty="0" smtClean="0">
              <a:latin typeface="+mj-lt"/>
            </a:endParaRPr>
          </a:p>
          <a:p>
            <a:pPr algn="just" eaLnBrk="1" hangingPunct="1">
              <a:defRPr/>
            </a:pPr>
            <a:endParaRPr lang="en-US" sz="1800" dirty="0" smtClean="0">
              <a:latin typeface="+mj-lt"/>
            </a:endParaRPr>
          </a:p>
          <a:p>
            <a:pPr>
              <a:defRPr/>
            </a:pPr>
            <a:endParaRPr lang="id-ID" sz="1800" dirty="0">
              <a:latin typeface="+mj-lt"/>
            </a:endParaRP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35894"/>
            <a:ext cx="8435280" cy="1584176"/>
          </a:xfrm>
          <a:ln>
            <a:miter lim="800000"/>
            <a:headEnd/>
            <a:tailEnd/>
          </a:ln>
        </p:spPr>
        <p:style>
          <a:lnRef idx="0">
            <a:schemeClr val="accent1"/>
          </a:lnRef>
          <a:fillRef idx="3">
            <a:schemeClr val="accent1"/>
          </a:fillRef>
          <a:effectRef idx="3">
            <a:schemeClr val="accent1"/>
          </a:effectRef>
          <a:fontRef idx="minor">
            <a:schemeClr val="lt1"/>
          </a:fontRef>
        </p:style>
        <p:txBody>
          <a:bodyPr>
            <a:noAutofit/>
          </a:bodyPr>
          <a:lstStyle/>
          <a:p>
            <a:pPr marL="0" indent="0">
              <a:buFont typeface="Wingdings" pitchFamily="2" charset="2"/>
              <a:buNone/>
              <a:defRPr/>
            </a:pPr>
            <a:endParaRPr lang="en-US" sz="1900" dirty="0" smtClean="0"/>
          </a:p>
          <a:p>
            <a:pPr marL="0" indent="0">
              <a:buFont typeface="Wingdings" pitchFamily="2" charset="2"/>
              <a:buNone/>
              <a:defRPr/>
            </a:pPr>
            <a:r>
              <a:rPr lang="id-ID" sz="1900" dirty="0"/>
              <a:t>adalah Unit kerja/Satuan Kerja di lingkungan Kementerian Agama serendah-rendahnya Eselon III </a:t>
            </a:r>
            <a:r>
              <a:rPr lang="id-ID" sz="1900" dirty="0" smtClean="0"/>
              <a:t>dengan </a:t>
            </a:r>
            <a:r>
              <a:rPr lang="id-ID" sz="1900" dirty="0"/>
              <a:t>mempertimbangkan peran unit tersebut </a:t>
            </a:r>
            <a:r>
              <a:rPr lang="en-US" sz="1900" dirty="0" smtClean="0"/>
              <a:t>m</a:t>
            </a:r>
            <a:r>
              <a:rPr lang="id-ID" sz="1900" dirty="0" smtClean="0"/>
              <a:t>enyelenggara</a:t>
            </a:r>
            <a:r>
              <a:rPr lang="en-US" sz="1900" dirty="0" smtClean="0"/>
              <a:t>k</a:t>
            </a:r>
            <a:r>
              <a:rPr lang="id-ID" sz="1900" dirty="0" smtClean="0"/>
              <a:t>an </a:t>
            </a:r>
            <a:r>
              <a:rPr lang="id-ID" sz="1900" dirty="0"/>
              <a:t>fungsi pelayanan langsung kepada masyarakat dan mengelola anggaran/aset yang relatif besar sesuai dengan Peraturan Perundang-undangan</a:t>
            </a:r>
          </a:p>
        </p:txBody>
      </p:sp>
      <p:sp>
        <p:nvSpPr>
          <p:cNvPr id="64517" name="Title 1"/>
          <p:cNvSpPr>
            <a:spLocks noGrp="1"/>
          </p:cNvSpPr>
          <p:nvPr>
            <p:ph type="title"/>
          </p:nvPr>
        </p:nvSpPr>
        <p:spPr>
          <a:xfrm>
            <a:off x="457200" y="274638"/>
            <a:ext cx="8229600" cy="633412"/>
          </a:xfrm>
        </p:spPr>
        <p:txBody>
          <a:bodyPr/>
          <a:lstStyle/>
          <a:p>
            <a:r>
              <a:rPr lang="en-US" sz="2800" smtClean="0"/>
              <a:t>Pengertian</a:t>
            </a:r>
            <a:r>
              <a:rPr lang="id-ID" sz="2800" smtClean="0"/>
              <a:t> </a:t>
            </a:r>
            <a:r>
              <a:rPr lang="en-US" sz="2800" smtClean="0"/>
              <a:t>… </a:t>
            </a:r>
            <a:r>
              <a:rPr lang="en-US" sz="1800" smtClean="0"/>
              <a:t>(Lanjutan)</a:t>
            </a:r>
            <a:endParaRPr lang="id-ID" sz="2800" smtClean="0"/>
          </a:p>
        </p:txBody>
      </p:sp>
      <p:sp>
        <p:nvSpPr>
          <p:cNvPr id="9" name="Parallelogram 8"/>
          <p:cNvSpPr/>
          <p:nvPr/>
        </p:nvSpPr>
        <p:spPr>
          <a:xfrm>
            <a:off x="539750" y="981075"/>
            <a:ext cx="3600450" cy="503238"/>
          </a:xfrm>
          <a:prstGeom prst="parallelogram">
            <a:avLst/>
          </a:prstGeom>
          <a:gradFill flip="none" rotWithShape="1">
            <a:gsLst>
              <a:gs pos="0">
                <a:srgbClr val="00B0F0"/>
              </a:gs>
              <a:gs pos="50000">
                <a:schemeClr val="accent1">
                  <a:tint val="44500"/>
                  <a:satMod val="160000"/>
                </a:schemeClr>
              </a:gs>
              <a:gs pos="100000">
                <a:schemeClr val="accent1">
                  <a:tint val="23500"/>
                  <a:satMod val="160000"/>
                </a:schemeClr>
              </a:gs>
            </a:gsLst>
            <a:path path="rect">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sz="2800" dirty="0">
                <a:solidFill>
                  <a:srgbClr val="FF0000"/>
                </a:solidFill>
              </a:rPr>
              <a:t>Unit </a:t>
            </a:r>
            <a:r>
              <a:rPr lang="en-US" sz="2800" dirty="0" err="1">
                <a:solidFill>
                  <a:srgbClr val="FF0000"/>
                </a:solidFill>
              </a:rPr>
              <a:t>Kerja</a:t>
            </a:r>
            <a:endParaRPr lang="en-US" sz="2800" dirty="0"/>
          </a:p>
        </p:txBody>
      </p:sp>
      <p:sp>
        <p:nvSpPr>
          <p:cNvPr id="10" name="Content Placeholder 2"/>
          <p:cNvSpPr txBox="1">
            <a:spLocks/>
          </p:cNvSpPr>
          <p:nvPr/>
        </p:nvSpPr>
        <p:spPr>
          <a:xfrm>
            <a:off x="457200" y="3180110"/>
            <a:ext cx="8435280" cy="1584176"/>
          </a:xfrm>
          <a:prstGeom prst="rect">
            <a:avLst/>
          </a:prstGeom>
        </p:spPr>
        <p:style>
          <a:lnRef idx="0">
            <a:schemeClr val="accent1"/>
          </a:lnRef>
          <a:fillRef idx="3">
            <a:schemeClr val="accent1"/>
          </a:fillRef>
          <a:effectRef idx="3">
            <a:schemeClr val="accent1"/>
          </a:effectRef>
          <a:fontRef idx="minor">
            <a:schemeClr val="lt1"/>
          </a:fontRef>
        </p:style>
        <p:txBody>
          <a:bodyPr>
            <a:normAutofit fontScale="70000" lnSpcReduction="20000"/>
          </a:bodyPr>
          <a:lstStyle>
            <a:lvl1pPr marL="342900" indent="-342900" algn="l" defTabSz="914400" rtl="0" eaLnBrk="1" latinLnBrk="0" hangingPunct="1">
              <a:spcBef>
                <a:spcPct val="20000"/>
              </a:spcBef>
              <a:buFont typeface="Arial" pitchFamily="34" charset="0"/>
              <a:buChar char="•"/>
              <a:defRPr sz="3200" kern="1200">
                <a:solidFill>
                  <a:schemeClr val="lt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lt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lt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9pPr>
          </a:lstStyle>
          <a:p>
            <a:pPr marL="0" indent="0">
              <a:buFont typeface="Arial" pitchFamily="34" charset="0"/>
              <a:buNone/>
              <a:defRPr/>
            </a:pPr>
            <a:endParaRPr lang="en-US" sz="2300" dirty="0" smtClean="0"/>
          </a:p>
          <a:p>
            <a:pPr marL="0" indent="0">
              <a:buFont typeface="Arial" pitchFamily="34" charset="0"/>
              <a:buNone/>
              <a:defRPr/>
            </a:pPr>
            <a:r>
              <a:rPr lang="id-ID" sz="2900" dirty="0"/>
              <a:t>adalah unit kerja yang ditugasi untuk memberikan dorongan dan dukungan administratif dan teknis kepada unit kerja dalam melaksanakan kegiatan pencegahan korupsi. Tugas UPI secara </a:t>
            </a:r>
            <a:r>
              <a:rPr lang="id-ID" sz="2900" i="1" dirty="0"/>
              <a:t>ex-officio </a:t>
            </a:r>
            <a:r>
              <a:rPr lang="id-ID" sz="2900" dirty="0"/>
              <a:t>dilaksanakan oleh Aparat Pengawasan Intern Pemerintah (APIP), dalam hal ini Inspektorat Jenderal Kemenag</a:t>
            </a:r>
          </a:p>
        </p:txBody>
      </p:sp>
      <p:sp>
        <p:nvSpPr>
          <p:cNvPr id="11" name="Parallelogram 10"/>
          <p:cNvSpPr/>
          <p:nvPr/>
        </p:nvSpPr>
        <p:spPr>
          <a:xfrm>
            <a:off x="539750" y="2924175"/>
            <a:ext cx="6264275" cy="504825"/>
          </a:xfrm>
          <a:prstGeom prst="parallelogram">
            <a:avLst/>
          </a:prstGeom>
          <a:gradFill flip="none" rotWithShape="1">
            <a:gsLst>
              <a:gs pos="0">
                <a:srgbClr val="00B0F0"/>
              </a:gs>
              <a:gs pos="50000">
                <a:schemeClr val="accent1">
                  <a:tint val="44500"/>
                  <a:satMod val="160000"/>
                </a:schemeClr>
              </a:gs>
              <a:gs pos="100000">
                <a:schemeClr val="accent1">
                  <a:tint val="23500"/>
                  <a:satMod val="160000"/>
                </a:schemeClr>
              </a:gs>
            </a:gsLst>
            <a:path path="rect">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id-ID" sz="2400" dirty="0">
                <a:solidFill>
                  <a:srgbClr val="FF0000"/>
                </a:solidFill>
              </a:rPr>
              <a:t>Unit Penggerak Integritas (UPI)</a:t>
            </a:r>
            <a:endParaRPr lang="en-US" sz="2400" dirty="0">
              <a:solidFill>
                <a:srgbClr val="FF0000"/>
              </a:solidFill>
            </a:endParaRPr>
          </a:p>
        </p:txBody>
      </p:sp>
      <p:sp>
        <p:nvSpPr>
          <p:cNvPr id="12" name="Content Placeholder 2"/>
          <p:cNvSpPr txBox="1">
            <a:spLocks/>
          </p:cNvSpPr>
          <p:nvPr/>
        </p:nvSpPr>
        <p:spPr>
          <a:xfrm>
            <a:off x="467544" y="5124326"/>
            <a:ext cx="8435280" cy="1584176"/>
          </a:xfrm>
          <a:prstGeom prst="rect">
            <a:avLst/>
          </a:prstGeom>
        </p:spPr>
        <p:style>
          <a:lnRef idx="0">
            <a:schemeClr val="accent1"/>
          </a:lnRef>
          <a:fillRef idx="3">
            <a:schemeClr val="accent1"/>
          </a:fillRef>
          <a:effectRef idx="3">
            <a:schemeClr val="accent1"/>
          </a:effectRef>
          <a:fontRef idx="minor">
            <a:schemeClr val="lt1"/>
          </a:fontRef>
        </p:style>
        <p:txBody>
          <a:bodyPr>
            <a:normAutofit fontScale="77500" lnSpcReduction="20000"/>
          </a:bodyPr>
          <a:lstStyle>
            <a:lvl1pPr marL="342900" indent="-342900" algn="l" defTabSz="914400" rtl="0" eaLnBrk="1" latinLnBrk="0" hangingPunct="1">
              <a:spcBef>
                <a:spcPct val="20000"/>
              </a:spcBef>
              <a:buFont typeface="Arial" pitchFamily="34" charset="0"/>
              <a:buChar char="•"/>
              <a:defRPr sz="3200" kern="1200">
                <a:solidFill>
                  <a:schemeClr val="lt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lt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lt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9pPr>
          </a:lstStyle>
          <a:p>
            <a:pPr marL="0" indent="0">
              <a:buFont typeface="Arial" pitchFamily="34" charset="0"/>
              <a:buNone/>
              <a:defRPr/>
            </a:pPr>
            <a:endParaRPr lang="en-US" sz="2300" dirty="0" smtClean="0"/>
          </a:p>
          <a:p>
            <a:pPr marL="0" indent="0">
              <a:buFont typeface="Arial" pitchFamily="34" charset="0"/>
              <a:buNone/>
              <a:defRPr/>
            </a:pPr>
            <a:r>
              <a:rPr lang="id-ID" sz="2400" dirty="0"/>
              <a:t>adalah tim yang secara independen akan melakukan penilaian terhadap unit kerja yang dicalonkan memperoleh predikat WBK. Keanggotaan tim terdiri dari unsur Kementerian PAN dan RB, KPK, dan ORI, dan/atau instansi lainnya yang bertugas untuk dan atas nama Kementerian PAN dan RB, KPK, dan ORI</a:t>
            </a:r>
            <a:endParaRPr lang="id-ID" sz="2300" dirty="0"/>
          </a:p>
        </p:txBody>
      </p:sp>
      <p:sp>
        <p:nvSpPr>
          <p:cNvPr id="13" name="Parallelogram 12"/>
          <p:cNvSpPr/>
          <p:nvPr/>
        </p:nvSpPr>
        <p:spPr>
          <a:xfrm>
            <a:off x="549275" y="4868863"/>
            <a:ext cx="7118350" cy="504825"/>
          </a:xfrm>
          <a:prstGeom prst="parallelogram">
            <a:avLst/>
          </a:prstGeom>
          <a:gradFill flip="none" rotWithShape="1">
            <a:gsLst>
              <a:gs pos="0">
                <a:srgbClr val="00B0F0"/>
              </a:gs>
              <a:gs pos="50000">
                <a:schemeClr val="accent1">
                  <a:tint val="44500"/>
                  <a:satMod val="160000"/>
                </a:schemeClr>
              </a:gs>
              <a:gs pos="100000">
                <a:schemeClr val="accent1">
                  <a:tint val="23500"/>
                  <a:satMod val="160000"/>
                </a:schemeClr>
              </a:gs>
            </a:gsLst>
            <a:path path="rect">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id-ID" sz="2800" dirty="0">
                <a:solidFill>
                  <a:srgbClr val="FF0000"/>
                </a:solidFill>
              </a:rPr>
              <a:t>Tim Penilai Independen</a:t>
            </a:r>
            <a:endParaRPr lang="en-US" sz="2800" dirty="0">
              <a:solidFill>
                <a:srgbClr val="FF0000"/>
              </a:solidFill>
            </a:endParaRP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itle 1"/>
          <p:cNvSpPr>
            <a:spLocks noGrp="1"/>
          </p:cNvSpPr>
          <p:nvPr>
            <p:ph type="title"/>
          </p:nvPr>
        </p:nvSpPr>
        <p:spPr>
          <a:xfrm>
            <a:off x="457200" y="115888"/>
            <a:ext cx="8229600" cy="1143000"/>
          </a:xfrm>
        </p:spPr>
        <p:txBody>
          <a:bodyPr/>
          <a:lstStyle/>
          <a:p>
            <a:r>
              <a:rPr lang="id-ID" sz="3600" smtClean="0"/>
              <a:t>PETA ZI, WBK, WBBM</a:t>
            </a:r>
          </a:p>
        </p:txBody>
      </p:sp>
      <p:graphicFrame>
        <p:nvGraphicFramePr>
          <p:cNvPr id="4" name="Content Placeholder 3"/>
          <p:cNvGraphicFramePr>
            <a:graphicFrameLocks noGrp="1"/>
          </p:cNvGraphicFramePr>
          <p:nvPr>
            <p:ph idx="1"/>
          </p:nvPr>
        </p:nvGraphicFramePr>
        <p:xfrm>
          <a:off x="518864" y="16288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itle 1"/>
          <p:cNvSpPr>
            <a:spLocks noGrp="1"/>
          </p:cNvSpPr>
          <p:nvPr>
            <p:ph type="title"/>
          </p:nvPr>
        </p:nvSpPr>
        <p:spPr>
          <a:xfrm>
            <a:off x="250825" y="549275"/>
            <a:ext cx="8580438" cy="561975"/>
          </a:xfrm>
        </p:spPr>
        <p:txBody>
          <a:bodyPr/>
          <a:lstStyle/>
          <a:p>
            <a:r>
              <a:rPr lang="sv-SE" sz="2400" b="1" smtClean="0"/>
              <a:t>PAKTA INTEGRITAS </a:t>
            </a:r>
            <a:r>
              <a:rPr lang="id-ID" sz="2400" b="1" smtClean="0"/>
              <a:t>&amp; </a:t>
            </a:r>
            <a:r>
              <a:rPr lang="sv-SE" sz="2400" b="1" smtClean="0"/>
              <a:t>PENYELENGGARAAN NEGARA</a:t>
            </a:r>
            <a:r>
              <a:rPr lang="id-ID" sz="2400" b="1" smtClean="0"/>
              <a:t> </a:t>
            </a:r>
            <a:r>
              <a:rPr lang="nl-NL" sz="2400" b="1" smtClean="0"/>
              <a:t>YG BERSIH </a:t>
            </a:r>
            <a:r>
              <a:rPr lang="id-ID" sz="2400" b="1" smtClean="0"/>
              <a:t>&amp;</a:t>
            </a:r>
            <a:r>
              <a:rPr lang="nl-NL" sz="2400" b="1" smtClean="0"/>
              <a:t> BEBAS DARI KKN</a:t>
            </a:r>
            <a:endParaRPr lang="id-ID" sz="2400" b="1" smtClean="0"/>
          </a:p>
        </p:txBody>
      </p:sp>
      <p:sp>
        <p:nvSpPr>
          <p:cNvPr id="5" name="Cloud Callout 4"/>
          <p:cNvSpPr/>
          <p:nvPr/>
        </p:nvSpPr>
        <p:spPr>
          <a:xfrm>
            <a:off x="333375" y="1196975"/>
            <a:ext cx="7551738" cy="3203575"/>
          </a:xfrm>
          <a:prstGeom prst="cloudCallout">
            <a:avLst>
              <a:gd name="adj1" fmla="val 36700"/>
              <a:gd name="adj2" fmla="val 61682"/>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id-ID" sz="900" dirty="0">
              <a:solidFill>
                <a:schemeClr val="tx1"/>
              </a:solidFill>
            </a:endParaRPr>
          </a:p>
          <a:p>
            <a:pPr>
              <a:defRPr/>
            </a:pPr>
            <a:r>
              <a:rPr lang="it-IT" sz="2000" b="1" dirty="0">
                <a:solidFill>
                  <a:schemeClr val="tx1"/>
                </a:solidFill>
              </a:rPr>
              <a:t>Di masa depan nanti</a:t>
            </a:r>
            <a:r>
              <a:rPr lang="it-IT" sz="2000" dirty="0">
                <a:solidFill>
                  <a:schemeClr val="tx1"/>
                </a:solidFill>
              </a:rPr>
              <a:t>, </a:t>
            </a:r>
            <a:r>
              <a:rPr lang="it-IT" sz="2000" dirty="0">
                <a:solidFill>
                  <a:srgbClr val="FF0000"/>
                </a:solidFill>
              </a:rPr>
              <a:t>Pakta Integritas</a:t>
            </a:r>
            <a:r>
              <a:rPr lang="id-ID" sz="2000" dirty="0">
                <a:solidFill>
                  <a:srgbClr val="FF0000"/>
                </a:solidFill>
              </a:rPr>
              <a:t> </a:t>
            </a:r>
            <a:r>
              <a:rPr lang="id-ID" sz="2000" b="1" dirty="0">
                <a:solidFill>
                  <a:schemeClr val="tx1"/>
                </a:solidFill>
              </a:rPr>
              <a:t>akan menjadi </a:t>
            </a:r>
            <a:r>
              <a:rPr lang="id-ID" sz="2000" b="1" i="1" dirty="0">
                <a:solidFill>
                  <a:srgbClr val="FF0000"/>
                </a:solidFill>
              </a:rPr>
              <a:t>best practices</a:t>
            </a:r>
            <a:r>
              <a:rPr lang="id-ID" sz="2000" b="1" i="1" dirty="0">
                <a:solidFill>
                  <a:schemeClr val="tx1"/>
                </a:solidFill>
              </a:rPr>
              <a:t> </a:t>
            </a:r>
            <a:r>
              <a:rPr lang="id-ID" sz="2000" b="1" dirty="0">
                <a:solidFill>
                  <a:schemeClr val="tx1"/>
                </a:solidFill>
              </a:rPr>
              <a:t> </a:t>
            </a:r>
            <a:r>
              <a:rPr lang="id-ID" sz="2000" b="1" i="1" dirty="0">
                <a:solidFill>
                  <a:schemeClr val="tx1"/>
                </a:solidFill>
              </a:rPr>
              <a:t>di semua lini </a:t>
            </a:r>
            <a:r>
              <a:rPr lang="id-ID" sz="2000" b="1" dirty="0">
                <a:solidFill>
                  <a:schemeClr val="tx1"/>
                </a:solidFill>
              </a:rPr>
              <a:t>pembangunan. Pemerintahan Indonesia masa depan, </a:t>
            </a:r>
            <a:r>
              <a:rPr lang="id-ID" sz="2000" b="1" i="1" dirty="0">
                <a:solidFill>
                  <a:schemeClr val="tx1"/>
                </a:solidFill>
              </a:rPr>
              <a:t>Insya Allah,  </a:t>
            </a:r>
            <a:r>
              <a:rPr lang="id-ID" sz="2000" b="1" dirty="0">
                <a:solidFill>
                  <a:schemeClr val="tx1"/>
                </a:solidFill>
              </a:rPr>
              <a:t>akan bersih   dari semua wujud tindak pidana KKN  (Presiden RI, 14/08/2009</a:t>
            </a:r>
            <a:r>
              <a:rPr lang="id-ID" sz="2000" dirty="0">
                <a:solidFill>
                  <a:schemeClr val="tx1"/>
                </a:solidFill>
              </a:rPr>
              <a:t>)</a:t>
            </a:r>
            <a:endParaRPr lang="id-ID" sz="2000" i="1" dirty="0">
              <a:solidFill>
                <a:schemeClr val="tx1"/>
              </a:solidFill>
            </a:endParaRPr>
          </a:p>
        </p:txBody>
      </p:sp>
      <p:sp>
        <p:nvSpPr>
          <p:cNvPr id="7" name="Oval Callout 6"/>
          <p:cNvSpPr/>
          <p:nvPr/>
        </p:nvSpPr>
        <p:spPr>
          <a:xfrm>
            <a:off x="6948264" y="4026768"/>
            <a:ext cx="1872208" cy="1944216"/>
          </a:xfrm>
          <a:prstGeom prst="wedgeEllipseCallout">
            <a:avLst>
              <a:gd name="adj1" fmla="val -85300"/>
              <a:gd name="adj2" fmla="val 40362"/>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r>
              <a:rPr lang="id-ID" sz="2000" b="1" dirty="0">
                <a:solidFill>
                  <a:schemeClr val="bg1"/>
                </a:solidFill>
              </a:rPr>
              <a:t>Pulau</a:t>
            </a:r>
          </a:p>
          <a:p>
            <a:pPr algn="ctr">
              <a:defRPr/>
            </a:pPr>
            <a:r>
              <a:rPr lang="id-ID" sz="2000" b="1" dirty="0">
                <a:solidFill>
                  <a:schemeClr val="bg1"/>
                </a:solidFill>
              </a:rPr>
              <a:t>Integritas/</a:t>
            </a:r>
          </a:p>
          <a:p>
            <a:pPr algn="ctr">
              <a:defRPr/>
            </a:pPr>
            <a:r>
              <a:rPr lang="id-ID" sz="2000" b="1" dirty="0">
                <a:solidFill>
                  <a:schemeClr val="bg1"/>
                </a:solidFill>
              </a:rPr>
              <a:t>Bebas Dari</a:t>
            </a:r>
          </a:p>
          <a:p>
            <a:pPr algn="ctr">
              <a:defRPr/>
            </a:pPr>
            <a:r>
              <a:rPr lang="id-ID" sz="2000" b="1" dirty="0">
                <a:solidFill>
                  <a:schemeClr val="bg1"/>
                </a:solidFill>
              </a:rPr>
              <a:t>Korupsi</a:t>
            </a:r>
            <a:endParaRPr lang="id-ID" sz="2000" dirty="0">
              <a:solidFill>
                <a:schemeClr val="bg1"/>
              </a:solidFill>
            </a:endParaRPr>
          </a:p>
        </p:txBody>
      </p:sp>
      <p:sp>
        <p:nvSpPr>
          <p:cNvPr id="8" name="Rectangle 7"/>
          <p:cNvSpPr/>
          <p:nvPr/>
        </p:nvSpPr>
        <p:spPr>
          <a:xfrm>
            <a:off x="3203575" y="5251450"/>
            <a:ext cx="2952750" cy="1273175"/>
          </a:xfrm>
          <a:prstGeom prst="rect">
            <a:avLst/>
          </a:prstGeom>
        </p:spPr>
        <p:style>
          <a:lnRef idx="1">
            <a:schemeClr val="accent6"/>
          </a:lnRef>
          <a:fillRef idx="2">
            <a:schemeClr val="accent6"/>
          </a:fillRef>
          <a:effectRef idx="1">
            <a:schemeClr val="accent6"/>
          </a:effectRef>
          <a:fontRef idx="minor">
            <a:schemeClr val="dk1"/>
          </a:fontRef>
        </p:style>
        <p:txBody>
          <a:bodyPr anchor="ctr"/>
          <a:lstStyle/>
          <a:p>
            <a:pPr algn="ctr">
              <a:defRPr/>
            </a:pPr>
            <a:r>
              <a:rPr lang="id-ID" sz="1600" b="1" dirty="0">
                <a:solidFill>
                  <a:schemeClr val="tx1"/>
                </a:solidFill>
              </a:rPr>
              <a:t>Pelaksanaan</a:t>
            </a:r>
          </a:p>
          <a:p>
            <a:pPr algn="ctr">
              <a:defRPr/>
            </a:pPr>
            <a:r>
              <a:rPr lang="id-ID" sz="1600" b="1" dirty="0">
                <a:solidFill>
                  <a:schemeClr val="tx1"/>
                </a:solidFill>
              </a:rPr>
              <a:t>Instruksi Presiden</a:t>
            </a:r>
          </a:p>
          <a:p>
            <a:pPr algn="ctr">
              <a:defRPr/>
            </a:pPr>
            <a:r>
              <a:rPr lang="id-ID" sz="1600" b="1" dirty="0">
                <a:solidFill>
                  <a:schemeClr val="tx1"/>
                </a:solidFill>
              </a:rPr>
              <a:t>Nomor 5 Tahun 2004</a:t>
            </a:r>
          </a:p>
          <a:p>
            <a:pPr algn="ctr">
              <a:defRPr/>
            </a:pPr>
            <a:r>
              <a:rPr lang="id-ID" sz="1600" b="1" dirty="0">
                <a:solidFill>
                  <a:schemeClr val="tx1"/>
                </a:solidFill>
              </a:rPr>
              <a:t>dan Nomor 17 </a:t>
            </a:r>
          </a:p>
          <a:p>
            <a:pPr algn="ctr">
              <a:defRPr/>
            </a:pPr>
            <a:r>
              <a:rPr lang="id-ID" sz="1600" b="1" dirty="0">
                <a:solidFill>
                  <a:schemeClr val="tx1"/>
                </a:solidFill>
              </a:rPr>
              <a:t>Tahun 2011</a:t>
            </a:r>
            <a:endParaRPr lang="id-ID" sz="1600" dirty="0">
              <a:solidFill>
                <a:schemeClr val="tx1"/>
              </a:solidFill>
            </a:endParaRPr>
          </a:p>
        </p:txBody>
      </p:sp>
      <p:sp>
        <p:nvSpPr>
          <p:cNvPr id="9" name="Cloud Callout 8"/>
          <p:cNvSpPr/>
          <p:nvPr/>
        </p:nvSpPr>
        <p:spPr>
          <a:xfrm>
            <a:off x="107950" y="4494213"/>
            <a:ext cx="2232025" cy="1512887"/>
          </a:xfrm>
          <a:prstGeom prst="cloudCallout">
            <a:avLst>
              <a:gd name="adj1" fmla="val 85506"/>
              <a:gd name="adj2" fmla="val 15018"/>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sz="2400" b="1" dirty="0">
                <a:solidFill>
                  <a:schemeClr val="tx1"/>
                </a:solidFill>
              </a:rPr>
              <a:t>Pakta Integritas</a:t>
            </a:r>
            <a:endParaRPr lang="id-ID" sz="2400" dirty="0">
              <a:solidFill>
                <a:schemeClr val="tx1"/>
              </a:solidFill>
            </a:endParaRP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1371600"/>
            <a:ext cx="2306638" cy="1143000"/>
          </a:xfrm>
          <a:prstGeom prst="rec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r>
              <a:rPr lang="en-US" dirty="0" err="1"/>
              <a:t>Penandatanganan</a:t>
            </a:r>
            <a:r>
              <a:rPr lang="en-US" dirty="0"/>
              <a:t> </a:t>
            </a:r>
            <a:r>
              <a:rPr lang="en-US" dirty="0" err="1"/>
              <a:t>Dokumen</a:t>
            </a:r>
            <a:r>
              <a:rPr lang="en-US" dirty="0"/>
              <a:t> </a:t>
            </a:r>
            <a:r>
              <a:rPr lang="en-US" dirty="0" err="1"/>
              <a:t>Pakta</a:t>
            </a:r>
            <a:r>
              <a:rPr lang="en-US" dirty="0"/>
              <a:t> </a:t>
            </a:r>
            <a:r>
              <a:rPr lang="en-US" dirty="0" err="1"/>
              <a:t>Integritas</a:t>
            </a:r>
            <a:r>
              <a:rPr lang="en-US" dirty="0"/>
              <a:t> (PI)</a:t>
            </a:r>
          </a:p>
          <a:p>
            <a:pPr algn="ctr">
              <a:defRPr/>
            </a:pPr>
            <a:r>
              <a:rPr lang="en-US" dirty="0"/>
              <a:t>(</a:t>
            </a:r>
            <a:r>
              <a:rPr lang="en-US" dirty="0" err="1"/>
              <a:t>Inpres</a:t>
            </a:r>
            <a:r>
              <a:rPr lang="en-US" dirty="0"/>
              <a:t> 17/2011)</a:t>
            </a:r>
          </a:p>
        </p:txBody>
      </p:sp>
      <p:cxnSp>
        <p:nvCxnSpPr>
          <p:cNvPr id="5" name="Straight Arrow Connector 4"/>
          <p:cNvCxnSpPr/>
          <p:nvPr/>
        </p:nvCxnSpPr>
        <p:spPr>
          <a:xfrm>
            <a:off x="2557463" y="1903413"/>
            <a:ext cx="566737" cy="1587"/>
          </a:xfrm>
          <a:prstGeom prst="straightConnector1">
            <a:avLst/>
          </a:prstGeom>
          <a:ln>
            <a:tailEnd type="arrow"/>
          </a:ln>
          <a:effectLst>
            <a:outerShdw blurRad="50800" dist="38100" dir="13500000" algn="br" rotWithShape="0">
              <a:prstClr val="black">
                <a:alpha val="40000"/>
              </a:prstClr>
            </a:outerShdw>
          </a:effectLst>
        </p:spPr>
        <p:style>
          <a:lnRef idx="3">
            <a:schemeClr val="accent4"/>
          </a:lnRef>
          <a:fillRef idx="0">
            <a:schemeClr val="accent4"/>
          </a:fillRef>
          <a:effectRef idx="2">
            <a:schemeClr val="accent4"/>
          </a:effectRef>
          <a:fontRef idx="minor">
            <a:schemeClr val="tx1"/>
          </a:fontRef>
        </p:style>
      </p:cxnSp>
      <p:sp>
        <p:nvSpPr>
          <p:cNvPr id="6" name="Rectangle 5"/>
          <p:cNvSpPr/>
          <p:nvPr/>
        </p:nvSpPr>
        <p:spPr>
          <a:xfrm>
            <a:off x="3124200" y="1371600"/>
            <a:ext cx="2306638" cy="1143000"/>
          </a:xfrm>
          <a:prstGeom prst="rec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r>
              <a:rPr lang="en-US" dirty="0" err="1"/>
              <a:t>Pencanangan</a:t>
            </a:r>
            <a:r>
              <a:rPr lang="en-US" dirty="0"/>
              <a:t> Pembangunan ZI </a:t>
            </a:r>
            <a:r>
              <a:rPr lang="en-US" dirty="0" err="1"/>
              <a:t>secara</a:t>
            </a:r>
            <a:r>
              <a:rPr lang="en-US" dirty="0"/>
              <a:t> </a:t>
            </a:r>
            <a:r>
              <a:rPr lang="en-US" dirty="0" err="1"/>
              <a:t>terbuka</a:t>
            </a:r>
            <a:endParaRPr lang="en-US" dirty="0"/>
          </a:p>
        </p:txBody>
      </p:sp>
      <p:cxnSp>
        <p:nvCxnSpPr>
          <p:cNvPr id="7" name="Straight Arrow Connector 6"/>
          <p:cNvCxnSpPr/>
          <p:nvPr/>
        </p:nvCxnSpPr>
        <p:spPr>
          <a:xfrm>
            <a:off x="5430838" y="1903413"/>
            <a:ext cx="568325" cy="1587"/>
          </a:xfrm>
          <a:prstGeom prst="straightConnector1">
            <a:avLst/>
          </a:prstGeom>
          <a:ln>
            <a:tailEnd type="arrow"/>
          </a:ln>
          <a:effectLst>
            <a:outerShdw blurRad="50800" dist="38100" dir="13500000" algn="br" rotWithShape="0">
              <a:prstClr val="black">
                <a:alpha val="40000"/>
              </a:prstClr>
            </a:outerShdw>
          </a:effectLst>
        </p:spPr>
        <p:style>
          <a:lnRef idx="3">
            <a:schemeClr val="accent4"/>
          </a:lnRef>
          <a:fillRef idx="0">
            <a:schemeClr val="accent4"/>
          </a:fillRef>
          <a:effectRef idx="2">
            <a:schemeClr val="accent4"/>
          </a:effectRef>
          <a:fontRef idx="minor">
            <a:schemeClr val="tx1"/>
          </a:fontRef>
        </p:style>
      </p:cxnSp>
      <p:sp>
        <p:nvSpPr>
          <p:cNvPr id="8" name="Rectangle 7"/>
          <p:cNvSpPr/>
          <p:nvPr/>
        </p:nvSpPr>
        <p:spPr>
          <a:xfrm>
            <a:off x="5999163" y="1066800"/>
            <a:ext cx="2916237" cy="1828800"/>
          </a:xfrm>
          <a:prstGeom prst="rect">
            <a:avLst/>
          </a:prstGeom>
        </p:spPr>
        <p:style>
          <a:lnRef idx="1">
            <a:schemeClr val="accent1"/>
          </a:lnRef>
          <a:fillRef idx="2">
            <a:schemeClr val="accent1"/>
          </a:fillRef>
          <a:effectRef idx="1">
            <a:schemeClr val="accent1"/>
          </a:effectRef>
          <a:fontRef idx="minor">
            <a:schemeClr val="dk1"/>
          </a:fontRef>
        </p:style>
        <p:txBody>
          <a:bodyPr anchor="ctr"/>
          <a:lstStyle/>
          <a:p>
            <a:pPr>
              <a:defRPr/>
            </a:pPr>
            <a:r>
              <a:rPr lang="en-US" dirty="0" err="1"/>
              <a:t>Proses</a:t>
            </a:r>
            <a:r>
              <a:rPr lang="en-US" dirty="0"/>
              <a:t> Pembangunan ZI:</a:t>
            </a:r>
          </a:p>
          <a:p>
            <a:pPr marL="168275" indent="-168275">
              <a:buFont typeface="Wingdings" pitchFamily="2" charset="2"/>
              <a:buChar char="Ø"/>
              <a:defRPr/>
            </a:pPr>
            <a:r>
              <a:rPr lang="en-US" sz="1600" dirty="0"/>
              <a:t>Program </a:t>
            </a:r>
            <a:r>
              <a:rPr lang="en-US" sz="1600" dirty="0" err="1"/>
              <a:t>pencegahan</a:t>
            </a:r>
            <a:r>
              <a:rPr lang="en-US" sz="1600" dirty="0"/>
              <a:t> </a:t>
            </a:r>
            <a:r>
              <a:rPr lang="en-US" sz="1600" dirty="0" err="1"/>
              <a:t>korupsi</a:t>
            </a:r>
            <a:r>
              <a:rPr lang="en-US" sz="1600" dirty="0"/>
              <a:t>: LHKPN, </a:t>
            </a:r>
            <a:r>
              <a:rPr lang="en-US" sz="1600" dirty="0" err="1"/>
              <a:t>Kode</a:t>
            </a:r>
            <a:r>
              <a:rPr lang="en-US" sz="1600" dirty="0"/>
              <a:t> </a:t>
            </a:r>
            <a:r>
              <a:rPr lang="en-US" sz="1600" dirty="0" err="1"/>
              <a:t>Etik</a:t>
            </a:r>
            <a:r>
              <a:rPr lang="en-US" sz="1600" dirty="0"/>
              <a:t>, Whistle Blower, PIAK, </a:t>
            </a:r>
            <a:r>
              <a:rPr lang="en-US" sz="1600" dirty="0" err="1"/>
              <a:t>pengendalian</a:t>
            </a:r>
            <a:r>
              <a:rPr lang="en-US" sz="1600" dirty="0"/>
              <a:t> </a:t>
            </a:r>
            <a:r>
              <a:rPr lang="en-US" sz="1600" dirty="0" err="1"/>
              <a:t>Gratifikasi</a:t>
            </a:r>
            <a:r>
              <a:rPr lang="en-US" sz="1600" dirty="0"/>
              <a:t>, </a:t>
            </a:r>
            <a:r>
              <a:rPr lang="en-US" sz="1600" dirty="0" err="1"/>
              <a:t>dll</a:t>
            </a:r>
            <a:r>
              <a:rPr lang="en-US" sz="1600" dirty="0"/>
              <a:t>.</a:t>
            </a:r>
          </a:p>
          <a:p>
            <a:pPr marL="168275" indent="-168275">
              <a:buFont typeface="Wingdings" pitchFamily="2" charset="2"/>
              <a:buChar char="Ø"/>
              <a:defRPr/>
            </a:pPr>
            <a:r>
              <a:rPr lang="en-US" sz="1600" dirty="0"/>
              <a:t>APIP </a:t>
            </a:r>
            <a:r>
              <a:rPr lang="en-US" sz="1600" dirty="0" err="1"/>
              <a:t>sebagai</a:t>
            </a:r>
            <a:r>
              <a:rPr lang="en-US" sz="1600" dirty="0"/>
              <a:t> Unit </a:t>
            </a:r>
            <a:r>
              <a:rPr lang="en-US" sz="1600" dirty="0" err="1"/>
              <a:t>Penggerak</a:t>
            </a:r>
            <a:r>
              <a:rPr lang="en-US" sz="1600" dirty="0"/>
              <a:t> </a:t>
            </a:r>
            <a:r>
              <a:rPr lang="en-US" sz="1600" dirty="0" err="1"/>
              <a:t>Integritas</a:t>
            </a:r>
            <a:r>
              <a:rPr lang="en-US" sz="1600" dirty="0"/>
              <a:t> (UPI)</a:t>
            </a:r>
          </a:p>
        </p:txBody>
      </p:sp>
      <p:sp>
        <p:nvSpPr>
          <p:cNvPr id="9" name="Rectangle 8"/>
          <p:cNvSpPr/>
          <p:nvPr/>
        </p:nvSpPr>
        <p:spPr>
          <a:xfrm>
            <a:off x="6324600" y="3810000"/>
            <a:ext cx="2306638" cy="1143000"/>
          </a:xfrm>
          <a:prstGeom prst="rec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r>
              <a:rPr lang="en-US" dirty="0" err="1"/>
              <a:t>Identifikasi</a:t>
            </a:r>
            <a:r>
              <a:rPr lang="en-US" dirty="0"/>
              <a:t> </a:t>
            </a:r>
            <a:r>
              <a:rPr lang="en-US" dirty="0" err="1"/>
              <a:t>Pengajuan</a:t>
            </a:r>
            <a:r>
              <a:rPr lang="en-US" dirty="0"/>
              <a:t> </a:t>
            </a:r>
            <a:r>
              <a:rPr lang="en-US" dirty="0" err="1"/>
              <a:t>Calon</a:t>
            </a:r>
            <a:r>
              <a:rPr lang="en-US" dirty="0"/>
              <a:t> Unit </a:t>
            </a:r>
            <a:r>
              <a:rPr lang="en-US" dirty="0" err="1"/>
              <a:t>Kerja</a:t>
            </a:r>
            <a:r>
              <a:rPr lang="en-US" dirty="0"/>
              <a:t> WBK </a:t>
            </a:r>
            <a:r>
              <a:rPr lang="en-US" dirty="0" err="1"/>
              <a:t>kepada</a:t>
            </a:r>
            <a:r>
              <a:rPr lang="en-US" dirty="0"/>
              <a:t> </a:t>
            </a:r>
            <a:r>
              <a:rPr lang="en-US" dirty="0" err="1"/>
              <a:t>MenPAN</a:t>
            </a:r>
            <a:r>
              <a:rPr lang="en-US" dirty="0"/>
              <a:t> &amp; RB</a:t>
            </a:r>
          </a:p>
        </p:txBody>
      </p:sp>
      <p:sp>
        <p:nvSpPr>
          <p:cNvPr id="10" name="Rectangle 9"/>
          <p:cNvSpPr/>
          <p:nvPr/>
        </p:nvSpPr>
        <p:spPr>
          <a:xfrm>
            <a:off x="3124200" y="3429000"/>
            <a:ext cx="2438400" cy="1905000"/>
          </a:xfrm>
          <a:prstGeom prst="rec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r>
              <a:rPr lang="en-US" sz="1700" dirty="0"/>
              <a:t>Monitoring </a:t>
            </a:r>
            <a:r>
              <a:rPr lang="en-US" sz="1700" dirty="0" err="1"/>
              <a:t>dan</a:t>
            </a:r>
            <a:r>
              <a:rPr lang="en-US" sz="1700" dirty="0"/>
              <a:t> </a:t>
            </a:r>
            <a:r>
              <a:rPr lang="en-US" sz="1700" dirty="0" err="1"/>
              <a:t>Penilai</a:t>
            </a:r>
            <a:r>
              <a:rPr lang="en-US" sz="1700" dirty="0"/>
              <a:t>-an </a:t>
            </a:r>
            <a:r>
              <a:rPr lang="en-US" sz="1700" dirty="0" err="1"/>
              <a:t>oleh</a:t>
            </a:r>
            <a:r>
              <a:rPr lang="en-US" sz="1700" dirty="0"/>
              <a:t> Tim </a:t>
            </a:r>
            <a:r>
              <a:rPr lang="en-US" sz="1700" dirty="0" err="1"/>
              <a:t>Independen</a:t>
            </a:r>
            <a:r>
              <a:rPr lang="en-US" sz="1700" dirty="0"/>
              <a:t> (</a:t>
            </a:r>
            <a:r>
              <a:rPr lang="en-US" sz="1700" dirty="0" err="1"/>
              <a:t>KemPAN</a:t>
            </a:r>
            <a:r>
              <a:rPr lang="en-US" sz="1700" dirty="0"/>
              <a:t> &amp; RB, KPK, ORI)</a:t>
            </a:r>
          </a:p>
          <a:p>
            <a:pPr marL="122238" indent="-122238">
              <a:buFont typeface="Arial" pitchFamily="34" charset="0"/>
              <a:buChar char="•"/>
              <a:defRPr/>
            </a:pPr>
            <a:r>
              <a:rPr lang="en-US" sz="1600" dirty="0" err="1"/>
              <a:t>Indikator</a:t>
            </a:r>
            <a:r>
              <a:rPr lang="en-US" sz="1600" dirty="0"/>
              <a:t> </a:t>
            </a:r>
            <a:r>
              <a:rPr lang="en-US" sz="1600" dirty="0" err="1"/>
              <a:t>Mutlak</a:t>
            </a:r>
            <a:endParaRPr lang="en-US" sz="1600" dirty="0"/>
          </a:p>
          <a:p>
            <a:pPr marL="122238" indent="-122238">
              <a:buFont typeface="Arial" pitchFamily="34" charset="0"/>
              <a:buChar char="•"/>
              <a:defRPr/>
            </a:pPr>
            <a:r>
              <a:rPr lang="en-US" sz="1600" dirty="0" err="1"/>
              <a:t>Indikator</a:t>
            </a:r>
            <a:r>
              <a:rPr lang="en-US" sz="1600" dirty="0"/>
              <a:t> </a:t>
            </a:r>
            <a:r>
              <a:rPr lang="en-US" sz="1600" dirty="0" err="1"/>
              <a:t>Operasional</a:t>
            </a:r>
            <a:endParaRPr lang="en-US" sz="1600" dirty="0"/>
          </a:p>
          <a:p>
            <a:pPr marL="228600" indent="-106363">
              <a:defRPr/>
            </a:pPr>
            <a:r>
              <a:rPr lang="en-US" sz="1600" dirty="0"/>
              <a:t>- </a:t>
            </a:r>
            <a:r>
              <a:rPr lang="en-US" sz="1600" dirty="0" err="1"/>
              <a:t>Indikator</a:t>
            </a:r>
            <a:r>
              <a:rPr lang="en-US" sz="1600" dirty="0"/>
              <a:t> </a:t>
            </a:r>
            <a:r>
              <a:rPr lang="en-US" sz="1600" dirty="0" err="1"/>
              <a:t>Utama</a:t>
            </a:r>
            <a:endParaRPr lang="en-US" sz="1600" dirty="0"/>
          </a:p>
          <a:p>
            <a:pPr marL="228600" indent="-106363">
              <a:defRPr/>
            </a:pPr>
            <a:r>
              <a:rPr lang="en-US" sz="1600" dirty="0"/>
              <a:t>- </a:t>
            </a:r>
            <a:r>
              <a:rPr lang="en-US" sz="1600" dirty="0" err="1"/>
              <a:t>Indikator</a:t>
            </a:r>
            <a:r>
              <a:rPr lang="en-US" sz="1600" dirty="0"/>
              <a:t> </a:t>
            </a:r>
            <a:r>
              <a:rPr lang="en-US" sz="1600" dirty="0" err="1"/>
              <a:t>Penunjang</a:t>
            </a:r>
            <a:endParaRPr lang="en-US" sz="1600" dirty="0"/>
          </a:p>
        </p:txBody>
      </p:sp>
      <p:sp>
        <p:nvSpPr>
          <p:cNvPr id="11" name="Rectangle 10"/>
          <p:cNvSpPr/>
          <p:nvPr/>
        </p:nvSpPr>
        <p:spPr>
          <a:xfrm>
            <a:off x="228600" y="3810000"/>
            <a:ext cx="2306638" cy="1143000"/>
          </a:xfrm>
          <a:prstGeom prst="rec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r>
              <a:rPr lang="en-US" dirty="0" err="1"/>
              <a:t>Penetapan</a:t>
            </a:r>
            <a:r>
              <a:rPr lang="en-US" dirty="0"/>
              <a:t> Unit </a:t>
            </a:r>
            <a:r>
              <a:rPr lang="en-US" dirty="0" err="1"/>
              <a:t>Kerja</a:t>
            </a:r>
            <a:r>
              <a:rPr lang="en-US" dirty="0"/>
              <a:t> </a:t>
            </a:r>
            <a:r>
              <a:rPr lang="en-US" dirty="0" err="1"/>
              <a:t>sebagai</a:t>
            </a:r>
            <a:r>
              <a:rPr lang="en-US" dirty="0"/>
              <a:t> WBK/WBBM*</a:t>
            </a:r>
          </a:p>
        </p:txBody>
      </p:sp>
      <p:cxnSp>
        <p:nvCxnSpPr>
          <p:cNvPr id="12" name="Straight Arrow Connector 11"/>
          <p:cNvCxnSpPr>
            <a:stCxn id="8" idx="2"/>
            <a:endCxn id="9" idx="0"/>
          </p:cNvCxnSpPr>
          <p:nvPr/>
        </p:nvCxnSpPr>
        <p:spPr>
          <a:xfrm rot="16200000" flipH="1">
            <a:off x="7010401" y="3341687"/>
            <a:ext cx="914400" cy="22225"/>
          </a:xfrm>
          <a:prstGeom prst="straightConnector1">
            <a:avLst/>
          </a:prstGeom>
          <a:ln>
            <a:tailEnd type="arrow"/>
          </a:ln>
          <a:effectLst>
            <a:outerShdw blurRad="50800" dist="38100" dir="13500000" algn="br" rotWithShape="0">
              <a:prstClr val="black">
                <a:alpha val="40000"/>
              </a:prstClr>
            </a:outerShdw>
          </a:effectLst>
        </p:spPr>
        <p:style>
          <a:lnRef idx="3">
            <a:schemeClr val="accent4"/>
          </a:lnRef>
          <a:fillRef idx="0">
            <a:schemeClr val="accent4"/>
          </a:fillRef>
          <a:effectRef idx="2">
            <a:schemeClr val="accent4"/>
          </a:effectRef>
          <a:fontRef idx="minor">
            <a:schemeClr val="tx1"/>
          </a:fontRef>
        </p:style>
      </p:cxnSp>
      <p:cxnSp>
        <p:nvCxnSpPr>
          <p:cNvPr id="13" name="Straight Arrow Connector 12"/>
          <p:cNvCxnSpPr>
            <a:stCxn id="9" idx="1"/>
            <a:endCxn id="10" idx="3"/>
          </p:cNvCxnSpPr>
          <p:nvPr/>
        </p:nvCxnSpPr>
        <p:spPr>
          <a:xfrm rot="10800000">
            <a:off x="5562600" y="4381500"/>
            <a:ext cx="762000" cy="1588"/>
          </a:xfrm>
          <a:prstGeom prst="straightConnector1">
            <a:avLst/>
          </a:prstGeom>
          <a:ln>
            <a:tailEnd type="arrow"/>
          </a:ln>
          <a:effectLst>
            <a:outerShdw blurRad="50800" dist="38100" dir="13500000" algn="br" rotWithShape="0">
              <a:prstClr val="black">
                <a:alpha val="40000"/>
              </a:prstClr>
            </a:outerShdw>
          </a:effectLst>
        </p:spPr>
        <p:style>
          <a:lnRef idx="3">
            <a:schemeClr val="accent4"/>
          </a:lnRef>
          <a:fillRef idx="0">
            <a:schemeClr val="accent4"/>
          </a:fillRef>
          <a:effectRef idx="2">
            <a:schemeClr val="accent4"/>
          </a:effectRef>
          <a:fontRef idx="minor">
            <a:schemeClr val="tx1"/>
          </a:fontRef>
        </p:style>
      </p:cxnSp>
      <p:cxnSp>
        <p:nvCxnSpPr>
          <p:cNvPr id="14" name="Straight Arrow Connector 13"/>
          <p:cNvCxnSpPr>
            <a:stCxn id="10" idx="1"/>
            <a:endCxn id="11" idx="3"/>
          </p:cNvCxnSpPr>
          <p:nvPr/>
        </p:nvCxnSpPr>
        <p:spPr>
          <a:xfrm rot="10800000">
            <a:off x="2535238" y="4381500"/>
            <a:ext cx="588962" cy="1588"/>
          </a:xfrm>
          <a:prstGeom prst="straightConnector1">
            <a:avLst/>
          </a:prstGeom>
          <a:ln>
            <a:tailEnd type="arrow"/>
          </a:ln>
          <a:effectLst>
            <a:outerShdw blurRad="50800" dist="38100" dir="13500000" algn="br" rotWithShape="0">
              <a:prstClr val="black">
                <a:alpha val="40000"/>
              </a:prstClr>
            </a:outerShdw>
          </a:effectLst>
        </p:spPr>
        <p:style>
          <a:lnRef idx="3">
            <a:schemeClr val="accent4"/>
          </a:lnRef>
          <a:fillRef idx="0">
            <a:schemeClr val="accent4"/>
          </a:fillRef>
          <a:effectRef idx="2">
            <a:schemeClr val="accent4"/>
          </a:effectRef>
          <a:fontRef idx="minor">
            <a:schemeClr val="tx1"/>
          </a:fontRef>
        </p:style>
      </p:cxnSp>
      <p:sp>
        <p:nvSpPr>
          <p:cNvPr id="15" name="8-Point Star 14"/>
          <p:cNvSpPr/>
          <p:nvPr/>
        </p:nvSpPr>
        <p:spPr>
          <a:xfrm>
            <a:off x="152400" y="2362200"/>
            <a:ext cx="685800" cy="609600"/>
          </a:xfrm>
          <a:prstGeom prst="star8">
            <a:avLst/>
          </a:prstGeom>
        </p:spPr>
        <p:style>
          <a:lnRef idx="1">
            <a:schemeClr val="accent5"/>
          </a:lnRef>
          <a:fillRef idx="2">
            <a:schemeClr val="accent5"/>
          </a:fillRef>
          <a:effectRef idx="1">
            <a:schemeClr val="accent5"/>
          </a:effectRef>
          <a:fontRef idx="minor">
            <a:schemeClr val="dk1"/>
          </a:fontRef>
        </p:style>
        <p:txBody>
          <a:bodyPr anchor="ctr"/>
          <a:lstStyle/>
          <a:p>
            <a:pPr algn="ctr">
              <a:defRPr/>
            </a:pPr>
            <a:r>
              <a:rPr lang="en-US" sz="3600" b="1" dirty="0"/>
              <a:t>1</a:t>
            </a:r>
          </a:p>
        </p:txBody>
      </p:sp>
      <p:sp>
        <p:nvSpPr>
          <p:cNvPr id="16" name="8-Point Star 15"/>
          <p:cNvSpPr/>
          <p:nvPr/>
        </p:nvSpPr>
        <p:spPr>
          <a:xfrm>
            <a:off x="2971800" y="2362200"/>
            <a:ext cx="685800" cy="609600"/>
          </a:xfrm>
          <a:prstGeom prst="star8">
            <a:avLst/>
          </a:prstGeom>
        </p:spPr>
        <p:style>
          <a:lnRef idx="1">
            <a:schemeClr val="accent5"/>
          </a:lnRef>
          <a:fillRef idx="2">
            <a:schemeClr val="accent5"/>
          </a:fillRef>
          <a:effectRef idx="1">
            <a:schemeClr val="accent5"/>
          </a:effectRef>
          <a:fontRef idx="minor">
            <a:schemeClr val="dk1"/>
          </a:fontRef>
        </p:style>
        <p:txBody>
          <a:bodyPr anchor="ctr"/>
          <a:lstStyle/>
          <a:p>
            <a:pPr algn="ctr">
              <a:defRPr/>
            </a:pPr>
            <a:r>
              <a:rPr lang="en-US" sz="3600" b="1" dirty="0"/>
              <a:t>2</a:t>
            </a:r>
          </a:p>
        </p:txBody>
      </p:sp>
      <p:sp>
        <p:nvSpPr>
          <p:cNvPr id="17" name="8-Point Star 16"/>
          <p:cNvSpPr/>
          <p:nvPr/>
        </p:nvSpPr>
        <p:spPr>
          <a:xfrm>
            <a:off x="5867400" y="2743200"/>
            <a:ext cx="685800" cy="609600"/>
          </a:xfrm>
          <a:prstGeom prst="star8">
            <a:avLst/>
          </a:prstGeom>
        </p:spPr>
        <p:style>
          <a:lnRef idx="1">
            <a:schemeClr val="accent5"/>
          </a:lnRef>
          <a:fillRef idx="2">
            <a:schemeClr val="accent5"/>
          </a:fillRef>
          <a:effectRef idx="1">
            <a:schemeClr val="accent5"/>
          </a:effectRef>
          <a:fontRef idx="minor">
            <a:schemeClr val="dk1"/>
          </a:fontRef>
        </p:style>
        <p:txBody>
          <a:bodyPr anchor="ctr"/>
          <a:lstStyle/>
          <a:p>
            <a:pPr algn="ctr">
              <a:defRPr/>
            </a:pPr>
            <a:r>
              <a:rPr lang="en-US" sz="3600" b="1" dirty="0"/>
              <a:t>3</a:t>
            </a:r>
          </a:p>
        </p:txBody>
      </p:sp>
      <p:sp>
        <p:nvSpPr>
          <p:cNvPr id="18" name="8-Point Star 17"/>
          <p:cNvSpPr/>
          <p:nvPr/>
        </p:nvSpPr>
        <p:spPr>
          <a:xfrm>
            <a:off x="6172200" y="4800600"/>
            <a:ext cx="685800" cy="609600"/>
          </a:xfrm>
          <a:prstGeom prst="star8">
            <a:avLst/>
          </a:prstGeom>
        </p:spPr>
        <p:style>
          <a:lnRef idx="1">
            <a:schemeClr val="accent5"/>
          </a:lnRef>
          <a:fillRef idx="2">
            <a:schemeClr val="accent5"/>
          </a:fillRef>
          <a:effectRef idx="1">
            <a:schemeClr val="accent5"/>
          </a:effectRef>
          <a:fontRef idx="minor">
            <a:schemeClr val="dk1"/>
          </a:fontRef>
        </p:style>
        <p:txBody>
          <a:bodyPr anchor="ctr"/>
          <a:lstStyle/>
          <a:p>
            <a:pPr algn="ctr">
              <a:defRPr/>
            </a:pPr>
            <a:r>
              <a:rPr lang="en-US" sz="3600" b="1" dirty="0"/>
              <a:t>4</a:t>
            </a:r>
          </a:p>
        </p:txBody>
      </p:sp>
      <p:sp>
        <p:nvSpPr>
          <p:cNvPr id="19" name="8-Point Star 18"/>
          <p:cNvSpPr/>
          <p:nvPr/>
        </p:nvSpPr>
        <p:spPr>
          <a:xfrm>
            <a:off x="2971800" y="5181600"/>
            <a:ext cx="685800" cy="609600"/>
          </a:xfrm>
          <a:prstGeom prst="star8">
            <a:avLst/>
          </a:prstGeom>
        </p:spPr>
        <p:style>
          <a:lnRef idx="1">
            <a:schemeClr val="accent5"/>
          </a:lnRef>
          <a:fillRef idx="2">
            <a:schemeClr val="accent5"/>
          </a:fillRef>
          <a:effectRef idx="1">
            <a:schemeClr val="accent5"/>
          </a:effectRef>
          <a:fontRef idx="minor">
            <a:schemeClr val="dk1"/>
          </a:fontRef>
        </p:style>
        <p:txBody>
          <a:bodyPr anchor="ctr"/>
          <a:lstStyle/>
          <a:p>
            <a:pPr algn="ctr">
              <a:defRPr/>
            </a:pPr>
            <a:r>
              <a:rPr lang="en-US" sz="3600" b="1" dirty="0"/>
              <a:t>5</a:t>
            </a:r>
          </a:p>
        </p:txBody>
      </p:sp>
      <p:sp>
        <p:nvSpPr>
          <p:cNvPr id="20" name="8-Point Star 19"/>
          <p:cNvSpPr/>
          <p:nvPr/>
        </p:nvSpPr>
        <p:spPr>
          <a:xfrm>
            <a:off x="136525" y="4800600"/>
            <a:ext cx="685800" cy="609600"/>
          </a:xfrm>
          <a:prstGeom prst="star8">
            <a:avLst/>
          </a:prstGeom>
        </p:spPr>
        <p:style>
          <a:lnRef idx="1">
            <a:schemeClr val="accent5"/>
          </a:lnRef>
          <a:fillRef idx="2">
            <a:schemeClr val="accent5"/>
          </a:fillRef>
          <a:effectRef idx="1">
            <a:schemeClr val="accent5"/>
          </a:effectRef>
          <a:fontRef idx="minor">
            <a:schemeClr val="dk1"/>
          </a:fontRef>
        </p:style>
        <p:txBody>
          <a:bodyPr anchor="ctr"/>
          <a:lstStyle/>
          <a:p>
            <a:pPr algn="ctr">
              <a:defRPr/>
            </a:pPr>
            <a:r>
              <a:rPr lang="en-US" sz="3600" b="1" dirty="0"/>
              <a:t>6</a:t>
            </a:r>
          </a:p>
        </p:txBody>
      </p:sp>
      <p:sp>
        <p:nvSpPr>
          <p:cNvPr id="21" name="Rounded Rectangle 20"/>
          <p:cNvSpPr/>
          <p:nvPr/>
        </p:nvSpPr>
        <p:spPr>
          <a:xfrm>
            <a:off x="365125" y="5913438"/>
            <a:ext cx="8458200" cy="838200"/>
          </a:xfrm>
          <a:prstGeom prst="roundRect">
            <a:avLst/>
          </a:prstGeom>
        </p:spPr>
        <p:style>
          <a:lnRef idx="1">
            <a:schemeClr val="accent3"/>
          </a:lnRef>
          <a:fillRef idx="2">
            <a:schemeClr val="accent3"/>
          </a:fillRef>
          <a:effectRef idx="1">
            <a:schemeClr val="accent3"/>
          </a:effectRef>
          <a:fontRef idx="minor">
            <a:schemeClr val="dk1"/>
          </a:fontRef>
        </p:style>
        <p:txBody>
          <a:bodyPr anchor="ctr"/>
          <a:lstStyle/>
          <a:p>
            <a:pPr marL="168275" indent="-168275">
              <a:defRPr/>
            </a:pPr>
            <a:r>
              <a:rPr lang="en-US" dirty="0"/>
              <a:t>*</a:t>
            </a:r>
            <a:r>
              <a:rPr lang="en-US" dirty="0" err="1"/>
              <a:t>Penetapan</a:t>
            </a:r>
            <a:r>
              <a:rPr lang="en-US" dirty="0"/>
              <a:t> WBK </a:t>
            </a:r>
            <a:r>
              <a:rPr lang="en-US" dirty="0" err="1"/>
              <a:t>dilakukan</a:t>
            </a:r>
            <a:r>
              <a:rPr lang="en-US" dirty="0"/>
              <a:t> </a:t>
            </a:r>
            <a:r>
              <a:rPr lang="en-US" dirty="0" err="1"/>
              <a:t>oleh</a:t>
            </a:r>
            <a:r>
              <a:rPr lang="en-US" dirty="0"/>
              <a:t> </a:t>
            </a:r>
            <a:r>
              <a:rPr lang="en-US" dirty="0" err="1"/>
              <a:t>MenPAN</a:t>
            </a:r>
            <a:r>
              <a:rPr lang="en-US" dirty="0"/>
              <a:t> &amp; RB </a:t>
            </a:r>
            <a:r>
              <a:rPr lang="en-US" dirty="0" err="1"/>
              <a:t>berdasarkan</a:t>
            </a:r>
            <a:r>
              <a:rPr lang="en-US" dirty="0"/>
              <a:t> </a:t>
            </a:r>
            <a:r>
              <a:rPr lang="en-US" dirty="0" err="1"/>
              <a:t>usulan</a:t>
            </a:r>
            <a:r>
              <a:rPr lang="en-US" dirty="0"/>
              <a:t> Tim </a:t>
            </a:r>
            <a:r>
              <a:rPr lang="en-US" dirty="0" err="1"/>
              <a:t>Independen</a:t>
            </a:r>
            <a:endParaRPr lang="en-US" dirty="0"/>
          </a:p>
          <a:p>
            <a:pPr marL="168275" indent="-168275">
              <a:defRPr/>
            </a:pPr>
            <a:r>
              <a:rPr lang="en-US" dirty="0"/>
              <a:t>* </a:t>
            </a:r>
            <a:r>
              <a:rPr lang="en-US" dirty="0" err="1"/>
              <a:t>Penetapan</a:t>
            </a:r>
            <a:r>
              <a:rPr lang="en-US" dirty="0"/>
              <a:t> WBBM </a:t>
            </a:r>
            <a:r>
              <a:rPr lang="en-US" dirty="0" err="1"/>
              <a:t>dilakukan</a:t>
            </a:r>
            <a:r>
              <a:rPr lang="en-US" dirty="0"/>
              <a:t> </a:t>
            </a:r>
            <a:r>
              <a:rPr lang="en-US" dirty="0" err="1"/>
              <a:t>oleh</a:t>
            </a:r>
            <a:r>
              <a:rPr lang="en-US" dirty="0"/>
              <a:t> </a:t>
            </a:r>
            <a:r>
              <a:rPr lang="en-US" dirty="0" err="1"/>
              <a:t>Presiden</a:t>
            </a:r>
            <a:r>
              <a:rPr lang="en-US" dirty="0"/>
              <a:t> </a:t>
            </a:r>
            <a:r>
              <a:rPr lang="en-US" dirty="0" err="1"/>
              <a:t>berdasarkan</a:t>
            </a:r>
            <a:r>
              <a:rPr lang="en-US" dirty="0"/>
              <a:t> </a:t>
            </a:r>
            <a:r>
              <a:rPr lang="en-US" dirty="0" err="1"/>
              <a:t>usulan</a:t>
            </a:r>
            <a:r>
              <a:rPr lang="en-US" dirty="0"/>
              <a:t> Tim </a:t>
            </a:r>
            <a:r>
              <a:rPr lang="en-US" dirty="0" err="1"/>
              <a:t>Independen</a:t>
            </a:r>
            <a:r>
              <a:rPr lang="en-US" dirty="0"/>
              <a:t> </a:t>
            </a:r>
            <a:r>
              <a:rPr lang="en-US" dirty="0" err="1"/>
              <a:t>kepada</a:t>
            </a:r>
            <a:r>
              <a:rPr lang="en-US" dirty="0"/>
              <a:t> </a:t>
            </a:r>
            <a:r>
              <a:rPr lang="en-US" dirty="0" err="1"/>
              <a:t>Presiden</a:t>
            </a:r>
            <a:r>
              <a:rPr lang="en-US" dirty="0"/>
              <a:t> </a:t>
            </a:r>
            <a:r>
              <a:rPr lang="en-US" dirty="0" err="1"/>
              <a:t>melalui</a:t>
            </a:r>
            <a:r>
              <a:rPr lang="en-US" dirty="0"/>
              <a:t> </a:t>
            </a:r>
            <a:r>
              <a:rPr lang="en-US" dirty="0" err="1"/>
              <a:t>Menpan</a:t>
            </a:r>
            <a:r>
              <a:rPr lang="en-US" dirty="0"/>
              <a:t> </a:t>
            </a:r>
            <a:r>
              <a:rPr lang="en-US" dirty="0" err="1"/>
              <a:t>dan</a:t>
            </a:r>
            <a:r>
              <a:rPr lang="en-US" dirty="0"/>
              <a:t> RB</a:t>
            </a:r>
          </a:p>
        </p:txBody>
      </p:sp>
      <p:sp>
        <p:nvSpPr>
          <p:cNvPr id="67604" name="Title 1"/>
          <p:cNvSpPr>
            <a:spLocks noGrp="1"/>
          </p:cNvSpPr>
          <p:nvPr>
            <p:ph type="title"/>
          </p:nvPr>
        </p:nvSpPr>
        <p:spPr>
          <a:xfrm>
            <a:off x="395288" y="0"/>
            <a:ext cx="8229600" cy="836613"/>
          </a:xfrm>
        </p:spPr>
        <p:txBody>
          <a:bodyPr/>
          <a:lstStyle/>
          <a:p>
            <a:r>
              <a:rPr lang="id-ID" smtClean="0"/>
              <a:t>Pembangunan ZI menuju WBK</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Title 1"/>
          <p:cNvSpPr>
            <a:spLocks noGrp="1"/>
          </p:cNvSpPr>
          <p:nvPr>
            <p:ph type="title"/>
          </p:nvPr>
        </p:nvSpPr>
        <p:spPr>
          <a:xfrm>
            <a:off x="457200" y="44450"/>
            <a:ext cx="8229600" cy="1143000"/>
          </a:xfrm>
        </p:spPr>
        <p:txBody>
          <a:bodyPr/>
          <a:lstStyle/>
          <a:p>
            <a:r>
              <a:rPr lang="id-ID" sz="4000" smtClean="0"/>
              <a:t>Indikaktor Penilaian WBK</a:t>
            </a:r>
          </a:p>
        </p:txBody>
      </p:sp>
      <p:graphicFrame>
        <p:nvGraphicFramePr>
          <p:cNvPr id="5" name="Content Placeholder 4"/>
          <p:cNvGraphicFramePr>
            <a:graphicFrameLocks noGrp="1"/>
          </p:cNvGraphicFramePr>
          <p:nvPr>
            <p:ph idx="1"/>
          </p:nvPr>
        </p:nvGraphicFramePr>
        <p:xfrm>
          <a:off x="446856" y="2492896"/>
          <a:ext cx="8085584" cy="40939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Horizontal Scroll 2"/>
          <p:cNvSpPr/>
          <p:nvPr/>
        </p:nvSpPr>
        <p:spPr>
          <a:xfrm>
            <a:off x="467544" y="1268760"/>
            <a:ext cx="8064896" cy="1224136"/>
          </a:xfrm>
          <a:prstGeom prst="horizontalScroll">
            <a:avLst/>
          </a:prstGeom>
          <a:ln>
            <a:solidFill>
              <a:srgbClr val="FFFF00"/>
            </a:solidFill>
          </a:ln>
        </p:spPr>
        <p:style>
          <a:lnRef idx="0">
            <a:schemeClr val="dk1"/>
          </a:lnRef>
          <a:fillRef idx="3">
            <a:schemeClr val="dk1"/>
          </a:fillRef>
          <a:effectRef idx="3">
            <a:schemeClr val="dk1"/>
          </a:effectRef>
          <a:fontRef idx="minor">
            <a:schemeClr val="lt1"/>
          </a:fontRef>
        </p:style>
        <p:txBody>
          <a:bodyPr anchor="ctr"/>
          <a:lstStyle/>
          <a:p>
            <a:pPr algn="ctr">
              <a:defRPr/>
            </a:pPr>
            <a:r>
              <a:rPr lang="en-US" sz="2000" dirty="0" err="1">
                <a:effectLst>
                  <a:glow rad="63500">
                    <a:schemeClr val="accent6">
                      <a:satMod val="175000"/>
                      <a:alpha val="40000"/>
                    </a:schemeClr>
                  </a:glow>
                </a:effectLst>
              </a:rPr>
              <a:t>Indikator</a:t>
            </a:r>
            <a:r>
              <a:rPr lang="en-US" sz="2000" dirty="0">
                <a:effectLst>
                  <a:glow rad="63500">
                    <a:schemeClr val="accent6">
                      <a:satMod val="175000"/>
                      <a:alpha val="40000"/>
                    </a:schemeClr>
                  </a:glow>
                </a:effectLst>
              </a:rPr>
              <a:t> </a:t>
            </a:r>
            <a:r>
              <a:rPr lang="en-US" sz="2000" dirty="0" err="1">
                <a:effectLst>
                  <a:glow rad="63500">
                    <a:schemeClr val="accent6">
                      <a:satMod val="175000"/>
                      <a:alpha val="40000"/>
                    </a:schemeClr>
                  </a:glow>
                </a:effectLst>
              </a:rPr>
              <a:t>Mutlak</a:t>
            </a:r>
            <a:r>
              <a:rPr lang="en-US" sz="2000" dirty="0">
                <a:effectLst>
                  <a:glow rad="63500">
                    <a:schemeClr val="accent6">
                      <a:satMod val="175000"/>
                      <a:alpha val="40000"/>
                    </a:schemeClr>
                  </a:glow>
                </a:effectLst>
              </a:rPr>
              <a:t> </a:t>
            </a:r>
            <a:r>
              <a:rPr lang="en-US" sz="2000" dirty="0" err="1">
                <a:effectLst>
                  <a:glow rad="63500">
                    <a:schemeClr val="accent6">
                      <a:satMod val="175000"/>
                      <a:alpha val="40000"/>
                    </a:schemeClr>
                  </a:glow>
                </a:effectLst>
              </a:rPr>
              <a:t>pada</a:t>
            </a:r>
            <a:r>
              <a:rPr lang="en-US" sz="2000" dirty="0">
                <a:effectLst>
                  <a:glow rad="63500">
                    <a:schemeClr val="accent6">
                      <a:satMod val="175000"/>
                      <a:alpha val="40000"/>
                    </a:schemeClr>
                  </a:glow>
                </a:effectLst>
              </a:rPr>
              <a:t> </a:t>
            </a:r>
            <a:r>
              <a:rPr lang="en-US" sz="2000" dirty="0" err="1">
                <a:effectLst>
                  <a:glow rad="63500">
                    <a:schemeClr val="accent6">
                      <a:satMod val="175000"/>
                      <a:alpha val="40000"/>
                    </a:schemeClr>
                  </a:glow>
                </a:effectLst>
              </a:rPr>
              <a:t>tingkat</a:t>
            </a:r>
            <a:r>
              <a:rPr lang="en-US" sz="2000" dirty="0">
                <a:effectLst>
                  <a:glow rad="63500">
                    <a:schemeClr val="accent6">
                      <a:satMod val="175000"/>
                      <a:alpha val="40000"/>
                    </a:schemeClr>
                  </a:glow>
                </a:effectLst>
              </a:rPr>
              <a:t> K/L/</a:t>
            </a:r>
            <a:r>
              <a:rPr lang="en-US" sz="2000" dirty="0" err="1">
                <a:effectLst>
                  <a:glow rad="63500">
                    <a:schemeClr val="accent6">
                      <a:satMod val="175000"/>
                      <a:alpha val="40000"/>
                    </a:schemeClr>
                  </a:glow>
                </a:effectLst>
              </a:rPr>
              <a:t>Pemda</a:t>
            </a:r>
            <a:r>
              <a:rPr lang="en-US" sz="2000" dirty="0">
                <a:effectLst>
                  <a:glow rad="63500">
                    <a:schemeClr val="accent6">
                      <a:satMod val="175000"/>
                      <a:alpha val="40000"/>
                    </a:schemeClr>
                  </a:glow>
                </a:effectLst>
              </a:rPr>
              <a:t> </a:t>
            </a:r>
            <a:r>
              <a:rPr lang="en-US" sz="2000" dirty="0" err="1">
                <a:effectLst>
                  <a:glow rad="63500">
                    <a:schemeClr val="accent6">
                      <a:satMod val="175000"/>
                      <a:alpha val="40000"/>
                    </a:schemeClr>
                  </a:glow>
                </a:effectLst>
              </a:rPr>
              <a:t>adalah</a:t>
            </a:r>
            <a:r>
              <a:rPr lang="en-US" sz="2000" dirty="0">
                <a:effectLst>
                  <a:glow rad="63500">
                    <a:schemeClr val="accent6">
                      <a:satMod val="175000"/>
                      <a:alpha val="40000"/>
                    </a:schemeClr>
                  </a:glow>
                </a:effectLst>
              </a:rPr>
              <a:t> </a:t>
            </a:r>
            <a:r>
              <a:rPr lang="en-US" sz="2000" dirty="0" err="1">
                <a:effectLst>
                  <a:glow rad="63500">
                    <a:schemeClr val="accent6">
                      <a:satMod val="175000"/>
                      <a:alpha val="40000"/>
                    </a:schemeClr>
                  </a:glow>
                </a:effectLst>
              </a:rPr>
              <a:t>Opini</a:t>
            </a:r>
            <a:r>
              <a:rPr lang="en-US" sz="2000" dirty="0">
                <a:effectLst>
                  <a:glow rad="63500">
                    <a:schemeClr val="accent6">
                      <a:satMod val="175000"/>
                      <a:alpha val="40000"/>
                    </a:schemeClr>
                  </a:glow>
                </a:effectLst>
              </a:rPr>
              <a:t> </a:t>
            </a:r>
            <a:r>
              <a:rPr lang="en-US" sz="2000" dirty="0" err="1">
                <a:effectLst>
                  <a:glow rad="63500">
                    <a:schemeClr val="accent6">
                      <a:satMod val="175000"/>
                      <a:alpha val="40000"/>
                    </a:schemeClr>
                  </a:glow>
                </a:effectLst>
              </a:rPr>
              <a:t>Keuangan</a:t>
            </a:r>
            <a:r>
              <a:rPr lang="en-US" sz="2000" dirty="0">
                <a:effectLst>
                  <a:glow rad="63500">
                    <a:schemeClr val="accent6">
                      <a:satMod val="175000"/>
                      <a:alpha val="40000"/>
                    </a:schemeClr>
                  </a:glow>
                </a:effectLst>
              </a:rPr>
              <a:t> BPK </a:t>
            </a:r>
            <a:r>
              <a:rPr lang="en-US" sz="2000" dirty="0" err="1">
                <a:effectLst>
                  <a:glow rad="63500">
                    <a:schemeClr val="accent6">
                      <a:satMod val="175000"/>
                      <a:alpha val="40000"/>
                    </a:schemeClr>
                  </a:glow>
                </a:effectLst>
              </a:rPr>
              <a:t>sekurang-kurangnya</a:t>
            </a:r>
            <a:r>
              <a:rPr lang="en-US" sz="2000" dirty="0">
                <a:effectLst>
                  <a:glow rad="63500">
                    <a:schemeClr val="accent6">
                      <a:satMod val="175000"/>
                      <a:alpha val="40000"/>
                    </a:schemeClr>
                  </a:glow>
                </a:effectLst>
              </a:rPr>
              <a:t> WDP </a:t>
            </a:r>
            <a:r>
              <a:rPr lang="en-US" sz="2000" dirty="0" err="1">
                <a:effectLst>
                  <a:glow rad="63500">
                    <a:schemeClr val="accent6">
                      <a:satMod val="175000"/>
                      <a:alpha val="40000"/>
                    </a:schemeClr>
                  </a:glow>
                </a:effectLst>
              </a:rPr>
              <a:t>pada</a:t>
            </a:r>
            <a:r>
              <a:rPr lang="en-US" sz="2000" dirty="0">
                <a:effectLst>
                  <a:glow rad="63500">
                    <a:schemeClr val="accent6">
                      <a:satMod val="175000"/>
                      <a:alpha val="40000"/>
                    </a:schemeClr>
                  </a:glow>
                </a:effectLst>
              </a:rPr>
              <a:t> </a:t>
            </a:r>
            <a:r>
              <a:rPr lang="en-US" sz="2000" dirty="0" err="1">
                <a:effectLst>
                  <a:glow rad="63500">
                    <a:schemeClr val="accent6">
                      <a:satMod val="175000"/>
                      <a:alpha val="40000"/>
                    </a:schemeClr>
                  </a:glow>
                </a:effectLst>
              </a:rPr>
              <a:t>saat</a:t>
            </a:r>
            <a:r>
              <a:rPr lang="en-US" sz="2000" dirty="0">
                <a:effectLst>
                  <a:glow rad="63500">
                    <a:schemeClr val="accent6">
                      <a:satMod val="175000"/>
                      <a:alpha val="40000"/>
                    </a:schemeClr>
                  </a:glow>
                </a:effectLst>
              </a:rPr>
              <a:t> </a:t>
            </a:r>
            <a:r>
              <a:rPr lang="en-US" sz="2000" dirty="0" err="1">
                <a:effectLst>
                  <a:glow rad="63500">
                    <a:schemeClr val="accent6">
                      <a:satMod val="175000"/>
                      <a:alpha val="40000"/>
                    </a:schemeClr>
                  </a:glow>
                </a:effectLst>
              </a:rPr>
              <a:t>pengajuan</a:t>
            </a:r>
            <a:r>
              <a:rPr lang="en-US" sz="2000" dirty="0">
                <a:effectLst>
                  <a:glow rad="63500">
                    <a:schemeClr val="accent6">
                      <a:satMod val="175000"/>
                      <a:alpha val="40000"/>
                    </a:schemeClr>
                  </a:glow>
                </a:effectLst>
              </a:rPr>
              <a:t> </a:t>
            </a:r>
            <a:r>
              <a:rPr lang="en-US" sz="2000" dirty="0" err="1">
                <a:effectLst>
                  <a:glow rad="63500">
                    <a:schemeClr val="accent6">
                      <a:satMod val="175000"/>
                      <a:alpha val="40000"/>
                    </a:schemeClr>
                  </a:glow>
                </a:effectLst>
              </a:rPr>
              <a:t>calon</a:t>
            </a:r>
            <a:r>
              <a:rPr lang="en-US" sz="2000" dirty="0">
                <a:effectLst>
                  <a:glow rad="63500">
                    <a:schemeClr val="accent6">
                      <a:satMod val="175000"/>
                      <a:alpha val="40000"/>
                    </a:schemeClr>
                  </a:glow>
                </a:effectLst>
              </a:rPr>
              <a:t> WBK</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Title 1"/>
          <p:cNvSpPr>
            <a:spLocks noGrp="1"/>
          </p:cNvSpPr>
          <p:nvPr>
            <p:ph type="title"/>
          </p:nvPr>
        </p:nvSpPr>
        <p:spPr>
          <a:xfrm>
            <a:off x="457200" y="274638"/>
            <a:ext cx="8229600" cy="490537"/>
          </a:xfrm>
        </p:spPr>
        <p:txBody>
          <a:bodyPr/>
          <a:lstStyle/>
          <a:p>
            <a:r>
              <a:rPr lang="id-ID" sz="4000" smtClean="0"/>
              <a:t>Indikator </a:t>
            </a:r>
            <a:r>
              <a:rPr lang="en-US" sz="4000" smtClean="0"/>
              <a:t>Mutlak</a:t>
            </a:r>
            <a:endParaRPr lang="id-ID" sz="4000" smtClean="0"/>
          </a:p>
        </p:txBody>
      </p:sp>
      <p:graphicFrame>
        <p:nvGraphicFramePr>
          <p:cNvPr id="5" name="Content Placeholder 4"/>
          <p:cNvGraphicFramePr>
            <a:graphicFrameLocks noGrp="1"/>
          </p:cNvGraphicFramePr>
          <p:nvPr>
            <p:ph idx="1"/>
          </p:nvPr>
        </p:nvGraphicFramePr>
        <p:xfrm>
          <a:off x="192088" y="1023938"/>
          <a:ext cx="8775700" cy="5899348"/>
        </p:xfrm>
        <a:graphic>
          <a:graphicData uri="http://schemas.openxmlformats.org/drawingml/2006/table">
            <a:tbl>
              <a:tblPr firstRow="1" bandRow="1">
                <a:tableStyleId>{5C22544A-7EE6-4342-B048-85BDC9FD1C3A}</a:tableStyleId>
              </a:tblPr>
              <a:tblGrid>
                <a:gridCol w="8775700"/>
              </a:tblGrid>
              <a:tr h="380984">
                <a:tc>
                  <a:txBody>
                    <a:bodyPr/>
                    <a:lstStyle/>
                    <a:p>
                      <a:pPr algn="ctr"/>
                      <a:r>
                        <a:rPr lang="id-ID" sz="1900" dirty="0" smtClean="0"/>
                        <a:t>Unsur Indikator</a:t>
                      </a:r>
                      <a:endParaRPr lang="id-ID" sz="1900" dirty="0"/>
                    </a:p>
                  </a:txBody>
                  <a:tcPr marL="91442" marR="91442" marT="45718" marB="45718"/>
                </a:tc>
              </a:tr>
              <a:tr h="332980">
                <a:tc>
                  <a:txBody>
                    <a:bodyPr/>
                    <a:lstStyle/>
                    <a:p>
                      <a:pPr marL="342900" lvl="0" indent="-342900" algn="just">
                        <a:lnSpc>
                          <a:spcPct val="115000"/>
                        </a:lnSpc>
                        <a:spcAft>
                          <a:spcPts val="0"/>
                        </a:spcAft>
                        <a:buFont typeface="+mj-lt"/>
                        <a:buAutoNum type="arabicPeriod"/>
                      </a:pPr>
                      <a:r>
                        <a:rPr lang="id-ID" sz="1900" dirty="0">
                          <a:latin typeface="Arial"/>
                          <a:ea typeface="Calibri"/>
                          <a:cs typeface="Times New Roman"/>
                        </a:rPr>
                        <a:t>nilai minimum indeks integritas berdasarkan penilaian KPK;</a:t>
                      </a:r>
                      <a:endParaRPr lang="id-ID" sz="1900" dirty="0">
                        <a:latin typeface="Calibri"/>
                        <a:ea typeface="Calibri"/>
                        <a:cs typeface="Times New Roman"/>
                      </a:endParaRPr>
                    </a:p>
                  </a:txBody>
                  <a:tcPr marL="68582" marR="68582" marT="0" marB="0"/>
                </a:tc>
              </a:tr>
              <a:tr h="665959">
                <a:tc>
                  <a:txBody>
                    <a:bodyPr/>
                    <a:lstStyle/>
                    <a:p>
                      <a:pPr marL="342900" lvl="0" indent="-342900" algn="just">
                        <a:lnSpc>
                          <a:spcPct val="115000"/>
                        </a:lnSpc>
                        <a:spcAft>
                          <a:spcPts val="0"/>
                        </a:spcAft>
                        <a:buFont typeface="+mj-lt"/>
                        <a:buNone/>
                      </a:pPr>
                      <a:r>
                        <a:rPr lang="id-ID" sz="1900" dirty="0" smtClean="0">
                          <a:latin typeface="Arial"/>
                          <a:ea typeface="Calibri"/>
                          <a:cs typeface="Times New Roman"/>
                        </a:rPr>
                        <a:t>2.</a:t>
                      </a:r>
                      <a:r>
                        <a:rPr lang="en-US" sz="1900" dirty="0" smtClean="0">
                          <a:latin typeface="Arial"/>
                          <a:ea typeface="Calibri"/>
                          <a:cs typeface="Times New Roman"/>
                        </a:rPr>
                        <a:t> </a:t>
                      </a:r>
                      <a:r>
                        <a:rPr lang="id-ID" sz="1900" dirty="0" smtClean="0">
                          <a:latin typeface="Arial"/>
                          <a:ea typeface="Calibri"/>
                          <a:cs typeface="Times New Roman"/>
                        </a:rPr>
                        <a:t>nilai </a:t>
                      </a:r>
                      <a:r>
                        <a:rPr lang="id-ID" sz="1900" dirty="0">
                          <a:latin typeface="Arial"/>
                          <a:ea typeface="Calibri"/>
                          <a:cs typeface="Times New Roman"/>
                        </a:rPr>
                        <a:t>minimum indeks kepuasan masyarakat berdasarkan penilaian Kementerian PAN dan RB;</a:t>
                      </a:r>
                      <a:endParaRPr lang="id-ID" sz="1900" dirty="0">
                        <a:latin typeface="Calibri"/>
                        <a:ea typeface="Calibri"/>
                        <a:cs typeface="Times New Roman"/>
                      </a:endParaRPr>
                    </a:p>
                  </a:txBody>
                  <a:tcPr marL="68582" marR="68582" marT="0" marB="0"/>
                </a:tc>
              </a:tr>
              <a:tr h="665959">
                <a:tc>
                  <a:txBody>
                    <a:bodyPr/>
                    <a:lstStyle/>
                    <a:p>
                      <a:pPr marL="342900" lvl="0" indent="-342900" algn="just">
                        <a:lnSpc>
                          <a:spcPct val="115000"/>
                        </a:lnSpc>
                        <a:spcAft>
                          <a:spcPts val="0"/>
                        </a:spcAft>
                        <a:buFont typeface="+mj-lt"/>
                        <a:buNone/>
                      </a:pPr>
                      <a:r>
                        <a:rPr lang="id-ID" sz="1900" dirty="0" smtClean="0">
                          <a:latin typeface="Arial"/>
                          <a:ea typeface="Calibri"/>
                          <a:cs typeface="Times New Roman"/>
                        </a:rPr>
                        <a:t>3. jumlah </a:t>
                      </a:r>
                      <a:r>
                        <a:rPr lang="id-ID" sz="1900" dirty="0">
                          <a:latin typeface="Arial"/>
                          <a:ea typeface="Calibri"/>
                          <a:cs typeface="Times New Roman"/>
                        </a:rPr>
                        <a:t>maksimum kerugian negara (KN) yang belum diselesaikan (%) berdasar­kan penilaian BPK;</a:t>
                      </a:r>
                      <a:endParaRPr lang="id-ID" sz="1900" dirty="0">
                        <a:latin typeface="Calibri"/>
                        <a:ea typeface="Calibri"/>
                        <a:cs typeface="Times New Roman"/>
                      </a:endParaRPr>
                    </a:p>
                  </a:txBody>
                  <a:tcPr marL="68582" marR="68582" marT="0" marB="0"/>
                </a:tc>
              </a:tr>
              <a:tr h="594715">
                <a:tc>
                  <a:txBody>
                    <a:bodyPr/>
                    <a:lstStyle/>
                    <a:p>
                      <a:pPr marL="342900" lvl="0" indent="-342900" algn="just">
                        <a:lnSpc>
                          <a:spcPct val="115000"/>
                        </a:lnSpc>
                        <a:spcAft>
                          <a:spcPts val="0"/>
                        </a:spcAft>
                        <a:buFont typeface="+mj-lt"/>
                        <a:buNone/>
                      </a:pPr>
                      <a:r>
                        <a:rPr lang="id-ID" sz="1900" dirty="0" smtClean="0">
                          <a:latin typeface="Arial"/>
                          <a:ea typeface="Calibri"/>
                          <a:cs typeface="Times New Roman"/>
                        </a:rPr>
                        <a:t>4.  jumlah </a:t>
                      </a:r>
                      <a:r>
                        <a:rPr lang="id-ID" sz="1900" dirty="0">
                          <a:latin typeface="Arial"/>
                          <a:ea typeface="Calibri"/>
                          <a:cs typeface="Times New Roman"/>
                        </a:rPr>
                        <a:t>maksimum temuan </a:t>
                      </a:r>
                      <a:r>
                        <a:rPr lang="id-ID" sz="1900" i="1" dirty="0">
                          <a:latin typeface="Arial"/>
                          <a:ea typeface="Calibri"/>
                          <a:cs typeface="Times New Roman"/>
                        </a:rPr>
                        <a:t>in-efektif </a:t>
                      </a:r>
                      <a:r>
                        <a:rPr lang="id-ID" sz="1900" dirty="0">
                          <a:latin typeface="Arial"/>
                          <a:ea typeface="Calibri"/>
                          <a:cs typeface="Times New Roman"/>
                        </a:rPr>
                        <a:t>(%) </a:t>
                      </a:r>
                      <a:r>
                        <a:rPr lang="id-ID" sz="1900" dirty="0" smtClean="0">
                          <a:latin typeface="Arial"/>
                          <a:ea typeface="Calibri"/>
                          <a:cs typeface="Times New Roman"/>
                        </a:rPr>
                        <a:t>berdasarkan peni- laian </a:t>
                      </a:r>
                      <a:r>
                        <a:rPr lang="id-ID" sz="1900" dirty="0">
                          <a:latin typeface="Arial"/>
                          <a:ea typeface="Calibri"/>
                          <a:cs typeface="Times New Roman"/>
                        </a:rPr>
                        <a:t>APIP;</a:t>
                      </a:r>
                      <a:endParaRPr lang="id-ID" sz="1900" dirty="0">
                        <a:latin typeface="Calibri"/>
                        <a:ea typeface="Calibri"/>
                        <a:cs typeface="Times New Roman"/>
                      </a:endParaRPr>
                    </a:p>
                  </a:txBody>
                  <a:tcPr marL="68582" marR="68582" marT="0" marB="0"/>
                </a:tc>
              </a:tr>
              <a:tr h="594715">
                <a:tc>
                  <a:txBody>
                    <a:bodyPr/>
                    <a:lstStyle/>
                    <a:p>
                      <a:pPr marL="342900" lvl="0" indent="-342900" algn="just">
                        <a:lnSpc>
                          <a:spcPct val="115000"/>
                        </a:lnSpc>
                        <a:spcAft>
                          <a:spcPts val="0"/>
                        </a:spcAft>
                        <a:buFont typeface="+mj-lt"/>
                        <a:buNone/>
                      </a:pPr>
                      <a:r>
                        <a:rPr lang="id-ID" sz="1900" dirty="0" smtClean="0">
                          <a:latin typeface="Arial"/>
                          <a:ea typeface="Calibri"/>
                          <a:cs typeface="Times New Roman"/>
                        </a:rPr>
                        <a:t>5. jumlah </a:t>
                      </a:r>
                      <a:r>
                        <a:rPr lang="id-ID" sz="1900" dirty="0">
                          <a:latin typeface="Arial"/>
                          <a:ea typeface="Calibri"/>
                          <a:cs typeface="Times New Roman"/>
                        </a:rPr>
                        <a:t>maksimum temuan </a:t>
                      </a:r>
                      <a:r>
                        <a:rPr lang="id-ID" sz="1900" i="1" dirty="0">
                          <a:latin typeface="Arial"/>
                          <a:ea typeface="Calibri"/>
                          <a:cs typeface="Times New Roman"/>
                        </a:rPr>
                        <a:t>in-efisien </a:t>
                      </a:r>
                      <a:r>
                        <a:rPr lang="id-ID" sz="1900" dirty="0">
                          <a:latin typeface="Arial"/>
                          <a:ea typeface="Calibri"/>
                          <a:cs typeface="Times New Roman"/>
                        </a:rPr>
                        <a:t>(%) </a:t>
                      </a:r>
                      <a:r>
                        <a:rPr lang="id-ID" sz="1900" dirty="0" smtClean="0">
                          <a:latin typeface="Arial"/>
                          <a:ea typeface="Calibri"/>
                          <a:cs typeface="Times New Roman"/>
                        </a:rPr>
                        <a:t>berdasarkan penilai- ian </a:t>
                      </a:r>
                      <a:r>
                        <a:rPr lang="id-ID" sz="1900" dirty="0">
                          <a:latin typeface="Arial"/>
                          <a:ea typeface="Calibri"/>
                          <a:cs typeface="Times New Roman"/>
                        </a:rPr>
                        <a:t>APIP;</a:t>
                      </a:r>
                      <a:endParaRPr lang="id-ID" sz="1900" dirty="0">
                        <a:latin typeface="Calibri"/>
                        <a:ea typeface="Calibri"/>
                        <a:cs typeface="Times New Roman"/>
                      </a:endParaRPr>
                    </a:p>
                  </a:txBody>
                  <a:tcPr marL="68582" marR="68582" marT="0" marB="0"/>
                </a:tc>
              </a:tr>
              <a:tr h="998939">
                <a:tc>
                  <a:txBody>
                    <a:bodyPr/>
                    <a:lstStyle/>
                    <a:p>
                      <a:pPr marL="342900" lvl="0" indent="-342900" algn="just">
                        <a:lnSpc>
                          <a:spcPct val="115000"/>
                        </a:lnSpc>
                        <a:spcAft>
                          <a:spcPts val="0"/>
                        </a:spcAft>
                        <a:buFont typeface="+mj-lt"/>
                        <a:buNone/>
                      </a:pPr>
                      <a:r>
                        <a:rPr lang="id-ID" sz="1900" dirty="0" smtClean="0">
                          <a:latin typeface="Arial"/>
                          <a:ea typeface="Calibri"/>
                          <a:cs typeface="Times New Roman"/>
                        </a:rPr>
                        <a:t>6.  persentase </a:t>
                      </a:r>
                      <a:r>
                        <a:rPr lang="id-ID" sz="1900" dirty="0">
                          <a:latin typeface="Arial"/>
                          <a:ea typeface="Calibri"/>
                          <a:cs typeface="Times New Roman"/>
                        </a:rPr>
                        <a:t>maksimum jumlah pegawai yang dijatuhi hukuman disiplin karena penyalahgunaan pengelolaan keuangan berdasarkan keputusan Pejabat Pem­bina Kepegawaian;</a:t>
                      </a:r>
                      <a:endParaRPr lang="id-ID" sz="1900" dirty="0">
                        <a:latin typeface="Calibri"/>
                        <a:ea typeface="Calibri"/>
                        <a:cs typeface="Times New Roman"/>
                      </a:endParaRPr>
                    </a:p>
                  </a:txBody>
                  <a:tcPr marL="68582" marR="68582" marT="0" marB="0"/>
                </a:tc>
              </a:tr>
              <a:tr h="665959">
                <a:tc>
                  <a:txBody>
                    <a:bodyPr/>
                    <a:lstStyle/>
                    <a:p>
                      <a:pPr marL="342900" lvl="0" indent="-342900" algn="just">
                        <a:lnSpc>
                          <a:spcPct val="115000"/>
                        </a:lnSpc>
                        <a:spcAft>
                          <a:spcPts val="0"/>
                        </a:spcAft>
                        <a:buFont typeface="+mj-lt"/>
                        <a:buNone/>
                      </a:pPr>
                      <a:r>
                        <a:rPr lang="id-ID" sz="1900" dirty="0" smtClean="0">
                          <a:latin typeface="Arial"/>
                          <a:ea typeface="Calibri"/>
                          <a:cs typeface="Times New Roman"/>
                        </a:rPr>
                        <a:t>7. persentase </a:t>
                      </a:r>
                      <a:r>
                        <a:rPr lang="id-ID" sz="1900" dirty="0">
                          <a:latin typeface="Arial"/>
                          <a:ea typeface="Calibri"/>
                          <a:cs typeface="Times New Roman"/>
                        </a:rPr>
                        <a:t>maksimum jumlah pengaduan masyarakat yang tidak diselesaikan berdasarkan hasil pemeriksaan APIP;</a:t>
                      </a:r>
                      <a:endParaRPr lang="id-ID" sz="1900" dirty="0">
                        <a:latin typeface="Calibri"/>
                        <a:ea typeface="Calibri"/>
                        <a:cs typeface="Times New Roman"/>
                      </a:endParaRPr>
                    </a:p>
                  </a:txBody>
                  <a:tcPr marL="68582" marR="68582" marT="0" marB="0"/>
                </a:tc>
              </a:tr>
              <a:tr h="998939">
                <a:tc>
                  <a:txBody>
                    <a:bodyPr/>
                    <a:lstStyle/>
                    <a:p>
                      <a:pPr marL="342900" lvl="0" indent="-342900" algn="just">
                        <a:lnSpc>
                          <a:spcPct val="115000"/>
                        </a:lnSpc>
                        <a:spcAft>
                          <a:spcPts val="0"/>
                        </a:spcAft>
                        <a:buFont typeface="+mj-lt"/>
                        <a:buNone/>
                      </a:pPr>
                      <a:r>
                        <a:rPr lang="id-ID" sz="1900" dirty="0" smtClean="0">
                          <a:latin typeface="Arial"/>
                          <a:ea typeface="Calibri"/>
                          <a:cs typeface="Times New Roman"/>
                        </a:rPr>
                        <a:t>8.  persentase </a:t>
                      </a:r>
                      <a:r>
                        <a:rPr lang="id-ID" sz="1900" dirty="0">
                          <a:latin typeface="Arial"/>
                          <a:ea typeface="Calibri"/>
                          <a:cs typeface="Times New Roman"/>
                        </a:rPr>
                        <a:t>maksimum jumlah pegawai yang dijatuhi hukuman karena tindak pidana korupsi berdasarkan keputusan pengadilan yang telah mempunyai kekuatan hukum tetap.</a:t>
                      </a:r>
                      <a:endParaRPr lang="id-ID" sz="1900" dirty="0">
                        <a:latin typeface="Calibri"/>
                        <a:ea typeface="Calibri"/>
                        <a:cs typeface="Times New Roman"/>
                      </a:endParaRPr>
                    </a:p>
                  </a:txBody>
                  <a:tcPr marL="68582" marR="68582" marT="0" marB="0"/>
                </a:tc>
              </a:tr>
            </a:tbl>
          </a:graphicData>
        </a:graphic>
      </p:graphicFrame>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468313" y="1484313"/>
          <a:ext cx="8208962" cy="4929189"/>
        </p:xfrm>
        <a:graphic>
          <a:graphicData uri="http://schemas.openxmlformats.org/drawingml/2006/table">
            <a:tbl>
              <a:tblPr firstRow="1" bandRow="1">
                <a:tableStyleId>{5C22544A-7EE6-4342-B048-85BDC9FD1C3A}</a:tableStyleId>
              </a:tblPr>
              <a:tblGrid>
                <a:gridCol w="8208962"/>
              </a:tblGrid>
              <a:tr h="457209">
                <a:tc>
                  <a:txBody>
                    <a:bodyPr/>
                    <a:lstStyle/>
                    <a:p>
                      <a:pPr algn="ctr"/>
                      <a:r>
                        <a:rPr lang="id-ID" sz="2400" dirty="0" smtClean="0"/>
                        <a:t>Indikator</a:t>
                      </a:r>
                      <a:r>
                        <a:rPr lang="en-US" sz="2400" dirty="0" smtClean="0"/>
                        <a:t> </a:t>
                      </a:r>
                      <a:r>
                        <a:rPr lang="en-US" sz="2400" dirty="0" err="1" smtClean="0"/>
                        <a:t>Utama</a:t>
                      </a:r>
                      <a:r>
                        <a:rPr lang="en-US" sz="2400" dirty="0" smtClean="0"/>
                        <a:t>, </a:t>
                      </a:r>
                      <a:r>
                        <a:rPr lang="en-US" sz="2400" dirty="0" err="1" smtClean="0"/>
                        <a:t>Bobot</a:t>
                      </a:r>
                      <a:r>
                        <a:rPr lang="en-US" sz="2400" baseline="0" dirty="0" smtClean="0"/>
                        <a:t> 60%</a:t>
                      </a:r>
                      <a:endParaRPr lang="id-ID" sz="2400" dirty="0"/>
                    </a:p>
                  </a:txBody>
                  <a:tcPr marL="91441" marR="91441" marT="45721" marB="45721"/>
                </a:tc>
              </a:tr>
              <a:tr h="447198">
                <a:tc>
                  <a:txBody>
                    <a:bodyPr/>
                    <a:lstStyle/>
                    <a:p>
                      <a:pPr marL="342900" lvl="0" indent="-342900">
                        <a:lnSpc>
                          <a:spcPct val="115000"/>
                        </a:lnSpc>
                        <a:spcAft>
                          <a:spcPts val="0"/>
                        </a:spcAft>
                        <a:buFont typeface="+mj-lt"/>
                        <a:buAutoNum type="arabicPeriod"/>
                      </a:pPr>
                      <a:r>
                        <a:rPr lang="id-ID" sz="2000" dirty="0">
                          <a:latin typeface="Arial"/>
                          <a:ea typeface="Calibri"/>
                          <a:cs typeface="Times New Roman"/>
                        </a:rPr>
                        <a:t>penandatanganan Dokumen Pakta Integritas;</a:t>
                      </a:r>
                      <a:endParaRPr lang="id-ID" sz="2000" dirty="0">
                        <a:latin typeface="Calibri"/>
                        <a:ea typeface="Calibri"/>
                        <a:cs typeface="Times New Roman"/>
                      </a:endParaRPr>
                    </a:p>
                  </a:txBody>
                  <a:tcPr marL="68580" marR="68580" marT="0" marB="0"/>
                </a:tc>
              </a:tr>
              <a:tr h="447198">
                <a:tc>
                  <a:txBody>
                    <a:bodyPr/>
                    <a:lstStyle/>
                    <a:p>
                      <a:pPr marL="342900" lvl="0" indent="-342900">
                        <a:lnSpc>
                          <a:spcPct val="115000"/>
                        </a:lnSpc>
                        <a:spcAft>
                          <a:spcPts val="0"/>
                        </a:spcAft>
                        <a:buFont typeface="+mj-lt"/>
                        <a:buNone/>
                      </a:pPr>
                      <a:r>
                        <a:rPr lang="id-ID" sz="2000" dirty="0" smtClean="0">
                          <a:latin typeface="Arial"/>
                          <a:ea typeface="Calibri"/>
                          <a:cs typeface="Times New Roman"/>
                        </a:rPr>
                        <a:t>2.  LHKPN</a:t>
                      </a:r>
                      <a:r>
                        <a:rPr lang="id-ID" sz="2000" dirty="0">
                          <a:latin typeface="Arial"/>
                          <a:ea typeface="Calibri"/>
                          <a:cs typeface="Times New Roman"/>
                        </a:rPr>
                        <a:t>;</a:t>
                      </a:r>
                      <a:endParaRPr lang="id-ID" sz="2000" dirty="0">
                        <a:latin typeface="Calibri"/>
                        <a:ea typeface="Calibri"/>
                        <a:cs typeface="Times New Roman"/>
                      </a:endParaRPr>
                    </a:p>
                  </a:txBody>
                  <a:tcPr marL="68580" marR="68580" marT="0" marB="0"/>
                </a:tc>
              </a:tr>
              <a:tr h="447198">
                <a:tc>
                  <a:txBody>
                    <a:bodyPr/>
                    <a:lstStyle/>
                    <a:p>
                      <a:pPr marL="342900" lvl="0" indent="-342900">
                        <a:lnSpc>
                          <a:spcPct val="115000"/>
                        </a:lnSpc>
                        <a:spcAft>
                          <a:spcPts val="0"/>
                        </a:spcAft>
                        <a:buFont typeface="+mj-lt"/>
                        <a:buNone/>
                      </a:pPr>
                      <a:r>
                        <a:rPr lang="id-ID" sz="2000" dirty="0" smtClean="0">
                          <a:latin typeface="Arial"/>
                          <a:ea typeface="Calibri"/>
                          <a:cs typeface="Times New Roman"/>
                        </a:rPr>
                        <a:t>3.  akuntabilitas </a:t>
                      </a:r>
                      <a:r>
                        <a:rPr lang="id-ID" sz="2000" dirty="0">
                          <a:latin typeface="Arial"/>
                          <a:ea typeface="Calibri"/>
                          <a:cs typeface="Times New Roman"/>
                        </a:rPr>
                        <a:t>kinerja;</a:t>
                      </a:r>
                      <a:endParaRPr lang="id-ID" sz="2000" dirty="0">
                        <a:latin typeface="Calibri"/>
                        <a:ea typeface="Calibri"/>
                        <a:cs typeface="Times New Roman"/>
                      </a:endParaRPr>
                    </a:p>
                  </a:txBody>
                  <a:tcPr marL="68580" marR="68580" marT="0" marB="0"/>
                </a:tc>
              </a:tr>
              <a:tr h="447198">
                <a:tc>
                  <a:txBody>
                    <a:bodyPr/>
                    <a:lstStyle/>
                    <a:p>
                      <a:pPr marL="342900" lvl="0" indent="-342900">
                        <a:lnSpc>
                          <a:spcPct val="115000"/>
                        </a:lnSpc>
                        <a:spcAft>
                          <a:spcPts val="0"/>
                        </a:spcAft>
                        <a:buFont typeface="+mj-lt"/>
                        <a:buNone/>
                      </a:pPr>
                      <a:r>
                        <a:rPr lang="id-ID" sz="2000" dirty="0" smtClean="0">
                          <a:latin typeface="Arial"/>
                          <a:ea typeface="Calibri"/>
                          <a:cs typeface="Times New Roman"/>
                        </a:rPr>
                        <a:t>4.  laporan </a:t>
                      </a:r>
                      <a:r>
                        <a:rPr lang="id-ID" sz="2000" dirty="0">
                          <a:latin typeface="Arial"/>
                          <a:ea typeface="Calibri"/>
                          <a:cs typeface="Times New Roman"/>
                        </a:rPr>
                        <a:t>keuangan;</a:t>
                      </a:r>
                      <a:endParaRPr lang="id-ID" sz="2000" dirty="0">
                        <a:latin typeface="Calibri"/>
                        <a:ea typeface="Calibri"/>
                        <a:cs typeface="Times New Roman"/>
                      </a:endParaRPr>
                    </a:p>
                  </a:txBody>
                  <a:tcPr marL="68580" marR="68580" marT="0" marB="0"/>
                </a:tc>
              </a:tr>
              <a:tr h="447198">
                <a:tc>
                  <a:txBody>
                    <a:bodyPr/>
                    <a:lstStyle/>
                    <a:p>
                      <a:pPr marL="342900" lvl="0" indent="-342900">
                        <a:lnSpc>
                          <a:spcPct val="115000"/>
                        </a:lnSpc>
                        <a:spcAft>
                          <a:spcPts val="0"/>
                        </a:spcAft>
                        <a:buFont typeface="+mj-lt"/>
                        <a:buNone/>
                      </a:pPr>
                      <a:r>
                        <a:rPr lang="id-ID" sz="2000" dirty="0" smtClean="0">
                          <a:latin typeface="Arial"/>
                          <a:ea typeface="Calibri"/>
                          <a:cs typeface="Times New Roman"/>
                        </a:rPr>
                        <a:t>5.  kode </a:t>
                      </a:r>
                      <a:r>
                        <a:rPr lang="id-ID" sz="2000" dirty="0">
                          <a:latin typeface="Arial"/>
                          <a:ea typeface="Calibri"/>
                          <a:cs typeface="Times New Roman"/>
                        </a:rPr>
                        <a:t>etik;</a:t>
                      </a:r>
                      <a:endParaRPr lang="id-ID" sz="2000" dirty="0">
                        <a:latin typeface="Calibri"/>
                        <a:ea typeface="Calibri"/>
                        <a:cs typeface="Times New Roman"/>
                      </a:endParaRPr>
                    </a:p>
                  </a:txBody>
                  <a:tcPr marL="68580" marR="68580" marT="0" marB="0"/>
                </a:tc>
              </a:tr>
              <a:tr h="447198">
                <a:tc>
                  <a:txBody>
                    <a:bodyPr/>
                    <a:lstStyle/>
                    <a:p>
                      <a:pPr marL="342900" lvl="0" indent="-342900">
                        <a:lnSpc>
                          <a:spcPct val="115000"/>
                        </a:lnSpc>
                        <a:spcAft>
                          <a:spcPts val="0"/>
                        </a:spcAft>
                        <a:buFont typeface="+mj-lt"/>
                        <a:buNone/>
                      </a:pPr>
                      <a:r>
                        <a:rPr lang="id-ID" sz="2000" dirty="0" smtClean="0">
                          <a:latin typeface="Arial"/>
                          <a:ea typeface="Calibri"/>
                          <a:cs typeface="Times New Roman"/>
                        </a:rPr>
                        <a:t>6.  sistem </a:t>
                      </a:r>
                      <a:r>
                        <a:rPr lang="id-ID" sz="2000" dirty="0">
                          <a:latin typeface="Arial"/>
                          <a:ea typeface="Calibri"/>
                          <a:cs typeface="Times New Roman"/>
                        </a:rPr>
                        <a:t>perlindungan pelapor </a:t>
                      </a:r>
                      <a:r>
                        <a:rPr lang="id-ID" sz="2000" i="1" dirty="0">
                          <a:latin typeface="Arial"/>
                          <a:ea typeface="Calibri"/>
                          <a:cs typeface="Times New Roman"/>
                        </a:rPr>
                        <a:t>(whistle blower system)</a:t>
                      </a:r>
                      <a:r>
                        <a:rPr lang="id-ID" sz="2000" dirty="0">
                          <a:latin typeface="Arial"/>
                          <a:ea typeface="Calibri"/>
                          <a:cs typeface="Times New Roman"/>
                        </a:rPr>
                        <a:t>;</a:t>
                      </a:r>
                      <a:endParaRPr lang="id-ID" sz="2000" dirty="0">
                        <a:latin typeface="Calibri"/>
                        <a:ea typeface="Calibri"/>
                        <a:cs typeface="Times New Roman"/>
                      </a:endParaRPr>
                    </a:p>
                  </a:txBody>
                  <a:tcPr marL="68580" marR="68580" marT="0" marB="0"/>
                </a:tc>
              </a:tr>
              <a:tr h="447198">
                <a:tc>
                  <a:txBody>
                    <a:bodyPr/>
                    <a:lstStyle/>
                    <a:p>
                      <a:pPr marL="342900" lvl="0" indent="-342900">
                        <a:lnSpc>
                          <a:spcPct val="115000"/>
                        </a:lnSpc>
                        <a:spcAft>
                          <a:spcPts val="0"/>
                        </a:spcAft>
                        <a:buFont typeface="+mj-lt"/>
                        <a:buNone/>
                      </a:pPr>
                      <a:r>
                        <a:rPr lang="id-ID" sz="2000" dirty="0" smtClean="0">
                          <a:latin typeface="Arial"/>
                          <a:ea typeface="Calibri"/>
                          <a:cs typeface="Times New Roman"/>
                        </a:rPr>
                        <a:t>7.  program </a:t>
                      </a:r>
                      <a:r>
                        <a:rPr lang="id-ID" sz="2000" dirty="0">
                          <a:latin typeface="Arial"/>
                          <a:ea typeface="Calibri"/>
                          <a:cs typeface="Times New Roman"/>
                        </a:rPr>
                        <a:t>pengendalian gratifikasi;</a:t>
                      </a:r>
                      <a:endParaRPr lang="id-ID" sz="2000" dirty="0">
                        <a:latin typeface="Calibri"/>
                        <a:ea typeface="Calibri"/>
                        <a:cs typeface="Times New Roman"/>
                      </a:endParaRPr>
                    </a:p>
                  </a:txBody>
                  <a:tcPr marL="68580" marR="68580" marT="0" marB="0"/>
                </a:tc>
              </a:tr>
              <a:tr h="447198">
                <a:tc>
                  <a:txBody>
                    <a:bodyPr/>
                    <a:lstStyle/>
                    <a:p>
                      <a:pPr marL="342900" lvl="0" indent="-342900">
                        <a:lnSpc>
                          <a:spcPct val="115000"/>
                        </a:lnSpc>
                        <a:spcAft>
                          <a:spcPts val="0"/>
                        </a:spcAft>
                        <a:buFont typeface="+mj-lt"/>
                        <a:buNone/>
                      </a:pPr>
                      <a:r>
                        <a:rPr lang="id-ID" sz="2000" dirty="0" smtClean="0">
                          <a:latin typeface="Arial"/>
                          <a:ea typeface="Calibri"/>
                          <a:cs typeface="Times New Roman"/>
                        </a:rPr>
                        <a:t>8.  kebijakan </a:t>
                      </a:r>
                      <a:r>
                        <a:rPr lang="id-ID" sz="2000" dirty="0">
                          <a:latin typeface="Arial"/>
                          <a:ea typeface="Calibri"/>
                          <a:cs typeface="Times New Roman"/>
                        </a:rPr>
                        <a:t>penanganan benturan kepentingan (</a:t>
                      </a:r>
                      <a:r>
                        <a:rPr lang="id-ID" sz="2000" i="1" dirty="0">
                          <a:latin typeface="Arial"/>
                          <a:ea typeface="Calibri"/>
                          <a:cs typeface="Times New Roman"/>
                        </a:rPr>
                        <a:t>conflict of </a:t>
                      </a:r>
                      <a:r>
                        <a:rPr lang="id-ID" sz="2000" i="1" dirty="0" smtClean="0">
                          <a:latin typeface="Arial"/>
                          <a:ea typeface="Calibri"/>
                          <a:cs typeface="Times New Roman"/>
                        </a:rPr>
                        <a:t>     interest</a:t>
                      </a:r>
                      <a:r>
                        <a:rPr lang="id-ID" sz="2000" i="1" dirty="0">
                          <a:latin typeface="Arial"/>
                          <a:ea typeface="Calibri"/>
                          <a:cs typeface="Times New Roman"/>
                        </a:rPr>
                        <a:t>)</a:t>
                      </a:r>
                      <a:r>
                        <a:rPr lang="id-ID" sz="2000" dirty="0">
                          <a:latin typeface="Arial"/>
                          <a:ea typeface="Calibri"/>
                          <a:cs typeface="Times New Roman"/>
                        </a:rPr>
                        <a:t>;</a:t>
                      </a:r>
                      <a:endParaRPr lang="id-ID" sz="2000" dirty="0">
                        <a:latin typeface="Calibri"/>
                        <a:ea typeface="Calibri"/>
                        <a:cs typeface="Times New Roman"/>
                      </a:endParaRPr>
                    </a:p>
                  </a:txBody>
                  <a:tcPr marL="68580" marR="68580" marT="0" marB="0"/>
                </a:tc>
              </a:tr>
              <a:tr h="447198">
                <a:tc>
                  <a:txBody>
                    <a:bodyPr/>
                    <a:lstStyle/>
                    <a:p>
                      <a:pPr marL="342900" lvl="0" indent="-342900">
                        <a:lnSpc>
                          <a:spcPct val="115000"/>
                        </a:lnSpc>
                        <a:spcAft>
                          <a:spcPts val="0"/>
                        </a:spcAft>
                        <a:buFont typeface="+mj-lt"/>
                        <a:buNone/>
                      </a:pPr>
                      <a:r>
                        <a:rPr lang="id-ID" sz="2000" dirty="0" smtClean="0">
                          <a:latin typeface="Arial"/>
                          <a:ea typeface="Calibri"/>
                          <a:cs typeface="Times New Roman"/>
                        </a:rPr>
                        <a:t>9.  program </a:t>
                      </a:r>
                      <a:r>
                        <a:rPr lang="id-ID" sz="2000" dirty="0">
                          <a:latin typeface="Arial"/>
                          <a:ea typeface="Calibri"/>
                          <a:cs typeface="Times New Roman"/>
                        </a:rPr>
                        <a:t>inisiatif anti korupsi;</a:t>
                      </a:r>
                      <a:endParaRPr lang="id-ID" sz="2000" dirty="0">
                        <a:latin typeface="Calibri"/>
                        <a:ea typeface="Calibri"/>
                        <a:cs typeface="Times New Roman"/>
                      </a:endParaRPr>
                    </a:p>
                  </a:txBody>
                  <a:tcPr marL="68580" marR="68580" marT="0" marB="0"/>
                </a:tc>
              </a:tr>
              <a:tr h="447198">
                <a:tc>
                  <a:txBody>
                    <a:bodyPr/>
                    <a:lstStyle/>
                    <a:p>
                      <a:pPr marL="342900" lvl="0" indent="-342900">
                        <a:lnSpc>
                          <a:spcPct val="115000"/>
                        </a:lnSpc>
                        <a:spcAft>
                          <a:spcPts val="0"/>
                        </a:spcAft>
                        <a:buFont typeface="+mj-lt"/>
                        <a:buNone/>
                      </a:pPr>
                      <a:r>
                        <a:rPr lang="id-ID" sz="2000" dirty="0" smtClean="0">
                          <a:latin typeface="Arial"/>
                          <a:ea typeface="Calibri"/>
                          <a:cs typeface="Times New Roman"/>
                        </a:rPr>
                        <a:t>10. kebijakan </a:t>
                      </a:r>
                      <a:r>
                        <a:rPr lang="id-ID" sz="2000" dirty="0">
                          <a:latin typeface="Arial"/>
                          <a:ea typeface="Calibri"/>
                          <a:cs typeface="Times New Roman"/>
                        </a:rPr>
                        <a:t>pembinaan purna tugas </a:t>
                      </a:r>
                      <a:r>
                        <a:rPr lang="id-ID" sz="2000" i="1" dirty="0">
                          <a:latin typeface="Arial"/>
                          <a:ea typeface="Calibri"/>
                          <a:cs typeface="Times New Roman"/>
                        </a:rPr>
                        <a:t>(Post employment policy)</a:t>
                      </a:r>
                      <a:r>
                        <a:rPr lang="id-ID" sz="2000" dirty="0">
                          <a:latin typeface="Arial"/>
                          <a:ea typeface="Calibri"/>
                          <a:cs typeface="Times New Roman"/>
                        </a:rPr>
                        <a:t>;</a:t>
                      </a:r>
                      <a:endParaRPr lang="id-ID" sz="2000" dirty="0">
                        <a:latin typeface="Calibri"/>
                        <a:ea typeface="Calibri"/>
                        <a:cs typeface="Times New Roman"/>
                      </a:endParaRPr>
                    </a:p>
                  </a:txBody>
                  <a:tcPr marL="68580" marR="68580" marT="0" marB="0"/>
                </a:tc>
              </a:tr>
            </a:tbl>
          </a:graphicData>
        </a:graphic>
      </p:graphicFrame>
      <p:sp>
        <p:nvSpPr>
          <p:cNvPr id="70684" name="Title 1"/>
          <p:cNvSpPr>
            <a:spLocks noGrp="1"/>
          </p:cNvSpPr>
          <p:nvPr>
            <p:ph type="title"/>
          </p:nvPr>
        </p:nvSpPr>
        <p:spPr>
          <a:xfrm>
            <a:off x="457200" y="274638"/>
            <a:ext cx="8229600" cy="490537"/>
          </a:xfrm>
        </p:spPr>
        <p:txBody>
          <a:bodyPr/>
          <a:lstStyle/>
          <a:p>
            <a:r>
              <a:rPr lang="id-ID" sz="4000" smtClean="0"/>
              <a:t>Indikator </a:t>
            </a:r>
            <a:r>
              <a:rPr lang="en-US" sz="4000" smtClean="0"/>
              <a:t>Operasional</a:t>
            </a:r>
            <a:endParaRPr lang="id-ID" sz="4000" smtClean="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468313" y="1916113"/>
          <a:ext cx="8064500" cy="4349750"/>
        </p:xfrm>
        <a:graphic>
          <a:graphicData uri="http://schemas.openxmlformats.org/drawingml/2006/table">
            <a:tbl>
              <a:tblPr firstRow="1" bandRow="1">
                <a:tableStyleId>{5C22544A-7EE6-4342-B048-85BDC9FD1C3A}</a:tableStyleId>
              </a:tblPr>
              <a:tblGrid>
                <a:gridCol w="8064500"/>
              </a:tblGrid>
              <a:tr h="457271">
                <a:tc>
                  <a:txBody>
                    <a:bodyPr/>
                    <a:lstStyle/>
                    <a:p>
                      <a:pPr algn="ctr"/>
                      <a:r>
                        <a:rPr lang="id-ID" sz="2400" dirty="0" smtClean="0"/>
                        <a:t>Indikator</a:t>
                      </a:r>
                      <a:r>
                        <a:rPr lang="en-US" sz="2400" dirty="0" smtClean="0"/>
                        <a:t> </a:t>
                      </a:r>
                      <a:r>
                        <a:rPr lang="id-ID" sz="2400" dirty="0" smtClean="0"/>
                        <a:t>Penunjang</a:t>
                      </a:r>
                      <a:r>
                        <a:rPr lang="en-US" sz="2400" dirty="0" smtClean="0"/>
                        <a:t>, </a:t>
                      </a:r>
                      <a:r>
                        <a:rPr lang="en-US" sz="2400" dirty="0" err="1" smtClean="0"/>
                        <a:t>Bobot</a:t>
                      </a:r>
                      <a:r>
                        <a:rPr lang="en-US" sz="2400" dirty="0" smtClean="0"/>
                        <a:t> 40%</a:t>
                      </a:r>
                      <a:endParaRPr lang="id-ID" sz="2400" dirty="0"/>
                    </a:p>
                  </a:txBody>
                  <a:tcPr marL="91436" marR="91436" marT="45727" marB="45727"/>
                </a:tc>
              </a:tr>
              <a:tr h="447258">
                <a:tc>
                  <a:txBody>
                    <a:bodyPr/>
                    <a:lstStyle/>
                    <a:p>
                      <a:pPr marL="342900" lvl="0" indent="-342900">
                        <a:lnSpc>
                          <a:spcPct val="115000"/>
                        </a:lnSpc>
                        <a:spcAft>
                          <a:spcPts val="0"/>
                        </a:spcAft>
                        <a:buFont typeface="+mj-lt"/>
                        <a:buAutoNum type="arabicPeriod"/>
                      </a:pPr>
                      <a:r>
                        <a:rPr lang="id-ID" sz="2000">
                          <a:latin typeface="Arial"/>
                          <a:ea typeface="Calibri"/>
                          <a:cs typeface="Times New Roman"/>
                        </a:rPr>
                        <a:t>promosi jabatan secara terbuka;</a:t>
                      </a:r>
                      <a:endParaRPr lang="id-ID" sz="2000">
                        <a:latin typeface="Calibri"/>
                        <a:ea typeface="Calibri"/>
                        <a:cs typeface="Times New Roman"/>
                      </a:endParaRPr>
                    </a:p>
                  </a:txBody>
                  <a:tcPr marL="68577" marR="68577" marT="0" marB="0"/>
                </a:tc>
              </a:tr>
              <a:tr h="447258">
                <a:tc>
                  <a:txBody>
                    <a:bodyPr/>
                    <a:lstStyle/>
                    <a:p>
                      <a:pPr marL="342900" lvl="0" indent="-342900">
                        <a:lnSpc>
                          <a:spcPct val="115000"/>
                        </a:lnSpc>
                        <a:spcAft>
                          <a:spcPts val="0"/>
                        </a:spcAft>
                        <a:buFont typeface="+mj-lt"/>
                        <a:buNone/>
                      </a:pPr>
                      <a:r>
                        <a:rPr lang="id-ID" sz="2000" dirty="0" smtClean="0">
                          <a:latin typeface="Arial"/>
                          <a:ea typeface="Calibri"/>
                          <a:cs typeface="Times New Roman"/>
                        </a:rPr>
                        <a:t>2.  rekruitment </a:t>
                      </a:r>
                      <a:r>
                        <a:rPr lang="id-ID" sz="2000" dirty="0">
                          <a:latin typeface="Arial"/>
                          <a:ea typeface="Calibri"/>
                          <a:cs typeface="Times New Roman"/>
                        </a:rPr>
                        <a:t>secara terbuka;</a:t>
                      </a:r>
                      <a:endParaRPr lang="id-ID" sz="2000" dirty="0">
                        <a:latin typeface="Calibri"/>
                        <a:ea typeface="Calibri"/>
                        <a:cs typeface="Times New Roman"/>
                      </a:endParaRPr>
                    </a:p>
                  </a:txBody>
                  <a:tcPr marL="68577" marR="68577" marT="0" marB="0"/>
                </a:tc>
              </a:tr>
              <a:tr h="701149">
                <a:tc>
                  <a:txBody>
                    <a:bodyPr/>
                    <a:lstStyle/>
                    <a:p>
                      <a:pPr marL="342900" lvl="0" indent="-342900">
                        <a:lnSpc>
                          <a:spcPct val="115000"/>
                        </a:lnSpc>
                        <a:spcAft>
                          <a:spcPts val="0"/>
                        </a:spcAft>
                        <a:buFont typeface="+mj-lt"/>
                        <a:buNone/>
                      </a:pPr>
                      <a:r>
                        <a:rPr lang="id-ID" sz="2000" dirty="0" smtClean="0">
                          <a:latin typeface="Arial"/>
                          <a:ea typeface="Calibri"/>
                          <a:cs typeface="Times New Roman"/>
                        </a:rPr>
                        <a:t>3.  mekanisme </a:t>
                      </a:r>
                      <a:r>
                        <a:rPr lang="id-ID" sz="2000" dirty="0">
                          <a:latin typeface="Arial"/>
                          <a:ea typeface="Calibri"/>
                          <a:cs typeface="Times New Roman"/>
                        </a:rPr>
                        <a:t>pengaduan masyarakat;</a:t>
                      </a:r>
                      <a:endParaRPr lang="id-ID" sz="2000" dirty="0">
                        <a:latin typeface="Calibri"/>
                        <a:ea typeface="Calibri"/>
                        <a:cs typeface="Times New Roman"/>
                      </a:endParaRPr>
                    </a:p>
                    <a:p>
                      <a:pPr marL="342900" lvl="0" indent="-342900">
                        <a:lnSpc>
                          <a:spcPct val="115000"/>
                        </a:lnSpc>
                        <a:spcAft>
                          <a:spcPts val="0"/>
                        </a:spcAft>
                        <a:buFont typeface="+mj-lt"/>
                        <a:buNone/>
                      </a:pPr>
                      <a:r>
                        <a:rPr lang="id-ID" sz="2000" dirty="0" smtClean="0">
                          <a:latin typeface="Arial"/>
                          <a:ea typeface="Calibri"/>
                          <a:cs typeface="Times New Roman"/>
                        </a:rPr>
                        <a:t>4.  pengukuran </a:t>
                      </a:r>
                      <a:r>
                        <a:rPr lang="id-ID" sz="2000" dirty="0">
                          <a:latin typeface="Arial"/>
                          <a:ea typeface="Calibri"/>
                          <a:cs typeface="Times New Roman"/>
                        </a:rPr>
                        <a:t>kinerja individu;</a:t>
                      </a:r>
                      <a:endParaRPr lang="id-ID" sz="2000" dirty="0">
                        <a:latin typeface="Calibri"/>
                        <a:ea typeface="Calibri"/>
                        <a:cs typeface="Times New Roman"/>
                      </a:endParaRPr>
                    </a:p>
                  </a:txBody>
                  <a:tcPr marL="68577" marR="68577" marT="0" marB="0"/>
                </a:tc>
              </a:tr>
              <a:tr h="447258">
                <a:tc>
                  <a:txBody>
                    <a:bodyPr/>
                    <a:lstStyle/>
                    <a:p>
                      <a:pPr marL="342900" lvl="0" indent="-342900">
                        <a:lnSpc>
                          <a:spcPct val="115000"/>
                        </a:lnSpc>
                        <a:spcAft>
                          <a:spcPts val="0"/>
                        </a:spcAft>
                        <a:buFont typeface="+mj-lt"/>
                        <a:buNone/>
                      </a:pPr>
                      <a:r>
                        <a:rPr lang="id-ID" sz="2000" i="1" dirty="0" smtClean="0">
                          <a:latin typeface="Arial"/>
                          <a:ea typeface="Calibri"/>
                          <a:cs typeface="Times New Roman"/>
                        </a:rPr>
                        <a:t>5.  e-Procurement</a:t>
                      </a:r>
                      <a:r>
                        <a:rPr lang="id-ID" sz="2000" i="1" dirty="0">
                          <a:latin typeface="Arial"/>
                          <a:ea typeface="Calibri"/>
                          <a:cs typeface="Times New Roman"/>
                        </a:rPr>
                        <a:t>;</a:t>
                      </a:r>
                      <a:endParaRPr lang="id-ID" sz="2000" dirty="0">
                        <a:latin typeface="Calibri"/>
                        <a:ea typeface="Calibri"/>
                        <a:cs typeface="Times New Roman"/>
                      </a:endParaRPr>
                    </a:p>
                  </a:txBody>
                  <a:tcPr marL="68577" marR="68577" marT="0" marB="0"/>
                </a:tc>
              </a:tr>
              <a:tr h="447258">
                <a:tc>
                  <a:txBody>
                    <a:bodyPr/>
                    <a:lstStyle/>
                    <a:p>
                      <a:pPr marL="342900" lvl="0" indent="-342900">
                        <a:lnSpc>
                          <a:spcPct val="115000"/>
                        </a:lnSpc>
                        <a:spcAft>
                          <a:spcPts val="0"/>
                        </a:spcAft>
                        <a:buFont typeface="+mj-lt"/>
                        <a:buNone/>
                      </a:pPr>
                      <a:r>
                        <a:rPr lang="id-ID" sz="2000" dirty="0" smtClean="0">
                          <a:latin typeface="Arial"/>
                          <a:ea typeface="Calibri"/>
                          <a:cs typeface="Times New Roman"/>
                        </a:rPr>
                        <a:t>6.  keterbukaan </a:t>
                      </a:r>
                      <a:r>
                        <a:rPr lang="id-ID" sz="2000" dirty="0">
                          <a:latin typeface="Arial"/>
                          <a:ea typeface="Calibri"/>
                          <a:cs typeface="Times New Roman"/>
                        </a:rPr>
                        <a:t>informasi publik.</a:t>
                      </a:r>
                      <a:endParaRPr lang="id-ID" sz="2000" dirty="0">
                        <a:latin typeface="Calibri"/>
                        <a:ea typeface="Calibri"/>
                        <a:cs typeface="Times New Roman"/>
                      </a:endParaRPr>
                    </a:p>
                  </a:txBody>
                  <a:tcPr marL="68577" marR="68577" marT="0" marB="0"/>
                </a:tc>
              </a:tr>
              <a:tr h="701149">
                <a:tc>
                  <a:txBody>
                    <a:bodyPr/>
                    <a:lstStyle/>
                    <a:p>
                      <a:pPr marL="342900" lvl="0" indent="-342900">
                        <a:lnSpc>
                          <a:spcPct val="115000"/>
                        </a:lnSpc>
                        <a:spcAft>
                          <a:spcPts val="0"/>
                        </a:spcAft>
                        <a:buFont typeface="+mj-lt"/>
                        <a:buNone/>
                      </a:pPr>
                      <a:r>
                        <a:rPr lang="id-ID" sz="2000" dirty="0" smtClean="0">
                          <a:latin typeface="Arial"/>
                          <a:ea typeface="Calibri"/>
                          <a:cs typeface="Times New Roman"/>
                        </a:rPr>
                        <a:t>7.  pelaksanaan </a:t>
                      </a:r>
                      <a:r>
                        <a:rPr lang="id-ID" sz="2000" dirty="0">
                          <a:latin typeface="Arial"/>
                          <a:ea typeface="Calibri"/>
                          <a:cs typeface="Times New Roman"/>
                        </a:rPr>
                        <a:t>tindak lanjut hasil  pengawasan (BPK-RI, BPKP, KPK, Itjen Kemenag);</a:t>
                      </a:r>
                      <a:endParaRPr lang="id-ID" sz="2000" dirty="0">
                        <a:latin typeface="Calibri"/>
                        <a:ea typeface="Calibri"/>
                        <a:cs typeface="Times New Roman"/>
                      </a:endParaRPr>
                    </a:p>
                  </a:txBody>
                  <a:tcPr marL="68577" marR="68577" marT="0" marB="0"/>
                </a:tc>
              </a:tr>
              <a:tr h="701149">
                <a:tc>
                  <a:txBody>
                    <a:bodyPr/>
                    <a:lstStyle/>
                    <a:p>
                      <a:pPr marL="342900" lvl="0" indent="-342900">
                        <a:lnSpc>
                          <a:spcPct val="115000"/>
                        </a:lnSpc>
                        <a:spcAft>
                          <a:spcPts val="0"/>
                        </a:spcAft>
                        <a:buFont typeface="+mj-lt"/>
                        <a:buNone/>
                      </a:pPr>
                      <a:r>
                        <a:rPr lang="id-ID" sz="2000" dirty="0" smtClean="0">
                          <a:latin typeface="Arial"/>
                          <a:ea typeface="Calibri"/>
                          <a:cs typeface="Times New Roman"/>
                        </a:rPr>
                        <a:t>8.  penerapan </a:t>
                      </a:r>
                      <a:r>
                        <a:rPr lang="id-ID" sz="2000" dirty="0">
                          <a:latin typeface="Arial"/>
                          <a:ea typeface="Calibri"/>
                          <a:cs typeface="Times New Roman"/>
                        </a:rPr>
                        <a:t>peraturan disiplin PNS sesuai PP Nomor 53 Tahun 2010;</a:t>
                      </a:r>
                      <a:endParaRPr lang="id-ID" sz="2000" dirty="0">
                        <a:latin typeface="Calibri"/>
                        <a:ea typeface="Calibri"/>
                        <a:cs typeface="Times New Roman"/>
                      </a:endParaRPr>
                    </a:p>
                  </a:txBody>
                  <a:tcPr marL="68577" marR="68577" marT="0" marB="0"/>
                </a:tc>
              </a:tr>
            </a:tbl>
          </a:graphicData>
        </a:graphic>
      </p:graphicFrame>
      <p:sp>
        <p:nvSpPr>
          <p:cNvPr id="71702" name="Title 1"/>
          <p:cNvSpPr>
            <a:spLocks noGrp="1"/>
          </p:cNvSpPr>
          <p:nvPr>
            <p:ph type="title"/>
          </p:nvPr>
        </p:nvSpPr>
        <p:spPr>
          <a:xfrm>
            <a:off x="457200" y="274638"/>
            <a:ext cx="8229600" cy="490537"/>
          </a:xfrm>
        </p:spPr>
        <p:txBody>
          <a:bodyPr/>
          <a:lstStyle/>
          <a:p>
            <a:r>
              <a:rPr lang="id-ID" sz="4000" smtClean="0"/>
              <a:t>Indikator </a:t>
            </a:r>
            <a:r>
              <a:rPr lang="en-US" sz="4000" smtClean="0"/>
              <a:t>Operasional</a:t>
            </a:r>
            <a:endParaRPr lang="id-ID" sz="4000" smtClean="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Title 1"/>
          <p:cNvSpPr>
            <a:spLocks/>
          </p:cNvSpPr>
          <p:nvPr/>
        </p:nvSpPr>
        <p:spPr bwMode="auto">
          <a:xfrm>
            <a:off x="400050" y="1549400"/>
            <a:ext cx="8366125" cy="2898775"/>
          </a:xfrm>
          <a:prstGeom prst="rect">
            <a:avLst/>
          </a:prstGeom>
          <a:noFill/>
          <a:ln w="9525">
            <a:noFill/>
            <a:miter lim="800000"/>
            <a:headEnd/>
            <a:tailEnd/>
          </a:ln>
        </p:spPr>
        <p:txBody>
          <a:bodyPr anchor="ctr"/>
          <a:lstStyle/>
          <a:p>
            <a:pPr algn="ctr">
              <a:defRPr/>
            </a:pPr>
            <a:r>
              <a:rPr lang="en-US" sz="4000" b="1" dirty="0">
                <a:effectLst>
                  <a:outerShdw blurRad="38100" dist="38100" dir="2700000" algn="tl">
                    <a:srgbClr val="000000"/>
                  </a:outerShdw>
                </a:effectLst>
                <a:latin typeface="Cooper Black" pitchFamily="18" charset="0"/>
              </a:rPr>
              <a:t>REFORMASI BIROKRASI</a:t>
            </a:r>
          </a:p>
        </p:txBody>
      </p:sp>
      <p:pic>
        <p:nvPicPr>
          <p:cNvPr id="72707" name="Picture 6" descr="berikut">
            <a:hlinkClick r:id="" action="ppaction://hlinkshowjump?jump=nextslid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18525" y="5943600"/>
            <a:ext cx="468313"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708" name="Picture 6" descr="kembali">
            <a:hlinkClick r:id="" action="ppaction://hlinkshowjump?jump=previousslide"/>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1450" y="5883275"/>
            <a:ext cx="395288" cy="249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7895" name="Group 71"/>
          <p:cNvGraphicFramePr>
            <a:graphicFrameLocks noGrp="1"/>
          </p:cNvGraphicFramePr>
          <p:nvPr/>
        </p:nvGraphicFramePr>
        <p:xfrm>
          <a:off x="695325" y="806450"/>
          <a:ext cx="7791450" cy="5486400"/>
        </p:xfrm>
        <a:graphic>
          <a:graphicData uri="http://schemas.openxmlformats.org/drawingml/2006/table">
            <a:tbl>
              <a:tblPr/>
              <a:tblGrid>
                <a:gridCol w="608611"/>
                <a:gridCol w="2166921"/>
                <a:gridCol w="5015918"/>
              </a:tblGrid>
              <a:tr h="419528">
                <a:tc>
                  <a:txBody>
                    <a:bodyPr/>
                    <a:lstStyle/>
                    <a:p>
                      <a:pPr marL="0" marR="0" lvl="0" indent="0" algn="ctr" defTabSz="914400" rtl="0" eaLnBrk="0" fontAlgn="base" latinLnBrk="0" hangingPunct="0">
                        <a:lnSpc>
                          <a:spcPct val="100000"/>
                        </a:lnSpc>
                        <a:spcBef>
                          <a:spcPct val="10000"/>
                        </a:spcBef>
                        <a:spcAft>
                          <a:spcPct val="10000"/>
                        </a:spcAft>
                        <a:buClrTx/>
                        <a:buSzTx/>
                        <a:buFontTx/>
                        <a:buNone/>
                        <a:tabLst/>
                      </a:pPr>
                      <a:r>
                        <a:rPr kumimoji="0" lang="en-US" sz="1800" b="1" i="0" u="none" strike="noStrike" cap="none" normalizeH="0" baseline="0" dirty="0" smtClean="0">
                          <a:ln>
                            <a:noFill/>
                          </a:ln>
                          <a:solidFill>
                            <a:srgbClr val="FFFF00"/>
                          </a:solidFill>
                          <a:effectLst>
                            <a:outerShdw blurRad="38100" dist="38100" dir="2700000" algn="tl">
                              <a:srgbClr val="000000"/>
                            </a:outerShdw>
                          </a:effectLst>
                          <a:latin typeface="Arial" charset="0"/>
                        </a:rPr>
                        <a:t>NO.</a:t>
                      </a:r>
                    </a:p>
                  </a:txBody>
                  <a:tcPr marL="91444" marR="91444" marT="91440" marB="91440" horzOverflow="overflow">
                    <a:lnL w="19050" cap="flat" cmpd="sng" algn="ctr">
                      <a:solidFill>
                        <a:srgbClr val="FF6600"/>
                      </a:solidFill>
                      <a:prstDash val="solid"/>
                      <a:round/>
                      <a:headEnd type="none" w="med" len="med"/>
                      <a:tailEnd type="none" w="med" len="med"/>
                    </a:lnL>
                    <a:lnR w="19050" cap="flat" cmpd="sng" algn="ctr">
                      <a:solidFill>
                        <a:srgbClr val="FF6600"/>
                      </a:solidFill>
                      <a:prstDash val="solid"/>
                      <a:round/>
                      <a:headEnd type="none" w="med" len="med"/>
                      <a:tailEnd type="none" w="med" len="med"/>
                    </a:lnR>
                    <a:lnT w="19050" cap="flat" cmpd="sng" algn="ctr">
                      <a:solidFill>
                        <a:srgbClr val="FF6600"/>
                      </a:solidFill>
                      <a:prstDash val="solid"/>
                      <a:round/>
                      <a:headEnd type="none" w="med" len="med"/>
                      <a:tailEnd type="none" w="med" len="med"/>
                    </a:lnT>
                    <a:lnB w="19050" cap="flat" cmpd="sng" algn="ctr">
                      <a:solidFill>
                        <a:srgbClr val="FF6600"/>
                      </a:solidFill>
                      <a:prstDash val="solid"/>
                      <a:round/>
                      <a:headEnd type="none" w="med" len="med"/>
                      <a:tailEnd type="none" w="med" len="med"/>
                    </a:lnB>
                    <a:lnTlToBr>
                      <a:noFill/>
                    </a:lnTlToBr>
                    <a:lnBlToTr>
                      <a:noFill/>
                    </a:lnBlToTr>
                    <a:solidFill>
                      <a:srgbClr val="CC0000"/>
                    </a:solidFill>
                  </a:tcPr>
                </a:tc>
                <a:tc>
                  <a:txBody>
                    <a:bodyPr/>
                    <a:lstStyle/>
                    <a:p>
                      <a:pPr marL="0" marR="0" lvl="0" indent="0" algn="ctr" defTabSz="914400" rtl="0" eaLnBrk="0" fontAlgn="base" latinLnBrk="0" hangingPunct="0">
                        <a:lnSpc>
                          <a:spcPct val="100000"/>
                        </a:lnSpc>
                        <a:spcBef>
                          <a:spcPct val="10000"/>
                        </a:spcBef>
                        <a:spcAft>
                          <a:spcPct val="10000"/>
                        </a:spcAft>
                        <a:buClrTx/>
                        <a:buSzTx/>
                        <a:buFontTx/>
                        <a:buNone/>
                        <a:tabLst/>
                      </a:pPr>
                      <a:r>
                        <a:rPr kumimoji="0" lang="en-US" sz="1800" b="1" i="0" u="none" strike="noStrike" cap="none" normalizeH="0" baseline="0" smtClean="0">
                          <a:ln>
                            <a:noFill/>
                          </a:ln>
                          <a:solidFill>
                            <a:srgbClr val="FFFF00"/>
                          </a:solidFill>
                          <a:effectLst>
                            <a:outerShdw blurRad="38100" dist="38100" dir="2700000" algn="tl">
                              <a:srgbClr val="000000"/>
                            </a:outerShdw>
                          </a:effectLst>
                          <a:latin typeface="Arial" charset="0"/>
                        </a:rPr>
                        <a:t>DIMENSI</a:t>
                      </a:r>
                    </a:p>
                  </a:txBody>
                  <a:tcPr marL="91444" marR="91444" marT="91440" marB="91440" horzOverflow="overflow">
                    <a:lnL w="19050" cap="flat" cmpd="sng" algn="ctr">
                      <a:solidFill>
                        <a:srgbClr val="FF6600"/>
                      </a:solidFill>
                      <a:prstDash val="solid"/>
                      <a:round/>
                      <a:headEnd type="none" w="med" len="med"/>
                      <a:tailEnd type="none" w="med" len="med"/>
                    </a:lnL>
                    <a:lnR w="19050" cap="flat" cmpd="sng" algn="ctr">
                      <a:solidFill>
                        <a:srgbClr val="FF6600"/>
                      </a:solidFill>
                      <a:prstDash val="solid"/>
                      <a:round/>
                      <a:headEnd type="none" w="med" len="med"/>
                      <a:tailEnd type="none" w="med" len="med"/>
                    </a:lnR>
                    <a:lnT w="19050" cap="flat" cmpd="sng" algn="ctr">
                      <a:solidFill>
                        <a:srgbClr val="FF6600"/>
                      </a:solidFill>
                      <a:prstDash val="solid"/>
                      <a:round/>
                      <a:headEnd type="none" w="med" len="med"/>
                      <a:tailEnd type="none" w="med" len="med"/>
                    </a:lnT>
                    <a:lnB w="19050" cap="flat" cmpd="sng" algn="ctr">
                      <a:solidFill>
                        <a:srgbClr val="FF6600"/>
                      </a:solidFill>
                      <a:prstDash val="solid"/>
                      <a:round/>
                      <a:headEnd type="none" w="med" len="med"/>
                      <a:tailEnd type="none" w="med" len="med"/>
                    </a:lnB>
                    <a:lnTlToBr>
                      <a:noFill/>
                    </a:lnTlToBr>
                    <a:lnBlToTr>
                      <a:noFill/>
                    </a:lnBlToTr>
                    <a:solidFill>
                      <a:srgbClr val="CC0000"/>
                    </a:solidFill>
                  </a:tcPr>
                </a:tc>
                <a:tc>
                  <a:txBody>
                    <a:bodyPr/>
                    <a:lstStyle/>
                    <a:p>
                      <a:pPr marL="0" marR="0" lvl="0" indent="0" algn="ctr" defTabSz="914400" rtl="0" eaLnBrk="0" fontAlgn="base" latinLnBrk="0" hangingPunct="0">
                        <a:lnSpc>
                          <a:spcPct val="100000"/>
                        </a:lnSpc>
                        <a:spcBef>
                          <a:spcPct val="10000"/>
                        </a:spcBef>
                        <a:spcAft>
                          <a:spcPct val="10000"/>
                        </a:spcAft>
                        <a:buClrTx/>
                        <a:buSzTx/>
                        <a:buFontTx/>
                        <a:buNone/>
                        <a:tabLst/>
                      </a:pPr>
                      <a:r>
                        <a:rPr kumimoji="0" lang="en-US" sz="1800" b="1" i="0" u="none" strike="noStrike" cap="none" normalizeH="0" baseline="0" smtClean="0">
                          <a:ln>
                            <a:noFill/>
                          </a:ln>
                          <a:solidFill>
                            <a:srgbClr val="FFFF00"/>
                          </a:solidFill>
                          <a:effectLst>
                            <a:outerShdw blurRad="38100" dist="38100" dir="2700000" algn="tl">
                              <a:srgbClr val="000000"/>
                            </a:outerShdw>
                          </a:effectLst>
                          <a:latin typeface="Arial" charset="0"/>
                        </a:rPr>
                        <a:t>PERMASALAHAN</a:t>
                      </a:r>
                    </a:p>
                  </a:txBody>
                  <a:tcPr marL="91444" marR="91444" marT="91440" marB="91440" horzOverflow="overflow">
                    <a:lnL w="19050" cap="flat" cmpd="sng" algn="ctr">
                      <a:solidFill>
                        <a:srgbClr val="FF6600"/>
                      </a:solidFill>
                      <a:prstDash val="solid"/>
                      <a:round/>
                      <a:headEnd type="none" w="med" len="med"/>
                      <a:tailEnd type="none" w="med" len="med"/>
                    </a:lnL>
                    <a:lnR w="19050" cap="flat" cmpd="sng" algn="ctr">
                      <a:solidFill>
                        <a:srgbClr val="FF6600"/>
                      </a:solidFill>
                      <a:prstDash val="solid"/>
                      <a:round/>
                      <a:headEnd type="none" w="med" len="med"/>
                      <a:tailEnd type="none" w="med" len="med"/>
                    </a:lnR>
                    <a:lnT w="19050" cap="flat" cmpd="sng" algn="ctr">
                      <a:solidFill>
                        <a:srgbClr val="FF6600"/>
                      </a:solidFill>
                      <a:prstDash val="solid"/>
                      <a:round/>
                      <a:headEnd type="none" w="med" len="med"/>
                      <a:tailEnd type="none" w="med" len="med"/>
                    </a:lnT>
                    <a:lnB w="19050" cap="flat" cmpd="sng" algn="ctr">
                      <a:solidFill>
                        <a:srgbClr val="FF6600"/>
                      </a:solidFill>
                      <a:prstDash val="solid"/>
                      <a:round/>
                      <a:headEnd type="none" w="med" len="med"/>
                      <a:tailEnd type="none" w="med" len="med"/>
                    </a:lnB>
                    <a:lnTlToBr>
                      <a:noFill/>
                    </a:lnTlToBr>
                    <a:lnBlToTr>
                      <a:noFill/>
                    </a:lnBlToTr>
                    <a:solidFill>
                      <a:srgbClr val="CC0000"/>
                    </a:solidFill>
                  </a:tcPr>
                </a:tc>
              </a:tr>
              <a:tr h="922961">
                <a:tc>
                  <a:txBody>
                    <a:bodyPr/>
                    <a:lstStyle/>
                    <a:p>
                      <a:pPr marL="0" marR="0" lvl="0" indent="0" algn="ctr" defTabSz="914400" rtl="0" eaLnBrk="0" fontAlgn="base" latinLnBrk="0" hangingPunct="0">
                        <a:lnSpc>
                          <a:spcPct val="100000"/>
                        </a:lnSpc>
                        <a:spcBef>
                          <a:spcPct val="10000"/>
                        </a:spcBef>
                        <a:spcAft>
                          <a:spcPct val="10000"/>
                        </a:spcAft>
                        <a:buClrTx/>
                        <a:buSzTx/>
                        <a:buFontTx/>
                        <a:buNone/>
                        <a:tabLst/>
                      </a:pPr>
                      <a:r>
                        <a:rPr kumimoji="0" lang="en-US" sz="1800" b="0" i="0" u="none" strike="noStrike" cap="none" normalizeH="0" baseline="0" smtClean="0">
                          <a:ln>
                            <a:noFill/>
                          </a:ln>
                          <a:solidFill>
                            <a:srgbClr val="000000"/>
                          </a:solidFill>
                          <a:effectLst>
                            <a:outerShdw blurRad="38100" dist="38100" dir="2700000" algn="tl">
                              <a:srgbClr val="FFFFFF"/>
                            </a:outerShdw>
                          </a:effectLst>
                          <a:latin typeface="Arial" charset="0"/>
                        </a:rPr>
                        <a:t>1.</a:t>
                      </a:r>
                      <a:endParaRPr kumimoji="0" lang="en-US" sz="1800" b="0" i="0" u="none" strike="noStrike" cap="none" normalizeH="0" baseline="0" smtClean="0">
                        <a:ln>
                          <a:noFill/>
                        </a:ln>
                        <a:solidFill>
                          <a:schemeClr val="bg1"/>
                        </a:solidFill>
                        <a:effectLst>
                          <a:outerShdw blurRad="38100" dist="38100" dir="2700000" algn="tl">
                            <a:srgbClr val="000000"/>
                          </a:outerShdw>
                        </a:effectLst>
                        <a:latin typeface="Arial" charset="0"/>
                      </a:endParaRPr>
                    </a:p>
                  </a:txBody>
                  <a:tcPr marL="91444" marR="91444" marT="91440" marB="91440" horzOverflow="overflow">
                    <a:lnL w="19050" cap="flat" cmpd="sng" algn="ctr">
                      <a:solidFill>
                        <a:srgbClr val="FF6600"/>
                      </a:solidFill>
                      <a:prstDash val="solid"/>
                      <a:round/>
                      <a:headEnd type="none" w="med" len="med"/>
                      <a:tailEnd type="none" w="med" len="med"/>
                    </a:lnL>
                    <a:lnR w="19050" cap="flat" cmpd="sng" algn="ctr">
                      <a:solidFill>
                        <a:srgbClr val="FF6600"/>
                      </a:solidFill>
                      <a:prstDash val="solid"/>
                      <a:round/>
                      <a:headEnd type="none" w="med" len="med"/>
                      <a:tailEnd type="none" w="med" len="med"/>
                    </a:lnR>
                    <a:lnT w="19050" cap="flat" cmpd="sng" algn="ctr">
                      <a:solidFill>
                        <a:srgbClr val="FF6600"/>
                      </a:solidFill>
                      <a:prstDash val="solid"/>
                      <a:round/>
                      <a:headEnd type="none" w="med" len="med"/>
                      <a:tailEnd type="none" w="med" len="med"/>
                    </a:lnT>
                    <a:lnB w="19050" cap="flat" cmpd="sng" algn="ctr">
                      <a:solidFill>
                        <a:srgbClr val="FF6600"/>
                      </a:solidFill>
                      <a:prstDash val="solid"/>
                      <a:round/>
                      <a:headEnd type="none" w="med" len="med"/>
                      <a:tailEnd type="none" w="med" len="med"/>
                    </a:lnB>
                    <a:lnTlToBr>
                      <a:noFill/>
                    </a:lnTlToBr>
                    <a:lnBlToTr>
                      <a:noFill/>
                    </a:lnBlToTr>
                    <a:solidFill>
                      <a:srgbClr val="CCEDDE"/>
                    </a:solidFill>
                  </a:tcPr>
                </a:tc>
                <a:tc>
                  <a:txBody>
                    <a:bodyPr/>
                    <a:lstStyle/>
                    <a:p>
                      <a:pPr marL="0" marR="0" lvl="0" indent="0" algn="l" defTabSz="914400" rtl="0" eaLnBrk="0" fontAlgn="base" latinLnBrk="0" hangingPunct="0">
                        <a:lnSpc>
                          <a:spcPct val="100000"/>
                        </a:lnSpc>
                        <a:spcBef>
                          <a:spcPct val="10000"/>
                        </a:spcBef>
                        <a:spcAft>
                          <a:spcPct val="10000"/>
                        </a:spcAft>
                        <a:buClrTx/>
                        <a:buSzTx/>
                        <a:buFontTx/>
                        <a:buNone/>
                        <a:tabLst/>
                      </a:pPr>
                      <a:r>
                        <a:rPr kumimoji="0" lang="en-US" sz="1800" b="0" i="0" u="none" strike="noStrike" cap="none" normalizeH="0" baseline="0" smtClean="0">
                          <a:ln>
                            <a:noFill/>
                          </a:ln>
                          <a:solidFill>
                            <a:srgbClr val="000000"/>
                          </a:solidFill>
                          <a:effectLst>
                            <a:outerShdw blurRad="38100" dist="38100" dir="2700000" algn="tl">
                              <a:srgbClr val="FFFFFF"/>
                            </a:outerShdw>
                          </a:effectLst>
                          <a:latin typeface="Arial" charset="0"/>
                        </a:rPr>
                        <a:t>Pola pikir dan budaya kerja (mind set and culture set)</a:t>
                      </a:r>
                      <a:endParaRPr kumimoji="0" lang="en-US" sz="1800" b="0" i="0" u="none" strike="noStrike" cap="none" normalizeH="0" baseline="0" smtClean="0">
                        <a:ln>
                          <a:noFill/>
                        </a:ln>
                        <a:solidFill>
                          <a:schemeClr val="bg1"/>
                        </a:solidFill>
                        <a:effectLst>
                          <a:outerShdw blurRad="38100" dist="38100" dir="2700000" algn="tl">
                            <a:srgbClr val="000000"/>
                          </a:outerShdw>
                        </a:effectLst>
                        <a:latin typeface="Arial" charset="0"/>
                      </a:endParaRPr>
                    </a:p>
                  </a:txBody>
                  <a:tcPr marL="91444" marR="91444" marT="91440" marB="91440" horzOverflow="overflow">
                    <a:lnL w="19050" cap="flat" cmpd="sng" algn="ctr">
                      <a:solidFill>
                        <a:srgbClr val="FF6600"/>
                      </a:solidFill>
                      <a:prstDash val="solid"/>
                      <a:round/>
                      <a:headEnd type="none" w="med" len="med"/>
                      <a:tailEnd type="none" w="med" len="med"/>
                    </a:lnL>
                    <a:lnR w="19050" cap="flat" cmpd="sng" algn="ctr">
                      <a:solidFill>
                        <a:srgbClr val="FF6600"/>
                      </a:solidFill>
                      <a:prstDash val="solid"/>
                      <a:round/>
                      <a:headEnd type="none" w="med" len="med"/>
                      <a:tailEnd type="none" w="med" len="med"/>
                    </a:lnR>
                    <a:lnT w="19050" cap="flat" cmpd="sng" algn="ctr">
                      <a:solidFill>
                        <a:srgbClr val="FF6600"/>
                      </a:solidFill>
                      <a:prstDash val="solid"/>
                      <a:round/>
                      <a:headEnd type="none" w="med" len="med"/>
                      <a:tailEnd type="none" w="med" len="med"/>
                    </a:lnT>
                    <a:lnB w="19050" cap="flat" cmpd="sng" algn="ctr">
                      <a:solidFill>
                        <a:srgbClr val="FF6600"/>
                      </a:solidFill>
                      <a:prstDash val="solid"/>
                      <a:round/>
                      <a:headEnd type="none" w="med" len="med"/>
                      <a:tailEnd type="none" w="med" len="med"/>
                    </a:lnB>
                    <a:lnTlToBr>
                      <a:noFill/>
                    </a:lnTlToBr>
                    <a:lnBlToTr>
                      <a:noFill/>
                    </a:lnBlToTr>
                    <a:solidFill>
                      <a:srgbClr val="CCEDDE"/>
                    </a:solidFill>
                  </a:tcPr>
                </a:tc>
                <a:tc>
                  <a:txBody>
                    <a:bodyPr/>
                    <a:lstStyle/>
                    <a:p>
                      <a:pPr marL="0" marR="0" lvl="0" indent="0" algn="l" defTabSz="914400" rtl="0" eaLnBrk="0" fontAlgn="base" latinLnBrk="0" hangingPunct="0">
                        <a:lnSpc>
                          <a:spcPct val="100000"/>
                        </a:lnSpc>
                        <a:spcBef>
                          <a:spcPct val="10000"/>
                        </a:spcBef>
                        <a:spcAft>
                          <a:spcPct val="10000"/>
                        </a:spcAft>
                        <a:buClrTx/>
                        <a:buSzTx/>
                        <a:buFontTx/>
                        <a:buNone/>
                        <a:tabLst/>
                      </a:pPr>
                      <a:r>
                        <a:rPr kumimoji="0" lang="en-US" sz="1800" b="0" i="0" u="none" strike="noStrike" cap="none" normalizeH="0" baseline="0" smtClean="0">
                          <a:ln>
                            <a:noFill/>
                          </a:ln>
                          <a:solidFill>
                            <a:srgbClr val="000000"/>
                          </a:solidFill>
                          <a:effectLst>
                            <a:outerShdw blurRad="38100" dist="38100" dir="2700000" algn="tl">
                              <a:srgbClr val="FFFFFF"/>
                            </a:outerShdw>
                          </a:effectLst>
                          <a:latin typeface="Arial" charset="0"/>
                        </a:rPr>
                        <a:t>Belum mampu menciptakan birokrat yang profesional, yang berorientasi pada pelayanan yang lebih baik dan kinerja yang optimal</a:t>
                      </a:r>
                      <a:endParaRPr kumimoji="0" lang="en-US" sz="1800" b="0" i="0" u="none" strike="noStrike" cap="none" normalizeH="0" baseline="0" smtClean="0">
                        <a:ln>
                          <a:noFill/>
                        </a:ln>
                        <a:solidFill>
                          <a:schemeClr val="bg1"/>
                        </a:solidFill>
                        <a:effectLst>
                          <a:outerShdw blurRad="38100" dist="38100" dir="2700000" algn="tl">
                            <a:srgbClr val="000000"/>
                          </a:outerShdw>
                        </a:effectLst>
                        <a:latin typeface="Arial" charset="0"/>
                      </a:endParaRPr>
                    </a:p>
                  </a:txBody>
                  <a:tcPr marL="91444" marR="91444" marT="91440" marB="91440" horzOverflow="overflow">
                    <a:lnL w="19050" cap="flat" cmpd="sng" algn="ctr">
                      <a:solidFill>
                        <a:srgbClr val="FF6600"/>
                      </a:solidFill>
                      <a:prstDash val="solid"/>
                      <a:round/>
                      <a:headEnd type="none" w="med" len="med"/>
                      <a:tailEnd type="none" w="med" len="med"/>
                    </a:lnL>
                    <a:lnR w="19050" cap="flat" cmpd="sng" algn="ctr">
                      <a:solidFill>
                        <a:srgbClr val="FF6600"/>
                      </a:solidFill>
                      <a:prstDash val="solid"/>
                      <a:round/>
                      <a:headEnd type="none" w="med" len="med"/>
                      <a:tailEnd type="none" w="med" len="med"/>
                    </a:lnR>
                    <a:lnT w="19050" cap="flat" cmpd="sng" algn="ctr">
                      <a:solidFill>
                        <a:srgbClr val="FF6600"/>
                      </a:solidFill>
                      <a:prstDash val="solid"/>
                      <a:round/>
                      <a:headEnd type="none" w="med" len="med"/>
                      <a:tailEnd type="none" w="med" len="med"/>
                    </a:lnT>
                    <a:lnB w="19050" cap="flat" cmpd="sng" algn="ctr">
                      <a:solidFill>
                        <a:srgbClr val="FF6600"/>
                      </a:solidFill>
                      <a:prstDash val="solid"/>
                      <a:round/>
                      <a:headEnd type="none" w="med" len="med"/>
                      <a:tailEnd type="none" w="med" len="med"/>
                    </a:lnB>
                    <a:lnTlToBr>
                      <a:noFill/>
                    </a:lnTlToBr>
                    <a:lnBlToTr>
                      <a:noFill/>
                    </a:lnBlToTr>
                    <a:solidFill>
                      <a:srgbClr val="CCEDDE"/>
                    </a:solidFill>
                  </a:tcPr>
                </a:tc>
              </a:tr>
              <a:tr h="671244">
                <a:tc>
                  <a:txBody>
                    <a:bodyPr/>
                    <a:lstStyle/>
                    <a:p>
                      <a:pPr marL="0" marR="0" lvl="0" indent="0" algn="ctr" defTabSz="914400" rtl="0" eaLnBrk="0" fontAlgn="base" latinLnBrk="0" hangingPunct="0">
                        <a:lnSpc>
                          <a:spcPct val="100000"/>
                        </a:lnSpc>
                        <a:spcBef>
                          <a:spcPct val="10000"/>
                        </a:spcBef>
                        <a:spcAft>
                          <a:spcPct val="10000"/>
                        </a:spcAft>
                        <a:buClrTx/>
                        <a:buSzTx/>
                        <a:buFontTx/>
                        <a:buNone/>
                        <a:tabLst/>
                      </a:pPr>
                      <a:r>
                        <a:rPr kumimoji="0" lang="en-US" sz="1800" b="0" i="0" u="none" strike="noStrike" cap="none" normalizeH="0" baseline="0" smtClean="0">
                          <a:ln>
                            <a:noFill/>
                          </a:ln>
                          <a:solidFill>
                            <a:srgbClr val="000000"/>
                          </a:solidFill>
                          <a:effectLst>
                            <a:outerShdw blurRad="38100" dist="38100" dir="2700000" algn="tl">
                              <a:srgbClr val="FFFFFF"/>
                            </a:outerShdw>
                          </a:effectLst>
                          <a:latin typeface="Arial" charset="0"/>
                        </a:rPr>
                        <a:t>2.</a:t>
                      </a:r>
                    </a:p>
                  </a:txBody>
                  <a:tcPr marL="91444" marR="91444" marT="91440" marB="91440" horzOverflow="overflow">
                    <a:lnL w="19050" cap="flat" cmpd="sng" algn="ctr">
                      <a:solidFill>
                        <a:srgbClr val="FF6600"/>
                      </a:solidFill>
                      <a:prstDash val="solid"/>
                      <a:round/>
                      <a:headEnd type="none" w="med" len="med"/>
                      <a:tailEnd type="none" w="med" len="med"/>
                    </a:lnL>
                    <a:lnR w="19050" cap="flat" cmpd="sng" algn="ctr">
                      <a:solidFill>
                        <a:srgbClr val="FF6600"/>
                      </a:solidFill>
                      <a:prstDash val="solid"/>
                      <a:round/>
                      <a:headEnd type="none" w="med" len="med"/>
                      <a:tailEnd type="none" w="med" len="med"/>
                    </a:lnR>
                    <a:lnT w="19050" cap="flat" cmpd="sng" algn="ctr">
                      <a:solidFill>
                        <a:srgbClr val="FF6600"/>
                      </a:solidFill>
                      <a:prstDash val="solid"/>
                      <a:round/>
                      <a:headEnd type="none" w="med" len="med"/>
                      <a:tailEnd type="none" w="med" len="med"/>
                    </a:lnT>
                    <a:lnB w="19050" cap="flat" cmpd="sng" algn="ctr">
                      <a:solidFill>
                        <a:srgbClr val="FF6600"/>
                      </a:solidFill>
                      <a:prstDash val="solid"/>
                      <a:round/>
                      <a:headEnd type="none" w="med" len="med"/>
                      <a:tailEnd type="none" w="med" len="med"/>
                    </a:lnB>
                    <a:lnTlToBr>
                      <a:noFill/>
                    </a:lnTlToBr>
                    <a:lnBlToTr>
                      <a:noFill/>
                    </a:lnBlToTr>
                    <a:solidFill>
                      <a:srgbClr val="E7F6EF"/>
                    </a:solidFill>
                  </a:tcPr>
                </a:tc>
                <a:tc>
                  <a:txBody>
                    <a:bodyPr/>
                    <a:lstStyle/>
                    <a:p>
                      <a:pPr marL="0" marR="0" lvl="0" indent="0" algn="l" defTabSz="914400" rtl="0" eaLnBrk="0" fontAlgn="base" latinLnBrk="0" hangingPunct="0">
                        <a:lnSpc>
                          <a:spcPct val="100000"/>
                        </a:lnSpc>
                        <a:spcBef>
                          <a:spcPct val="10000"/>
                        </a:spcBef>
                        <a:spcAft>
                          <a:spcPct val="10000"/>
                        </a:spcAft>
                        <a:buClrTx/>
                        <a:buSzTx/>
                        <a:buFontTx/>
                        <a:buNone/>
                        <a:tabLst/>
                      </a:pPr>
                      <a:r>
                        <a:rPr kumimoji="0" lang="en-US" sz="1800" b="0" i="0" u="none" strike="noStrike" cap="none" normalizeH="0" baseline="0" smtClean="0">
                          <a:ln>
                            <a:noFill/>
                          </a:ln>
                          <a:solidFill>
                            <a:srgbClr val="000000"/>
                          </a:solidFill>
                          <a:effectLst>
                            <a:outerShdw blurRad="38100" dist="38100" dir="2700000" algn="tl">
                              <a:srgbClr val="FFFFFF"/>
                            </a:outerShdw>
                          </a:effectLst>
                          <a:latin typeface="Arial" charset="0"/>
                        </a:rPr>
                        <a:t>Akuntabilitas Pemerintah</a:t>
                      </a:r>
                    </a:p>
                  </a:txBody>
                  <a:tcPr marL="91444" marR="91444" marT="91440" marB="91440" horzOverflow="overflow">
                    <a:lnL w="19050" cap="flat" cmpd="sng" algn="ctr">
                      <a:solidFill>
                        <a:srgbClr val="FF6600"/>
                      </a:solidFill>
                      <a:prstDash val="solid"/>
                      <a:round/>
                      <a:headEnd type="none" w="med" len="med"/>
                      <a:tailEnd type="none" w="med" len="med"/>
                    </a:lnL>
                    <a:lnR w="19050" cap="flat" cmpd="sng" algn="ctr">
                      <a:solidFill>
                        <a:srgbClr val="FF6600"/>
                      </a:solidFill>
                      <a:prstDash val="solid"/>
                      <a:round/>
                      <a:headEnd type="none" w="med" len="med"/>
                      <a:tailEnd type="none" w="med" len="med"/>
                    </a:lnR>
                    <a:lnT w="19050" cap="flat" cmpd="sng" algn="ctr">
                      <a:solidFill>
                        <a:srgbClr val="FF6600"/>
                      </a:solidFill>
                      <a:prstDash val="solid"/>
                      <a:round/>
                      <a:headEnd type="none" w="med" len="med"/>
                      <a:tailEnd type="none" w="med" len="med"/>
                    </a:lnT>
                    <a:lnB w="19050" cap="flat" cmpd="sng" algn="ctr">
                      <a:solidFill>
                        <a:srgbClr val="FF6600"/>
                      </a:solidFill>
                      <a:prstDash val="solid"/>
                      <a:round/>
                      <a:headEnd type="none" w="med" len="med"/>
                      <a:tailEnd type="none" w="med" len="med"/>
                    </a:lnB>
                    <a:lnTlToBr>
                      <a:noFill/>
                    </a:lnTlToBr>
                    <a:lnBlToTr>
                      <a:noFill/>
                    </a:lnBlToTr>
                    <a:solidFill>
                      <a:srgbClr val="E7F6EF"/>
                    </a:solidFill>
                  </a:tcPr>
                </a:tc>
                <a:tc>
                  <a:txBody>
                    <a:bodyPr/>
                    <a:lstStyle/>
                    <a:p>
                      <a:pPr marL="0" marR="0" lvl="0" indent="0" algn="l" defTabSz="914400" rtl="0" eaLnBrk="0" fontAlgn="base" latinLnBrk="0" hangingPunct="0">
                        <a:lnSpc>
                          <a:spcPct val="100000"/>
                        </a:lnSpc>
                        <a:spcBef>
                          <a:spcPct val="10000"/>
                        </a:spcBef>
                        <a:spcAft>
                          <a:spcPct val="10000"/>
                        </a:spcAft>
                        <a:buClrTx/>
                        <a:buSzTx/>
                        <a:buFontTx/>
                        <a:buNone/>
                        <a:tabLst/>
                      </a:pPr>
                      <a:r>
                        <a:rPr kumimoji="0" lang="en-US" sz="1800" b="0" i="0" u="none" strike="noStrike" cap="none" normalizeH="0" baseline="0" smtClean="0">
                          <a:ln>
                            <a:noFill/>
                          </a:ln>
                          <a:solidFill>
                            <a:srgbClr val="000000"/>
                          </a:solidFill>
                          <a:effectLst>
                            <a:outerShdw blurRad="38100" dist="38100" dir="2700000" algn="tl">
                              <a:srgbClr val="FFFFFF"/>
                            </a:outerShdw>
                          </a:effectLst>
                          <a:latin typeface="Arial" charset="0"/>
                        </a:rPr>
                        <a:t>Masih terdapat kesalahan dan penyalahgunaan wewenang dalam administrasi kepemerintahan</a:t>
                      </a:r>
                    </a:p>
                  </a:txBody>
                  <a:tcPr marL="91444" marR="91444" marT="91440" marB="91440" horzOverflow="overflow">
                    <a:lnL w="19050" cap="flat" cmpd="sng" algn="ctr">
                      <a:solidFill>
                        <a:srgbClr val="FF6600"/>
                      </a:solidFill>
                      <a:prstDash val="solid"/>
                      <a:round/>
                      <a:headEnd type="none" w="med" len="med"/>
                      <a:tailEnd type="none" w="med" len="med"/>
                    </a:lnL>
                    <a:lnR w="19050" cap="flat" cmpd="sng" algn="ctr">
                      <a:solidFill>
                        <a:srgbClr val="FF6600"/>
                      </a:solidFill>
                      <a:prstDash val="solid"/>
                      <a:round/>
                      <a:headEnd type="none" w="med" len="med"/>
                      <a:tailEnd type="none" w="med" len="med"/>
                    </a:lnR>
                    <a:lnT w="19050" cap="flat" cmpd="sng" algn="ctr">
                      <a:solidFill>
                        <a:srgbClr val="FF6600"/>
                      </a:solidFill>
                      <a:prstDash val="solid"/>
                      <a:round/>
                      <a:headEnd type="none" w="med" len="med"/>
                      <a:tailEnd type="none" w="med" len="med"/>
                    </a:lnT>
                    <a:lnB w="19050" cap="flat" cmpd="sng" algn="ctr">
                      <a:solidFill>
                        <a:srgbClr val="FF6600"/>
                      </a:solidFill>
                      <a:prstDash val="solid"/>
                      <a:round/>
                      <a:headEnd type="none" w="med" len="med"/>
                      <a:tailEnd type="none" w="med" len="med"/>
                    </a:lnB>
                    <a:lnTlToBr>
                      <a:noFill/>
                    </a:lnTlToBr>
                    <a:lnBlToTr>
                      <a:noFill/>
                    </a:lnBlToTr>
                    <a:solidFill>
                      <a:srgbClr val="E7F6EF"/>
                    </a:solidFill>
                  </a:tcPr>
                </a:tc>
              </a:tr>
              <a:tr h="1174677">
                <a:tc>
                  <a:txBody>
                    <a:bodyPr/>
                    <a:lstStyle/>
                    <a:p>
                      <a:pPr marL="0" marR="0" lvl="0" indent="0" algn="ctr" defTabSz="914400" rtl="0" eaLnBrk="0" fontAlgn="base" latinLnBrk="0" hangingPunct="0">
                        <a:lnSpc>
                          <a:spcPct val="100000"/>
                        </a:lnSpc>
                        <a:spcBef>
                          <a:spcPct val="10000"/>
                        </a:spcBef>
                        <a:spcAft>
                          <a:spcPct val="10000"/>
                        </a:spcAft>
                        <a:buClrTx/>
                        <a:buSzTx/>
                        <a:buFontTx/>
                        <a:buNone/>
                        <a:tabLst/>
                      </a:pPr>
                      <a:r>
                        <a:rPr kumimoji="0" lang="en-US" sz="1800" b="0" i="0" u="none" strike="noStrike" cap="none" normalizeH="0" baseline="0" smtClean="0">
                          <a:ln>
                            <a:noFill/>
                          </a:ln>
                          <a:solidFill>
                            <a:srgbClr val="000000"/>
                          </a:solidFill>
                          <a:effectLst>
                            <a:outerShdw blurRad="38100" dist="38100" dir="2700000" algn="tl">
                              <a:srgbClr val="FFFFFF"/>
                            </a:outerShdw>
                          </a:effectLst>
                          <a:latin typeface="Arial" charset="0"/>
                        </a:rPr>
                        <a:t>3.</a:t>
                      </a:r>
                    </a:p>
                  </a:txBody>
                  <a:tcPr marL="91444" marR="91444" marT="91440" marB="91440" horzOverflow="overflow">
                    <a:lnL w="19050" cap="flat" cmpd="sng" algn="ctr">
                      <a:solidFill>
                        <a:srgbClr val="FF6600"/>
                      </a:solidFill>
                      <a:prstDash val="solid"/>
                      <a:round/>
                      <a:headEnd type="none" w="med" len="med"/>
                      <a:tailEnd type="none" w="med" len="med"/>
                    </a:lnL>
                    <a:lnR w="19050" cap="flat" cmpd="sng" algn="ctr">
                      <a:solidFill>
                        <a:srgbClr val="FF6600"/>
                      </a:solidFill>
                      <a:prstDash val="solid"/>
                      <a:round/>
                      <a:headEnd type="none" w="med" len="med"/>
                      <a:tailEnd type="none" w="med" len="med"/>
                    </a:lnR>
                    <a:lnT w="19050" cap="flat" cmpd="sng" algn="ctr">
                      <a:solidFill>
                        <a:srgbClr val="FF6600"/>
                      </a:solidFill>
                      <a:prstDash val="solid"/>
                      <a:round/>
                      <a:headEnd type="none" w="med" len="med"/>
                      <a:tailEnd type="none" w="med" len="med"/>
                    </a:lnT>
                    <a:lnB w="19050" cap="flat" cmpd="sng" algn="ctr">
                      <a:solidFill>
                        <a:srgbClr val="FF6600"/>
                      </a:solidFill>
                      <a:prstDash val="solid"/>
                      <a:round/>
                      <a:headEnd type="none" w="med" len="med"/>
                      <a:tailEnd type="none" w="med" len="med"/>
                    </a:lnB>
                    <a:lnTlToBr>
                      <a:noFill/>
                    </a:lnTlToBr>
                    <a:lnBlToTr>
                      <a:noFill/>
                    </a:lnBlToTr>
                    <a:solidFill>
                      <a:srgbClr val="CCEDDE"/>
                    </a:solidFill>
                  </a:tcPr>
                </a:tc>
                <a:tc>
                  <a:txBody>
                    <a:bodyPr/>
                    <a:lstStyle/>
                    <a:p>
                      <a:pPr marL="0" marR="0" lvl="0" indent="0" algn="l" defTabSz="914400" rtl="0" eaLnBrk="0" fontAlgn="base" latinLnBrk="0" hangingPunct="0">
                        <a:lnSpc>
                          <a:spcPct val="100000"/>
                        </a:lnSpc>
                        <a:spcBef>
                          <a:spcPct val="10000"/>
                        </a:spcBef>
                        <a:spcAft>
                          <a:spcPct val="10000"/>
                        </a:spcAft>
                        <a:buClrTx/>
                        <a:buSzTx/>
                        <a:buFontTx/>
                        <a:buNone/>
                        <a:tabLst/>
                      </a:pPr>
                      <a:r>
                        <a:rPr kumimoji="0" lang="en-US" sz="1800" b="0" i="0" u="none" strike="noStrike" cap="none" normalizeH="0" baseline="0" smtClean="0">
                          <a:ln>
                            <a:noFill/>
                          </a:ln>
                          <a:solidFill>
                            <a:srgbClr val="000000"/>
                          </a:solidFill>
                          <a:effectLst>
                            <a:outerShdw blurRad="38100" dist="38100" dir="2700000" algn="tl">
                              <a:srgbClr val="FFFFFF"/>
                            </a:outerShdw>
                          </a:effectLst>
                          <a:latin typeface="Arial" charset="0"/>
                        </a:rPr>
                        <a:t>Peraturan perundangan</a:t>
                      </a:r>
                    </a:p>
                  </a:txBody>
                  <a:tcPr marL="91444" marR="91444" marT="91440" marB="91440" horzOverflow="overflow">
                    <a:lnL w="19050" cap="flat" cmpd="sng" algn="ctr">
                      <a:solidFill>
                        <a:srgbClr val="FF6600"/>
                      </a:solidFill>
                      <a:prstDash val="solid"/>
                      <a:round/>
                      <a:headEnd type="none" w="med" len="med"/>
                      <a:tailEnd type="none" w="med" len="med"/>
                    </a:lnL>
                    <a:lnR w="19050" cap="flat" cmpd="sng" algn="ctr">
                      <a:solidFill>
                        <a:srgbClr val="FF6600"/>
                      </a:solidFill>
                      <a:prstDash val="solid"/>
                      <a:round/>
                      <a:headEnd type="none" w="med" len="med"/>
                      <a:tailEnd type="none" w="med" len="med"/>
                    </a:lnR>
                    <a:lnT w="19050" cap="flat" cmpd="sng" algn="ctr">
                      <a:solidFill>
                        <a:srgbClr val="FF6600"/>
                      </a:solidFill>
                      <a:prstDash val="solid"/>
                      <a:round/>
                      <a:headEnd type="none" w="med" len="med"/>
                      <a:tailEnd type="none" w="med" len="med"/>
                    </a:lnT>
                    <a:lnB w="19050" cap="flat" cmpd="sng" algn="ctr">
                      <a:solidFill>
                        <a:srgbClr val="FF6600"/>
                      </a:solidFill>
                      <a:prstDash val="solid"/>
                      <a:round/>
                      <a:headEnd type="none" w="med" len="med"/>
                      <a:tailEnd type="none" w="med" len="med"/>
                    </a:lnB>
                    <a:lnTlToBr>
                      <a:noFill/>
                    </a:lnTlToBr>
                    <a:lnBlToTr>
                      <a:noFill/>
                    </a:lnBlToTr>
                    <a:solidFill>
                      <a:srgbClr val="CCEDDE"/>
                    </a:solidFill>
                  </a:tcPr>
                </a:tc>
                <a:tc>
                  <a:txBody>
                    <a:bodyPr/>
                    <a:lstStyle/>
                    <a:p>
                      <a:pPr marL="0" marR="0" lvl="0" indent="0" algn="l" defTabSz="914400" rtl="0" eaLnBrk="0" fontAlgn="base" latinLnBrk="0" hangingPunct="0">
                        <a:lnSpc>
                          <a:spcPct val="100000"/>
                        </a:lnSpc>
                        <a:spcBef>
                          <a:spcPct val="10000"/>
                        </a:spcBef>
                        <a:spcAft>
                          <a:spcPct val="10000"/>
                        </a:spcAft>
                        <a:buClrTx/>
                        <a:buSzTx/>
                        <a:buFontTx/>
                        <a:buNone/>
                        <a:tabLst/>
                      </a:pPr>
                      <a:r>
                        <a:rPr kumimoji="0" lang="en-US" sz="1800" b="0" i="0" u="none" strike="noStrike" cap="none" normalizeH="0" baseline="0" dirty="0" err="1" smtClean="0">
                          <a:ln>
                            <a:noFill/>
                          </a:ln>
                          <a:solidFill>
                            <a:srgbClr val="000000"/>
                          </a:solidFill>
                          <a:effectLst>
                            <a:outerShdw blurRad="38100" dist="38100" dir="2700000" algn="tl">
                              <a:srgbClr val="FFFFFF"/>
                            </a:outerShdw>
                          </a:effectLst>
                          <a:latin typeface="Arial" charset="0"/>
                        </a:rPr>
                        <a:t>Masih</a:t>
                      </a:r>
                      <a:r>
                        <a:rPr kumimoji="0" lang="en-US" sz="1800" b="0" i="0" u="none" strike="noStrike" cap="none" normalizeH="0" baseline="0" dirty="0" smtClean="0">
                          <a:ln>
                            <a:noFill/>
                          </a:ln>
                          <a:solidFill>
                            <a:srgbClr val="000000"/>
                          </a:solidFill>
                          <a:effectLst>
                            <a:outerShdw blurRad="38100" dist="38100" dir="2700000" algn="tl">
                              <a:srgbClr val="FFFFFF"/>
                            </a:outerShdw>
                          </a:effectLst>
                          <a:latin typeface="Arial" charset="0"/>
                        </a:rPr>
                        <a:t> </a:t>
                      </a:r>
                      <a:r>
                        <a:rPr kumimoji="0" lang="en-US" sz="1800" b="0" i="0" u="none" strike="noStrike" cap="none" normalizeH="0" baseline="0" dirty="0" err="1" smtClean="0">
                          <a:ln>
                            <a:noFill/>
                          </a:ln>
                          <a:solidFill>
                            <a:srgbClr val="000000"/>
                          </a:solidFill>
                          <a:effectLst>
                            <a:outerShdw blurRad="38100" dist="38100" dir="2700000" algn="tl">
                              <a:srgbClr val="FFFFFF"/>
                            </a:outerShdw>
                          </a:effectLst>
                          <a:latin typeface="Arial" charset="0"/>
                        </a:rPr>
                        <a:t>banyak</a:t>
                      </a:r>
                      <a:r>
                        <a:rPr kumimoji="0" lang="en-US" sz="1800" b="0" i="0" u="none" strike="noStrike" cap="none" normalizeH="0" baseline="0" dirty="0" smtClean="0">
                          <a:ln>
                            <a:noFill/>
                          </a:ln>
                          <a:solidFill>
                            <a:srgbClr val="000000"/>
                          </a:solidFill>
                          <a:effectLst>
                            <a:outerShdw blurRad="38100" dist="38100" dir="2700000" algn="tl">
                              <a:srgbClr val="FFFFFF"/>
                            </a:outerShdw>
                          </a:effectLst>
                          <a:latin typeface="Arial" charset="0"/>
                        </a:rPr>
                        <a:t> </a:t>
                      </a:r>
                      <a:r>
                        <a:rPr kumimoji="0" lang="en-US" sz="1800" b="0" i="0" u="none" strike="noStrike" cap="none" normalizeH="0" baseline="0" dirty="0" err="1" smtClean="0">
                          <a:ln>
                            <a:noFill/>
                          </a:ln>
                          <a:solidFill>
                            <a:srgbClr val="000000"/>
                          </a:solidFill>
                          <a:effectLst>
                            <a:outerShdw blurRad="38100" dist="38100" dir="2700000" algn="tl">
                              <a:srgbClr val="FFFFFF"/>
                            </a:outerShdw>
                          </a:effectLst>
                          <a:latin typeface="Arial" charset="0"/>
                        </a:rPr>
                        <a:t>peraturan</a:t>
                      </a:r>
                      <a:r>
                        <a:rPr kumimoji="0" lang="en-US" sz="1800" b="0" i="0" u="none" strike="noStrike" cap="none" normalizeH="0" baseline="0" dirty="0" smtClean="0">
                          <a:ln>
                            <a:noFill/>
                          </a:ln>
                          <a:solidFill>
                            <a:srgbClr val="000000"/>
                          </a:solidFill>
                          <a:effectLst>
                            <a:outerShdw blurRad="38100" dist="38100" dir="2700000" algn="tl">
                              <a:srgbClr val="FFFFFF"/>
                            </a:outerShdw>
                          </a:effectLst>
                          <a:latin typeface="Arial" charset="0"/>
                        </a:rPr>
                        <a:t> </a:t>
                      </a:r>
                      <a:r>
                        <a:rPr kumimoji="0" lang="en-US" sz="1800" b="0" i="0" u="none" strike="noStrike" cap="none" normalizeH="0" baseline="0" dirty="0" err="1" smtClean="0">
                          <a:ln>
                            <a:noFill/>
                          </a:ln>
                          <a:solidFill>
                            <a:srgbClr val="000000"/>
                          </a:solidFill>
                          <a:effectLst>
                            <a:outerShdw blurRad="38100" dist="38100" dir="2700000" algn="tl">
                              <a:srgbClr val="FFFFFF"/>
                            </a:outerShdw>
                          </a:effectLst>
                          <a:latin typeface="Arial" charset="0"/>
                        </a:rPr>
                        <a:t>perundang-undangan</a:t>
                      </a:r>
                      <a:r>
                        <a:rPr kumimoji="0" lang="en-US" sz="1800" b="0" i="0" u="none" strike="noStrike" cap="none" normalizeH="0" baseline="0" dirty="0" smtClean="0">
                          <a:ln>
                            <a:noFill/>
                          </a:ln>
                          <a:solidFill>
                            <a:srgbClr val="000000"/>
                          </a:solidFill>
                          <a:effectLst>
                            <a:outerShdw blurRad="38100" dist="38100" dir="2700000" algn="tl">
                              <a:srgbClr val="FFFFFF"/>
                            </a:outerShdw>
                          </a:effectLst>
                          <a:latin typeface="Arial" charset="0"/>
                        </a:rPr>
                        <a:t> yang overlapping, </a:t>
                      </a:r>
                      <a:r>
                        <a:rPr kumimoji="0" lang="en-US" sz="1800" b="0" i="0" u="none" strike="noStrike" cap="none" normalizeH="0" baseline="0" dirty="0" err="1" smtClean="0">
                          <a:ln>
                            <a:noFill/>
                          </a:ln>
                          <a:solidFill>
                            <a:srgbClr val="000000"/>
                          </a:solidFill>
                          <a:effectLst>
                            <a:outerShdw blurRad="38100" dist="38100" dir="2700000" algn="tl">
                              <a:srgbClr val="FFFFFF"/>
                            </a:outerShdw>
                          </a:effectLst>
                          <a:latin typeface="Arial" charset="0"/>
                        </a:rPr>
                        <a:t>tidak</a:t>
                      </a:r>
                      <a:r>
                        <a:rPr kumimoji="0" lang="en-US" sz="1800" b="0" i="0" u="none" strike="noStrike" cap="none" normalizeH="0" baseline="0" dirty="0" smtClean="0">
                          <a:ln>
                            <a:noFill/>
                          </a:ln>
                          <a:solidFill>
                            <a:srgbClr val="000000"/>
                          </a:solidFill>
                          <a:effectLst>
                            <a:outerShdw blurRad="38100" dist="38100" dir="2700000" algn="tl">
                              <a:srgbClr val="FFFFFF"/>
                            </a:outerShdw>
                          </a:effectLst>
                          <a:latin typeface="Arial" charset="0"/>
                        </a:rPr>
                        <a:t> </a:t>
                      </a:r>
                      <a:r>
                        <a:rPr kumimoji="0" lang="en-US" sz="1800" b="0" i="0" u="none" strike="noStrike" cap="none" normalizeH="0" baseline="0" dirty="0" err="1" smtClean="0">
                          <a:ln>
                            <a:noFill/>
                          </a:ln>
                          <a:solidFill>
                            <a:srgbClr val="000000"/>
                          </a:solidFill>
                          <a:effectLst>
                            <a:outerShdw blurRad="38100" dist="38100" dir="2700000" algn="tl">
                              <a:srgbClr val="FFFFFF"/>
                            </a:outerShdw>
                          </a:effectLst>
                          <a:latin typeface="Arial" charset="0"/>
                        </a:rPr>
                        <a:t>konsisten</a:t>
                      </a:r>
                      <a:r>
                        <a:rPr kumimoji="0" lang="en-US" sz="1800" b="0" i="0" u="none" strike="noStrike" cap="none" normalizeH="0" baseline="0" dirty="0" smtClean="0">
                          <a:ln>
                            <a:noFill/>
                          </a:ln>
                          <a:solidFill>
                            <a:srgbClr val="000000"/>
                          </a:solidFill>
                          <a:effectLst>
                            <a:outerShdw blurRad="38100" dist="38100" dir="2700000" algn="tl">
                              <a:srgbClr val="FFFFFF"/>
                            </a:outerShdw>
                          </a:effectLst>
                          <a:latin typeface="Arial" charset="0"/>
                        </a:rPr>
                        <a:t>, multi-</a:t>
                      </a:r>
                      <a:r>
                        <a:rPr kumimoji="0" lang="en-US" sz="1800" b="0" i="0" u="none" strike="noStrike" cap="none" normalizeH="0" baseline="0" dirty="0" err="1" smtClean="0">
                          <a:ln>
                            <a:noFill/>
                          </a:ln>
                          <a:solidFill>
                            <a:srgbClr val="000000"/>
                          </a:solidFill>
                          <a:effectLst>
                            <a:outerShdw blurRad="38100" dist="38100" dir="2700000" algn="tl">
                              <a:srgbClr val="FFFFFF"/>
                            </a:outerShdw>
                          </a:effectLst>
                          <a:latin typeface="Arial" charset="0"/>
                        </a:rPr>
                        <a:t>interpretasi</a:t>
                      </a:r>
                      <a:r>
                        <a:rPr kumimoji="0" lang="en-US" sz="1800" b="0" i="0" u="none" strike="noStrike" cap="none" normalizeH="0" baseline="0" dirty="0" smtClean="0">
                          <a:ln>
                            <a:noFill/>
                          </a:ln>
                          <a:solidFill>
                            <a:srgbClr val="000000"/>
                          </a:solidFill>
                          <a:effectLst>
                            <a:outerShdw blurRad="38100" dist="38100" dir="2700000" algn="tl">
                              <a:srgbClr val="FFFFFF"/>
                            </a:outerShdw>
                          </a:effectLst>
                          <a:latin typeface="Arial" charset="0"/>
                        </a:rPr>
                        <a:t>, yang </a:t>
                      </a:r>
                      <a:r>
                        <a:rPr kumimoji="0" lang="en-US" sz="1800" b="0" i="0" u="none" strike="noStrike" cap="none" normalizeH="0" baseline="0" dirty="0" err="1" smtClean="0">
                          <a:ln>
                            <a:noFill/>
                          </a:ln>
                          <a:solidFill>
                            <a:srgbClr val="000000"/>
                          </a:solidFill>
                          <a:effectLst>
                            <a:outerShdw blurRad="38100" dist="38100" dir="2700000" algn="tl">
                              <a:srgbClr val="FFFFFF"/>
                            </a:outerShdw>
                          </a:effectLst>
                          <a:latin typeface="Arial" charset="0"/>
                        </a:rPr>
                        <a:t>perlu</a:t>
                      </a:r>
                      <a:r>
                        <a:rPr kumimoji="0" lang="en-US" sz="1800" b="0" i="0" u="none" strike="noStrike" cap="none" normalizeH="0" baseline="0" dirty="0" smtClean="0">
                          <a:ln>
                            <a:noFill/>
                          </a:ln>
                          <a:solidFill>
                            <a:srgbClr val="000000"/>
                          </a:solidFill>
                          <a:effectLst>
                            <a:outerShdw blurRad="38100" dist="38100" dir="2700000" algn="tl">
                              <a:srgbClr val="FFFFFF"/>
                            </a:outerShdw>
                          </a:effectLst>
                          <a:latin typeface="Arial" charset="0"/>
                        </a:rPr>
                        <a:t> </a:t>
                      </a:r>
                      <a:r>
                        <a:rPr kumimoji="0" lang="en-US" sz="1800" b="0" i="0" u="none" strike="noStrike" cap="none" normalizeH="0" baseline="0" dirty="0" err="1" smtClean="0">
                          <a:ln>
                            <a:noFill/>
                          </a:ln>
                          <a:solidFill>
                            <a:srgbClr val="000000"/>
                          </a:solidFill>
                          <a:effectLst>
                            <a:outerShdw blurRad="38100" dist="38100" dir="2700000" algn="tl">
                              <a:srgbClr val="FFFFFF"/>
                            </a:outerShdw>
                          </a:effectLst>
                          <a:latin typeface="Arial" charset="0"/>
                        </a:rPr>
                        <a:t>ditinjau</a:t>
                      </a:r>
                      <a:r>
                        <a:rPr kumimoji="0" lang="en-US" sz="1800" b="0" i="0" u="none" strike="noStrike" cap="none" normalizeH="0" baseline="0" dirty="0" smtClean="0">
                          <a:ln>
                            <a:noFill/>
                          </a:ln>
                          <a:solidFill>
                            <a:srgbClr val="000000"/>
                          </a:solidFill>
                          <a:effectLst>
                            <a:outerShdw blurRad="38100" dist="38100" dir="2700000" algn="tl">
                              <a:srgbClr val="FFFFFF"/>
                            </a:outerShdw>
                          </a:effectLst>
                          <a:latin typeface="Arial" charset="0"/>
                        </a:rPr>
                        <a:t> </a:t>
                      </a:r>
                      <a:r>
                        <a:rPr kumimoji="0" lang="en-US" sz="1800" b="0" i="0" u="none" strike="noStrike" cap="none" normalizeH="0" baseline="0" dirty="0" err="1" smtClean="0">
                          <a:ln>
                            <a:noFill/>
                          </a:ln>
                          <a:solidFill>
                            <a:srgbClr val="000000"/>
                          </a:solidFill>
                          <a:effectLst>
                            <a:outerShdw blurRad="38100" dist="38100" dir="2700000" algn="tl">
                              <a:srgbClr val="FFFFFF"/>
                            </a:outerShdw>
                          </a:effectLst>
                          <a:latin typeface="Arial" charset="0"/>
                        </a:rPr>
                        <a:t>ulang</a:t>
                      </a:r>
                      <a:r>
                        <a:rPr kumimoji="0" lang="en-US" sz="1800" b="0" i="0" u="none" strike="noStrike" cap="none" normalizeH="0" baseline="0" dirty="0" smtClean="0">
                          <a:ln>
                            <a:noFill/>
                          </a:ln>
                          <a:solidFill>
                            <a:srgbClr val="000000"/>
                          </a:solidFill>
                          <a:effectLst>
                            <a:outerShdw blurRad="38100" dist="38100" dir="2700000" algn="tl">
                              <a:srgbClr val="FFFFFF"/>
                            </a:outerShdw>
                          </a:effectLst>
                          <a:latin typeface="Arial" charset="0"/>
                        </a:rPr>
                        <a:t>, </a:t>
                      </a:r>
                      <a:r>
                        <a:rPr kumimoji="0" lang="en-US" sz="1800" b="0" i="0" u="none" strike="noStrike" cap="none" normalizeH="0" baseline="0" dirty="0" err="1" smtClean="0">
                          <a:ln>
                            <a:noFill/>
                          </a:ln>
                          <a:solidFill>
                            <a:srgbClr val="000000"/>
                          </a:solidFill>
                          <a:effectLst>
                            <a:outerShdw blurRad="38100" dist="38100" dir="2700000" algn="tl">
                              <a:srgbClr val="FFFFFF"/>
                            </a:outerShdw>
                          </a:effectLst>
                          <a:latin typeface="Arial" charset="0"/>
                        </a:rPr>
                        <a:t>diselaraskan</a:t>
                      </a:r>
                      <a:r>
                        <a:rPr kumimoji="0" lang="en-US" sz="1800" b="0" i="0" u="none" strike="noStrike" cap="none" normalizeH="0" baseline="0" dirty="0" smtClean="0">
                          <a:ln>
                            <a:noFill/>
                          </a:ln>
                          <a:solidFill>
                            <a:srgbClr val="000000"/>
                          </a:solidFill>
                          <a:effectLst>
                            <a:outerShdw blurRad="38100" dist="38100" dir="2700000" algn="tl">
                              <a:srgbClr val="FFFFFF"/>
                            </a:outerShdw>
                          </a:effectLst>
                          <a:latin typeface="Arial" charset="0"/>
                        </a:rPr>
                        <a:t>, </a:t>
                      </a:r>
                      <a:r>
                        <a:rPr kumimoji="0" lang="en-US" sz="1800" b="0" i="0" u="none" strike="noStrike" cap="none" normalizeH="0" baseline="0" dirty="0" err="1" smtClean="0">
                          <a:ln>
                            <a:noFill/>
                          </a:ln>
                          <a:solidFill>
                            <a:srgbClr val="000000"/>
                          </a:solidFill>
                          <a:effectLst>
                            <a:outerShdw blurRad="38100" dist="38100" dir="2700000" algn="tl">
                              <a:srgbClr val="FFFFFF"/>
                            </a:outerShdw>
                          </a:effectLst>
                          <a:latin typeface="Arial" charset="0"/>
                        </a:rPr>
                        <a:t>dan</a:t>
                      </a:r>
                      <a:r>
                        <a:rPr kumimoji="0" lang="en-US" sz="1800" b="0" i="0" u="none" strike="noStrike" cap="none" normalizeH="0" baseline="0" dirty="0" smtClean="0">
                          <a:ln>
                            <a:noFill/>
                          </a:ln>
                          <a:solidFill>
                            <a:srgbClr val="000000"/>
                          </a:solidFill>
                          <a:effectLst>
                            <a:outerShdw blurRad="38100" dist="38100" dir="2700000" algn="tl">
                              <a:srgbClr val="FFFFFF"/>
                            </a:outerShdw>
                          </a:effectLst>
                          <a:latin typeface="Arial" charset="0"/>
                        </a:rPr>
                        <a:t> </a:t>
                      </a:r>
                      <a:r>
                        <a:rPr kumimoji="0" lang="en-US" sz="1800" b="0" i="0" u="none" strike="noStrike" cap="none" normalizeH="0" baseline="0" dirty="0" err="1" smtClean="0">
                          <a:ln>
                            <a:noFill/>
                          </a:ln>
                          <a:solidFill>
                            <a:srgbClr val="000000"/>
                          </a:solidFill>
                          <a:effectLst>
                            <a:outerShdw blurRad="38100" dist="38100" dir="2700000" algn="tl">
                              <a:srgbClr val="FFFFFF"/>
                            </a:outerShdw>
                          </a:effectLst>
                          <a:latin typeface="Arial" charset="0"/>
                        </a:rPr>
                        <a:t>disempurnakan</a:t>
                      </a:r>
                      <a:endParaRPr kumimoji="0" lang="en-US" sz="1800" b="0" i="0" u="none" strike="noStrike" cap="none" normalizeH="0" baseline="0" dirty="0" smtClean="0">
                        <a:ln>
                          <a:noFill/>
                        </a:ln>
                        <a:solidFill>
                          <a:srgbClr val="000000"/>
                        </a:solidFill>
                        <a:effectLst>
                          <a:outerShdw blurRad="38100" dist="38100" dir="2700000" algn="tl">
                            <a:srgbClr val="FFFFFF"/>
                          </a:outerShdw>
                        </a:effectLst>
                        <a:latin typeface="Arial" charset="0"/>
                      </a:endParaRPr>
                    </a:p>
                  </a:txBody>
                  <a:tcPr marL="91444" marR="91444" marT="91440" marB="91440" horzOverflow="overflow">
                    <a:lnL w="19050" cap="flat" cmpd="sng" algn="ctr">
                      <a:solidFill>
                        <a:srgbClr val="FF6600"/>
                      </a:solidFill>
                      <a:prstDash val="solid"/>
                      <a:round/>
                      <a:headEnd type="none" w="med" len="med"/>
                      <a:tailEnd type="none" w="med" len="med"/>
                    </a:lnL>
                    <a:lnR w="19050" cap="flat" cmpd="sng" algn="ctr">
                      <a:solidFill>
                        <a:srgbClr val="FF6600"/>
                      </a:solidFill>
                      <a:prstDash val="solid"/>
                      <a:round/>
                      <a:headEnd type="none" w="med" len="med"/>
                      <a:tailEnd type="none" w="med" len="med"/>
                    </a:lnR>
                    <a:lnT w="19050" cap="flat" cmpd="sng" algn="ctr">
                      <a:solidFill>
                        <a:srgbClr val="FF6600"/>
                      </a:solidFill>
                      <a:prstDash val="solid"/>
                      <a:round/>
                      <a:headEnd type="none" w="med" len="med"/>
                      <a:tailEnd type="none" w="med" len="med"/>
                    </a:lnT>
                    <a:lnB w="19050" cap="flat" cmpd="sng" algn="ctr">
                      <a:solidFill>
                        <a:srgbClr val="FF6600"/>
                      </a:solidFill>
                      <a:prstDash val="solid"/>
                      <a:round/>
                      <a:headEnd type="none" w="med" len="med"/>
                      <a:tailEnd type="none" w="med" len="med"/>
                    </a:lnB>
                    <a:lnTlToBr>
                      <a:noFill/>
                    </a:lnTlToBr>
                    <a:lnBlToTr>
                      <a:noFill/>
                    </a:lnBlToTr>
                    <a:solidFill>
                      <a:srgbClr val="CCEDDE"/>
                    </a:solidFill>
                  </a:tcPr>
                </a:tc>
              </a:tr>
              <a:tr h="922961">
                <a:tc>
                  <a:txBody>
                    <a:bodyPr/>
                    <a:lstStyle/>
                    <a:p>
                      <a:pPr marL="0" marR="0" lvl="0" indent="0" algn="ctr" defTabSz="914400" rtl="0" eaLnBrk="0" fontAlgn="base" latinLnBrk="0" hangingPunct="0">
                        <a:lnSpc>
                          <a:spcPct val="100000"/>
                        </a:lnSpc>
                        <a:spcBef>
                          <a:spcPct val="10000"/>
                        </a:spcBef>
                        <a:spcAft>
                          <a:spcPct val="10000"/>
                        </a:spcAft>
                        <a:buClrTx/>
                        <a:buSzTx/>
                        <a:buFontTx/>
                        <a:buNone/>
                        <a:tabLst/>
                      </a:pPr>
                      <a:r>
                        <a:rPr kumimoji="0" lang="en-US" sz="1800" b="0" i="0" u="none" strike="noStrike" cap="none" normalizeH="0" baseline="0" smtClean="0">
                          <a:ln>
                            <a:noFill/>
                          </a:ln>
                          <a:solidFill>
                            <a:srgbClr val="000000"/>
                          </a:solidFill>
                          <a:effectLst>
                            <a:outerShdw blurRad="38100" dist="38100" dir="2700000" algn="tl">
                              <a:srgbClr val="FFFFFF"/>
                            </a:outerShdw>
                          </a:effectLst>
                          <a:latin typeface="Arial" charset="0"/>
                        </a:rPr>
                        <a:t>4.</a:t>
                      </a:r>
                    </a:p>
                  </a:txBody>
                  <a:tcPr marL="91444" marR="91444" marT="91440" marB="91440" horzOverflow="overflow">
                    <a:lnL w="19050" cap="flat" cmpd="sng" algn="ctr">
                      <a:solidFill>
                        <a:srgbClr val="FF6600"/>
                      </a:solidFill>
                      <a:prstDash val="solid"/>
                      <a:round/>
                      <a:headEnd type="none" w="med" len="med"/>
                      <a:tailEnd type="none" w="med" len="med"/>
                    </a:lnL>
                    <a:lnR w="19050" cap="flat" cmpd="sng" algn="ctr">
                      <a:solidFill>
                        <a:srgbClr val="FF6600"/>
                      </a:solidFill>
                      <a:prstDash val="solid"/>
                      <a:round/>
                      <a:headEnd type="none" w="med" len="med"/>
                      <a:tailEnd type="none" w="med" len="med"/>
                    </a:lnR>
                    <a:lnT w="19050" cap="flat" cmpd="sng" algn="ctr">
                      <a:solidFill>
                        <a:srgbClr val="FF6600"/>
                      </a:solidFill>
                      <a:prstDash val="solid"/>
                      <a:round/>
                      <a:headEnd type="none" w="med" len="med"/>
                      <a:tailEnd type="none" w="med" len="med"/>
                    </a:lnT>
                    <a:lnB w="19050" cap="flat" cmpd="sng" algn="ctr">
                      <a:solidFill>
                        <a:srgbClr val="FF6600"/>
                      </a:solidFill>
                      <a:prstDash val="solid"/>
                      <a:round/>
                      <a:headEnd type="none" w="med" len="med"/>
                      <a:tailEnd type="none" w="med" len="med"/>
                    </a:lnB>
                    <a:lnTlToBr>
                      <a:noFill/>
                    </a:lnTlToBr>
                    <a:lnBlToTr>
                      <a:noFill/>
                    </a:lnBlToTr>
                    <a:solidFill>
                      <a:srgbClr val="E7F6EF"/>
                    </a:solidFill>
                  </a:tcPr>
                </a:tc>
                <a:tc>
                  <a:txBody>
                    <a:bodyPr/>
                    <a:lstStyle/>
                    <a:p>
                      <a:pPr marL="0" marR="0" lvl="0" indent="0" algn="l" defTabSz="914400" rtl="0" eaLnBrk="0" fontAlgn="base" latinLnBrk="0" hangingPunct="0">
                        <a:lnSpc>
                          <a:spcPct val="100000"/>
                        </a:lnSpc>
                        <a:spcBef>
                          <a:spcPct val="10000"/>
                        </a:spcBef>
                        <a:spcAft>
                          <a:spcPct val="10000"/>
                        </a:spcAft>
                        <a:buClrTx/>
                        <a:buSzTx/>
                        <a:buFontTx/>
                        <a:buNone/>
                        <a:tabLst/>
                      </a:pPr>
                      <a:r>
                        <a:rPr kumimoji="0" lang="en-US" sz="1800" b="0" i="0" u="none" strike="noStrike" cap="none" normalizeH="0" baseline="0" smtClean="0">
                          <a:ln>
                            <a:noFill/>
                          </a:ln>
                          <a:solidFill>
                            <a:srgbClr val="000000"/>
                          </a:solidFill>
                          <a:effectLst>
                            <a:outerShdw blurRad="38100" dist="38100" dir="2700000" algn="tl">
                              <a:srgbClr val="FFFFFF"/>
                            </a:outerShdw>
                          </a:effectLst>
                          <a:latin typeface="Arial" charset="0"/>
                        </a:rPr>
                        <a:t>Pelayanan Masyarakat</a:t>
                      </a:r>
                    </a:p>
                  </a:txBody>
                  <a:tcPr marL="91444" marR="91444" marT="91440" marB="91440" horzOverflow="overflow">
                    <a:lnL w="19050" cap="flat" cmpd="sng" algn="ctr">
                      <a:solidFill>
                        <a:srgbClr val="FF6600"/>
                      </a:solidFill>
                      <a:prstDash val="solid"/>
                      <a:round/>
                      <a:headEnd type="none" w="med" len="med"/>
                      <a:tailEnd type="none" w="med" len="med"/>
                    </a:lnL>
                    <a:lnR w="19050" cap="flat" cmpd="sng" algn="ctr">
                      <a:solidFill>
                        <a:srgbClr val="FF6600"/>
                      </a:solidFill>
                      <a:prstDash val="solid"/>
                      <a:round/>
                      <a:headEnd type="none" w="med" len="med"/>
                      <a:tailEnd type="none" w="med" len="med"/>
                    </a:lnR>
                    <a:lnT w="19050" cap="flat" cmpd="sng" algn="ctr">
                      <a:solidFill>
                        <a:srgbClr val="FF6600"/>
                      </a:solidFill>
                      <a:prstDash val="solid"/>
                      <a:round/>
                      <a:headEnd type="none" w="med" len="med"/>
                      <a:tailEnd type="none" w="med" len="med"/>
                    </a:lnT>
                    <a:lnB w="19050" cap="flat" cmpd="sng" algn="ctr">
                      <a:solidFill>
                        <a:srgbClr val="FF6600"/>
                      </a:solidFill>
                      <a:prstDash val="solid"/>
                      <a:round/>
                      <a:headEnd type="none" w="med" len="med"/>
                      <a:tailEnd type="none" w="med" len="med"/>
                    </a:lnB>
                    <a:lnTlToBr>
                      <a:noFill/>
                    </a:lnTlToBr>
                    <a:lnBlToTr>
                      <a:noFill/>
                    </a:lnBlToTr>
                    <a:solidFill>
                      <a:srgbClr val="E7F6EF"/>
                    </a:solidFill>
                  </a:tcPr>
                </a:tc>
                <a:tc>
                  <a:txBody>
                    <a:bodyPr/>
                    <a:lstStyle/>
                    <a:p>
                      <a:pPr marL="0" marR="0" lvl="0" indent="0" algn="l" defTabSz="914400" rtl="0" eaLnBrk="0" fontAlgn="base" latinLnBrk="0" hangingPunct="0">
                        <a:lnSpc>
                          <a:spcPct val="100000"/>
                        </a:lnSpc>
                        <a:spcBef>
                          <a:spcPct val="10000"/>
                        </a:spcBef>
                        <a:spcAft>
                          <a:spcPct val="10000"/>
                        </a:spcAft>
                        <a:buClrTx/>
                        <a:buSzTx/>
                        <a:buFontTx/>
                        <a:buNone/>
                        <a:tabLst/>
                      </a:pPr>
                      <a:r>
                        <a:rPr kumimoji="0" lang="en-US" sz="1800" b="0" i="0" u="none" strike="noStrike" cap="none" normalizeH="0" baseline="0" smtClean="0">
                          <a:ln>
                            <a:noFill/>
                          </a:ln>
                          <a:solidFill>
                            <a:srgbClr val="000000"/>
                          </a:solidFill>
                          <a:effectLst>
                            <a:outerShdw blurRad="38100" dist="38100" dir="2700000" algn="tl">
                              <a:srgbClr val="FFFFFF"/>
                            </a:outerShdw>
                          </a:effectLst>
                          <a:latin typeface="Arial" charset="0"/>
                        </a:rPr>
                        <a:t>Pelayanan kepada masyarakat masih belum memenuhi seluruh kebutuhan masyarakat, dan hak dasar yang dimiliki oleh warganegara</a:t>
                      </a:r>
                    </a:p>
                  </a:txBody>
                  <a:tcPr marL="91444" marR="91444" marT="91440" marB="91440" horzOverflow="overflow">
                    <a:lnL w="19050" cap="flat" cmpd="sng" algn="ctr">
                      <a:solidFill>
                        <a:srgbClr val="FF6600"/>
                      </a:solidFill>
                      <a:prstDash val="solid"/>
                      <a:round/>
                      <a:headEnd type="none" w="med" len="med"/>
                      <a:tailEnd type="none" w="med" len="med"/>
                    </a:lnL>
                    <a:lnR w="19050" cap="flat" cmpd="sng" algn="ctr">
                      <a:solidFill>
                        <a:srgbClr val="FF6600"/>
                      </a:solidFill>
                      <a:prstDash val="solid"/>
                      <a:round/>
                      <a:headEnd type="none" w="med" len="med"/>
                      <a:tailEnd type="none" w="med" len="med"/>
                    </a:lnR>
                    <a:lnT w="19050" cap="flat" cmpd="sng" algn="ctr">
                      <a:solidFill>
                        <a:srgbClr val="FF6600"/>
                      </a:solidFill>
                      <a:prstDash val="solid"/>
                      <a:round/>
                      <a:headEnd type="none" w="med" len="med"/>
                      <a:tailEnd type="none" w="med" len="med"/>
                    </a:lnT>
                    <a:lnB w="19050" cap="flat" cmpd="sng" algn="ctr">
                      <a:solidFill>
                        <a:srgbClr val="FF6600"/>
                      </a:solidFill>
                      <a:prstDash val="solid"/>
                      <a:round/>
                      <a:headEnd type="none" w="med" len="med"/>
                      <a:tailEnd type="none" w="med" len="med"/>
                    </a:lnB>
                    <a:lnTlToBr>
                      <a:noFill/>
                    </a:lnTlToBr>
                    <a:lnBlToTr>
                      <a:noFill/>
                    </a:lnBlToTr>
                    <a:solidFill>
                      <a:srgbClr val="E7F6EF"/>
                    </a:solidFill>
                  </a:tcPr>
                </a:tc>
              </a:tr>
              <a:tr h="922961">
                <a:tc>
                  <a:txBody>
                    <a:bodyPr/>
                    <a:lstStyle/>
                    <a:p>
                      <a:pPr marL="0" marR="0" lvl="0" indent="0" algn="ctr" defTabSz="914400" rtl="0" eaLnBrk="0" fontAlgn="base" latinLnBrk="0" hangingPunct="0">
                        <a:lnSpc>
                          <a:spcPct val="100000"/>
                        </a:lnSpc>
                        <a:spcBef>
                          <a:spcPct val="10000"/>
                        </a:spcBef>
                        <a:spcAft>
                          <a:spcPct val="10000"/>
                        </a:spcAft>
                        <a:buClrTx/>
                        <a:buSzTx/>
                        <a:buFontTx/>
                        <a:buNone/>
                        <a:tabLst/>
                      </a:pPr>
                      <a:r>
                        <a:rPr kumimoji="0" lang="en-US" sz="1800" b="0" i="0" u="none" strike="noStrike" cap="none" normalizeH="0" baseline="0" smtClean="0">
                          <a:ln>
                            <a:noFill/>
                          </a:ln>
                          <a:solidFill>
                            <a:srgbClr val="000000"/>
                          </a:solidFill>
                          <a:effectLst>
                            <a:outerShdw blurRad="38100" dist="38100" dir="2700000" algn="tl">
                              <a:srgbClr val="FFFFFF"/>
                            </a:outerShdw>
                          </a:effectLst>
                          <a:latin typeface="Arial" charset="0"/>
                        </a:rPr>
                        <a:t>5.</a:t>
                      </a:r>
                    </a:p>
                  </a:txBody>
                  <a:tcPr marL="91444" marR="91444" marT="91440" marB="91440" horzOverflow="overflow">
                    <a:lnL w="19050" cap="flat" cmpd="sng" algn="ctr">
                      <a:solidFill>
                        <a:srgbClr val="FF6600"/>
                      </a:solidFill>
                      <a:prstDash val="solid"/>
                      <a:round/>
                      <a:headEnd type="none" w="med" len="med"/>
                      <a:tailEnd type="none" w="med" len="med"/>
                    </a:lnL>
                    <a:lnR w="19050" cap="flat" cmpd="sng" algn="ctr">
                      <a:solidFill>
                        <a:srgbClr val="FF6600"/>
                      </a:solidFill>
                      <a:prstDash val="solid"/>
                      <a:round/>
                      <a:headEnd type="none" w="med" len="med"/>
                      <a:tailEnd type="none" w="med" len="med"/>
                    </a:lnR>
                    <a:lnT w="19050" cap="flat" cmpd="sng" algn="ctr">
                      <a:solidFill>
                        <a:srgbClr val="FF6600"/>
                      </a:solidFill>
                      <a:prstDash val="solid"/>
                      <a:round/>
                      <a:headEnd type="none" w="med" len="med"/>
                      <a:tailEnd type="none" w="med" len="med"/>
                    </a:lnT>
                    <a:lnB w="19050" cap="flat" cmpd="sng" algn="ctr">
                      <a:solidFill>
                        <a:srgbClr val="FF6600"/>
                      </a:solidFill>
                      <a:prstDash val="solid"/>
                      <a:round/>
                      <a:headEnd type="none" w="med" len="med"/>
                      <a:tailEnd type="none" w="med" len="med"/>
                    </a:lnB>
                    <a:lnTlToBr>
                      <a:noFill/>
                    </a:lnTlToBr>
                    <a:lnBlToTr>
                      <a:noFill/>
                    </a:lnBlToTr>
                    <a:solidFill>
                      <a:srgbClr val="CCEDDE"/>
                    </a:solidFill>
                  </a:tcPr>
                </a:tc>
                <a:tc>
                  <a:txBody>
                    <a:bodyPr/>
                    <a:lstStyle/>
                    <a:p>
                      <a:pPr marL="0" marR="0" lvl="0" indent="0" algn="l" defTabSz="914400" rtl="0" eaLnBrk="0" fontAlgn="base" latinLnBrk="0" hangingPunct="0">
                        <a:lnSpc>
                          <a:spcPct val="100000"/>
                        </a:lnSpc>
                        <a:spcBef>
                          <a:spcPct val="10000"/>
                        </a:spcBef>
                        <a:spcAft>
                          <a:spcPct val="10000"/>
                        </a:spcAft>
                        <a:buClrTx/>
                        <a:buSzTx/>
                        <a:buFontTx/>
                        <a:buNone/>
                        <a:tabLst/>
                      </a:pPr>
                      <a:r>
                        <a:rPr kumimoji="0" lang="en-US" sz="1800" b="0" i="0" u="none" strike="noStrike" cap="none" normalizeH="0" baseline="0" dirty="0" err="1" smtClean="0">
                          <a:ln>
                            <a:noFill/>
                          </a:ln>
                          <a:solidFill>
                            <a:srgbClr val="000000"/>
                          </a:solidFill>
                          <a:effectLst>
                            <a:outerShdw blurRad="38100" dist="38100" dir="2700000" algn="tl">
                              <a:srgbClr val="FFFFFF"/>
                            </a:outerShdw>
                          </a:effectLst>
                          <a:latin typeface="Arial" charset="0"/>
                        </a:rPr>
                        <a:t>Manajemen</a:t>
                      </a:r>
                      <a:r>
                        <a:rPr kumimoji="0" lang="en-US" sz="1800" b="0" i="0" u="none" strike="noStrike" cap="none" normalizeH="0" baseline="0" dirty="0" smtClean="0">
                          <a:ln>
                            <a:noFill/>
                          </a:ln>
                          <a:solidFill>
                            <a:srgbClr val="000000"/>
                          </a:solidFill>
                          <a:effectLst>
                            <a:outerShdw blurRad="38100" dist="38100" dir="2700000" algn="tl">
                              <a:srgbClr val="FFFFFF"/>
                            </a:outerShdw>
                          </a:effectLst>
                          <a:latin typeface="Arial" charset="0"/>
                        </a:rPr>
                        <a:t> SDM</a:t>
                      </a:r>
                    </a:p>
                  </a:txBody>
                  <a:tcPr marL="91444" marR="91444" marT="91440" marB="91440" horzOverflow="overflow">
                    <a:lnL w="19050" cap="flat" cmpd="sng" algn="ctr">
                      <a:solidFill>
                        <a:srgbClr val="FF6600"/>
                      </a:solidFill>
                      <a:prstDash val="solid"/>
                      <a:round/>
                      <a:headEnd type="none" w="med" len="med"/>
                      <a:tailEnd type="none" w="med" len="med"/>
                    </a:lnL>
                    <a:lnR w="19050" cap="flat" cmpd="sng" algn="ctr">
                      <a:solidFill>
                        <a:srgbClr val="FF6600"/>
                      </a:solidFill>
                      <a:prstDash val="solid"/>
                      <a:round/>
                      <a:headEnd type="none" w="med" len="med"/>
                      <a:tailEnd type="none" w="med" len="med"/>
                    </a:lnR>
                    <a:lnT w="19050" cap="flat" cmpd="sng" algn="ctr">
                      <a:solidFill>
                        <a:srgbClr val="FF6600"/>
                      </a:solidFill>
                      <a:prstDash val="solid"/>
                      <a:round/>
                      <a:headEnd type="none" w="med" len="med"/>
                      <a:tailEnd type="none" w="med" len="med"/>
                    </a:lnT>
                    <a:lnB w="19050" cap="flat" cmpd="sng" algn="ctr">
                      <a:solidFill>
                        <a:srgbClr val="FF6600"/>
                      </a:solidFill>
                      <a:prstDash val="solid"/>
                      <a:round/>
                      <a:headEnd type="none" w="med" len="med"/>
                      <a:tailEnd type="none" w="med" len="med"/>
                    </a:lnB>
                    <a:lnTlToBr>
                      <a:noFill/>
                    </a:lnTlToBr>
                    <a:lnBlToTr>
                      <a:noFill/>
                    </a:lnBlToTr>
                    <a:solidFill>
                      <a:srgbClr val="CCEDDE"/>
                    </a:solidFill>
                  </a:tcPr>
                </a:tc>
                <a:tc>
                  <a:txBody>
                    <a:bodyPr/>
                    <a:lstStyle/>
                    <a:p>
                      <a:pPr marL="0" marR="0" lvl="0" indent="0" algn="l" defTabSz="914400" rtl="0" eaLnBrk="0" fontAlgn="base" latinLnBrk="0" hangingPunct="0">
                        <a:lnSpc>
                          <a:spcPct val="100000"/>
                        </a:lnSpc>
                        <a:spcBef>
                          <a:spcPct val="10000"/>
                        </a:spcBef>
                        <a:spcAft>
                          <a:spcPct val="10000"/>
                        </a:spcAft>
                        <a:buClrTx/>
                        <a:buSzTx/>
                        <a:buFontTx/>
                        <a:buNone/>
                        <a:tabLst/>
                      </a:pPr>
                      <a:r>
                        <a:rPr kumimoji="0" lang="en-US" sz="1800" b="0" i="0" u="none" strike="noStrike" cap="none" normalizeH="0" baseline="0" dirty="0" err="1" smtClean="0">
                          <a:ln>
                            <a:noFill/>
                          </a:ln>
                          <a:solidFill>
                            <a:srgbClr val="000000"/>
                          </a:solidFill>
                          <a:effectLst>
                            <a:outerShdw blurRad="38100" dist="38100" dir="2700000" algn="tl">
                              <a:srgbClr val="FFFFFF"/>
                            </a:outerShdw>
                          </a:effectLst>
                          <a:latin typeface="Arial" charset="0"/>
                        </a:rPr>
                        <a:t>Manajemen</a:t>
                      </a:r>
                      <a:r>
                        <a:rPr kumimoji="0" lang="en-US" sz="1800" b="0" i="0" u="none" strike="noStrike" cap="none" normalizeH="0" baseline="0" dirty="0" smtClean="0">
                          <a:ln>
                            <a:noFill/>
                          </a:ln>
                          <a:solidFill>
                            <a:srgbClr val="000000"/>
                          </a:solidFill>
                          <a:effectLst>
                            <a:outerShdw blurRad="38100" dist="38100" dir="2700000" algn="tl">
                              <a:srgbClr val="FFFFFF"/>
                            </a:outerShdw>
                          </a:effectLst>
                          <a:latin typeface="Arial" charset="0"/>
                        </a:rPr>
                        <a:t> SDM </a:t>
                      </a:r>
                      <a:r>
                        <a:rPr kumimoji="0" lang="en-US" sz="1800" b="0" i="0" u="none" strike="noStrike" cap="none" normalizeH="0" baseline="0" dirty="0" err="1" smtClean="0">
                          <a:ln>
                            <a:noFill/>
                          </a:ln>
                          <a:solidFill>
                            <a:srgbClr val="000000"/>
                          </a:solidFill>
                          <a:effectLst>
                            <a:outerShdw blurRad="38100" dist="38100" dir="2700000" algn="tl">
                              <a:srgbClr val="FFFFFF"/>
                            </a:outerShdw>
                          </a:effectLst>
                          <a:latin typeface="Arial" charset="0"/>
                        </a:rPr>
                        <a:t>belum</a:t>
                      </a:r>
                      <a:r>
                        <a:rPr kumimoji="0" lang="en-US" sz="1800" b="0" i="0" u="none" strike="noStrike" cap="none" normalizeH="0" baseline="0" dirty="0" smtClean="0">
                          <a:ln>
                            <a:noFill/>
                          </a:ln>
                          <a:solidFill>
                            <a:srgbClr val="000000"/>
                          </a:solidFill>
                          <a:effectLst>
                            <a:outerShdw blurRad="38100" dist="38100" dir="2700000" algn="tl">
                              <a:srgbClr val="FFFFFF"/>
                            </a:outerShdw>
                          </a:effectLst>
                          <a:latin typeface="Arial" charset="0"/>
                        </a:rPr>
                        <a:t> </a:t>
                      </a:r>
                      <a:r>
                        <a:rPr kumimoji="0" lang="en-US" sz="1800" b="0" i="0" u="none" strike="noStrike" cap="none" normalizeH="0" baseline="0" dirty="0" err="1" smtClean="0">
                          <a:ln>
                            <a:noFill/>
                          </a:ln>
                          <a:solidFill>
                            <a:srgbClr val="000000"/>
                          </a:solidFill>
                          <a:effectLst>
                            <a:outerShdw blurRad="38100" dist="38100" dir="2700000" algn="tl">
                              <a:srgbClr val="FFFFFF"/>
                            </a:outerShdw>
                          </a:effectLst>
                          <a:latin typeface="Arial" charset="0"/>
                        </a:rPr>
                        <a:t>diimplementasikan</a:t>
                      </a:r>
                      <a:r>
                        <a:rPr kumimoji="0" lang="en-US" sz="1800" b="0" i="0" u="none" strike="noStrike" cap="none" normalizeH="0" baseline="0" dirty="0" smtClean="0">
                          <a:ln>
                            <a:noFill/>
                          </a:ln>
                          <a:solidFill>
                            <a:srgbClr val="000000"/>
                          </a:solidFill>
                          <a:effectLst>
                            <a:outerShdw blurRad="38100" dist="38100" dir="2700000" algn="tl">
                              <a:srgbClr val="FFFFFF"/>
                            </a:outerShdw>
                          </a:effectLst>
                          <a:latin typeface="Arial" charset="0"/>
                        </a:rPr>
                        <a:t> </a:t>
                      </a:r>
                      <a:r>
                        <a:rPr kumimoji="0" lang="en-US" sz="1800" b="0" i="0" u="none" strike="noStrike" cap="none" normalizeH="0" baseline="0" dirty="0" err="1" smtClean="0">
                          <a:ln>
                            <a:noFill/>
                          </a:ln>
                          <a:solidFill>
                            <a:srgbClr val="000000"/>
                          </a:solidFill>
                          <a:effectLst>
                            <a:outerShdw blurRad="38100" dist="38100" dir="2700000" algn="tl">
                              <a:srgbClr val="FFFFFF"/>
                            </a:outerShdw>
                          </a:effectLst>
                          <a:latin typeface="Arial" charset="0"/>
                        </a:rPr>
                        <a:t>secara</a:t>
                      </a:r>
                      <a:r>
                        <a:rPr kumimoji="0" lang="en-US" sz="1800" b="0" i="0" u="none" strike="noStrike" cap="none" normalizeH="0" baseline="0" dirty="0" smtClean="0">
                          <a:ln>
                            <a:noFill/>
                          </a:ln>
                          <a:solidFill>
                            <a:srgbClr val="000000"/>
                          </a:solidFill>
                          <a:effectLst>
                            <a:outerShdw blurRad="38100" dist="38100" dir="2700000" algn="tl">
                              <a:srgbClr val="FFFFFF"/>
                            </a:outerShdw>
                          </a:effectLst>
                          <a:latin typeface="Arial" charset="0"/>
                        </a:rPr>
                        <a:t> total </a:t>
                      </a:r>
                      <a:r>
                        <a:rPr kumimoji="0" lang="en-US" sz="1800" b="0" i="0" u="none" strike="noStrike" cap="none" normalizeH="0" baseline="0" dirty="0" err="1" smtClean="0">
                          <a:ln>
                            <a:noFill/>
                          </a:ln>
                          <a:solidFill>
                            <a:srgbClr val="000000"/>
                          </a:solidFill>
                          <a:effectLst>
                            <a:outerShdw blurRad="38100" dist="38100" dir="2700000" algn="tl">
                              <a:srgbClr val="FFFFFF"/>
                            </a:outerShdw>
                          </a:effectLst>
                          <a:latin typeface="Arial" charset="0"/>
                        </a:rPr>
                        <a:t>untuk</a:t>
                      </a:r>
                      <a:r>
                        <a:rPr kumimoji="0" lang="en-US" sz="1800" b="0" i="0" u="none" strike="noStrike" cap="none" normalizeH="0" baseline="0" dirty="0" smtClean="0">
                          <a:ln>
                            <a:noFill/>
                          </a:ln>
                          <a:solidFill>
                            <a:srgbClr val="000000"/>
                          </a:solidFill>
                          <a:effectLst>
                            <a:outerShdw blurRad="38100" dist="38100" dir="2700000" algn="tl">
                              <a:srgbClr val="FFFFFF"/>
                            </a:outerShdw>
                          </a:effectLst>
                          <a:latin typeface="Arial" charset="0"/>
                        </a:rPr>
                        <a:t> </a:t>
                      </a:r>
                      <a:r>
                        <a:rPr kumimoji="0" lang="en-US" sz="1800" b="0" i="0" u="none" strike="noStrike" cap="none" normalizeH="0" baseline="0" dirty="0" err="1" smtClean="0">
                          <a:ln>
                            <a:noFill/>
                          </a:ln>
                          <a:solidFill>
                            <a:srgbClr val="000000"/>
                          </a:solidFill>
                          <a:effectLst>
                            <a:outerShdw blurRad="38100" dist="38100" dir="2700000" algn="tl">
                              <a:srgbClr val="FFFFFF"/>
                            </a:outerShdw>
                          </a:effectLst>
                          <a:latin typeface="Arial" charset="0"/>
                        </a:rPr>
                        <a:t>meningkatkan</a:t>
                      </a:r>
                      <a:r>
                        <a:rPr kumimoji="0" lang="en-US" sz="1800" b="0" i="0" u="none" strike="noStrike" cap="none" normalizeH="0" baseline="0" dirty="0" smtClean="0">
                          <a:ln>
                            <a:noFill/>
                          </a:ln>
                          <a:solidFill>
                            <a:srgbClr val="000000"/>
                          </a:solidFill>
                          <a:effectLst>
                            <a:outerShdw blurRad="38100" dist="38100" dir="2700000" algn="tl">
                              <a:srgbClr val="FFFFFF"/>
                            </a:outerShdw>
                          </a:effectLst>
                          <a:latin typeface="Arial" charset="0"/>
                        </a:rPr>
                        <a:t> </a:t>
                      </a:r>
                      <a:r>
                        <a:rPr kumimoji="0" lang="en-US" sz="1800" b="0" i="0" u="none" strike="noStrike" cap="none" normalizeH="0" baseline="0" dirty="0" err="1" smtClean="0">
                          <a:ln>
                            <a:noFill/>
                          </a:ln>
                          <a:solidFill>
                            <a:srgbClr val="000000"/>
                          </a:solidFill>
                          <a:effectLst>
                            <a:outerShdw blurRad="38100" dist="38100" dir="2700000" algn="tl">
                              <a:srgbClr val="FFFFFF"/>
                            </a:outerShdw>
                          </a:effectLst>
                          <a:latin typeface="Arial" charset="0"/>
                        </a:rPr>
                        <a:t>kinerja</a:t>
                      </a:r>
                      <a:r>
                        <a:rPr kumimoji="0" lang="en-US" sz="1800" b="0" i="0" u="none" strike="noStrike" cap="none" normalizeH="0" baseline="0" dirty="0" smtClean="0">
                          <a:ln>
                            <a:noFill/>
                          </a:ln>
                          <a:solidFill>
                            <a:srgbClr val="000000"/>
                          </a:solidFill>
                          <a:effectLst>
                            <a:outerShdw blurRad="38100" dist="38100" dir="2700000" algn="tl">
                              <a:srgbClr val="FFFFFF"/>
                            </a:outerShdw>
                          </a:effectLst>
                          <a:latin typeface="Arial" charset="0"/>
                        </a:rPr>
                        <a:t> </a:t>
                      </a:r>
                      <a:r>
                        <a:rPr kumimoji="0" lang="en-US" sz="1800" b="0" i="0" u="none" strike="noStrike" cap="none" normalizeH="0" baseline="0" dirty="0" err="1" smtClean="0">
                          <a:ln>
                            <a:noFill/>
                          </a:ln>
                          <a:solidFill>
                            <a:srgbClr val="000000"/>
                          </a:solidFill>
                          <a:effectLst>
                            <a:outerShdw blurRad="38100" dist="38100" dir="2700000" algn="tl">
                              <a:srgbClr val="FFFFFF"/>
                            </a:outerShdw>
                          </a:effectLst>
                          <a:latin typeface="Arial" charset="0"/>
                        </a:rPr>
                        <a:t>pegawai</a:t>
                      </a:r>
                      <a:r>
                        <a:rPr kumimoji="0" lang="en-US" sz="1800" b="0" i="0" u="none" strike="noStrike" cap="none" normalizeH="0" baseline="0" dirty="0" smtClean="0">
                          <a:ln>
                            <a:noFill/>
                          </a:ln>
                          <a:solidFill>
                            <a:srgbClr val="000000"/>
                          </a:solidFill>
                          <a:effectLst>
                            <a:outerShdw blurRad="38100" dist="38100" dir="2700000" algn="tl">
                              <a:srgbClr val="FFFFFF"/>
                            </a:outerShdw>
                          </a:effectLst>
                          <a:latin typeface="Arial" charset="0"/>
                        </a:rPr>
                        <a:t> </a:t>
                      </a:r>
                      <a:r>
                        <a:rPr kumimoji="0" lang="en-US" sz="1800" b="0" i="0" u="none" strike="noStrike" cap="none" normalizeH="0" baseline="0" dirty="0" err="1" smtClean="0">
                          <a:ln>
                            <a:noFill/>
                          </a:ln>
                          <a:solidFill>
                            <a:srgbClr val="000000"/>
                          </a:solidFill>
                          <a:effectLst>
                            <a:outerShdw blurRad="38100" dist="38100" dir="2700000" algn="tl">
                              <a:srgbClr val="FFFFFF"/>
                            </a:outerShdw>
                          </a:effectLst>
                          <a:latin typeface="Arial" charset="0"/>
                        </a:rPr>
                        <a:t>dan</a:t>
                      </a:r>
                      <a:r>
                        <a:rPr kumimoji="0" lang="en-US" sz="1800" b="0" i="0" u="none" strike="noStrike" cap="none" normalizeH="0" baseline="0" dirty="0" smtClean="0">
                          <a:ln>
                            <a:noFill/>
                          </a:ln>
                          <a:solidFill>
                            <a:srgbClr val="000000"/>
                          </a:solidFill>
                          <a:effectLst>
                            <a:outerShdw blurRad="38100" dist="38100" dir="2700000" algn="tl">
                              <a:srgbClr val="FFFFFF"/>
                            </a:outerShdw>
                          </a:effectLst>
                          <a:latin typeface="Arial" charset="0"/>
                        </a:rPr>
                        <a:t> </a:t>
                      </a:r>
                      <a:r>
                        <a:rPr kumimoji="0" lang="en-US" sz="1800" b="0" i="0" u="none" strike="noStrike" cap="none" normalizeH="0" baseline="0" dirty="0" err="1" smtClean="0">
                          <a:ln>
                            <a:noFill/>
                          </a:ln>
                          <a:solidFill>
                            <a:srgbClr val="000000"/>
                          </a:solidFill>
                          <a:effectLst>
                            <a:outerShdw blurRad="38100" dist="38100" dir="2700000" algn="tl">
                              <a:srgbClr val="FFFFFF"/>
                            </a:outerShdw>
                          </a:effectLst>
                          <a:latin typeface="Arial" charset="0"/>
                        </a:rPr>
                        <a:t>organisasi</a:t>
                      </a:r>
                      <a:endParaRPr kumimoji="0" lang="en-US" sz="1800" b="0" i="0" u="none" strike="noStrike" cap="none" normalizeH="0" baseline="0" dirty="0" smtClean="0">
                        <a:ln>
                          <a:noFill/>
                        </a:ln>
                        <a:solidFill>
                          <a:srgbClr val="000000"/>
                        </a:solidFill>
                        <a:effectLst>
                          <a:outerShdw blurRad="38100" dist="38100" dir="2700000" algn="tl">
                            <a:srgbClr val="FFFFFF"/>
                          </a:outerShdw>
                        </a:effectLst>
                        <a:latin typeface="Arial" charset="0"/>
                      </a:endParaRPr>
                    </a:p>
                  </a:txBody>
                  <a:tcPr marL="91444" marR="91444" marT="91440" marB="91440" horzOverflow="overflow">
                    <a:lnL w="19050" cap="flat" cmpd="sng" algn="ctr">
                      <a:solidFill>
                        <a:srgbClr val="FF6600"/>
                      </a:solidFill>
                      <a:prstDash val="solid"/>
                      <a:round/>
                      <a:headEnd type="none" w="med" len="med"/>
                      <a:tailEnd type="none" w="med" len="med"/>
                    </a:lnL>
                    <a:lnR w="19050" cap="flat" cmpd="sng" algn="ctr">
                      <a:solidFill>
                        <a:srgbClr val="FF6600"/>
                      </a:solidFill>
                      <a:prstDash val="solid"/>
                      <a:round/>
                      <a:headEnd type="none" w="med" len="med"/>
                      <a:tailEnd type="none" w="med" len="med"/>
                    </a:lnR>
                    <a:lnT w="19050" cap="flat" cmpd="sng" algn="ctr">
                      <a:solidFill>
                        <a:srgbClr val="FF6600"/>
                      </a:solidFill>
                      <a:prstDash val="solid"/>
                      <a:round/>
                      <a:headEnd type="none" w="med" len="med"/>
                      <a:tailEnd type="none" w="med" len="med"/>
                    </a:lnT>
                    <a:lnB w="19050" cap="flat" cmpd="sng" algn="ctr">
                      <a:solidFill>
                        <a:srgbClr val="FF6600"/>
                      </a:solidFill>
                      <a:prstDash val="solid"/>
                      <a:round/>
                      <a:headEnd type="none" w="med" len="med"/>
                      <a:tailEnd type="none" w="med" len="med"/>
                    </a:lnB>
                    <a:lnTlToBr>
                      <a:noFill/>
                    </a:lnTlToBr>
                    <a:lnBlToTr>
                      <a:noFill/>
                    </a:lnBlToTr>
                    <a:solidFill>
                      <a:srgbClr val="CCEDDE"/>
                    </a:solidFill>
                  </a:tcPr>
                </a:tc>
              </a:tr>
            </a:tbl>
          </a:graphicData>
        </a:graphic>
      </p:graphicFrame>
      <p:sp>
        <p:nvSpPr>
          <p:cNvPr id="77856" name="Rectangle 8"/>
          <p:cNvSpPr>
            <a:spLocks noChangeArrowheads="1"/>
          </p:cNvSpPr>
          <p:nvPr/>
        </p:nvSpPr>
        <p:spPr bwMode="auto">
          <a:xfrm>
            <a:off x="695325" y="76200"/>
            <a:ext cx="7789863" cy="666750"/>
          </a:xfrm>
          <a:prstGeom prst="rect">
            <a:avLst/>
          </a:prstGeom>
          <a:solidFill>
            <a:srgbClr val="990000"/>
          </a:solidFill>
          <a:ln w="9525">
            <a:solidFill>
              <a:srgbClr val="FFFF00"/>
            </a:solidFill>
            <a:miter lim="800000"/>
            <a:headEnd/>
            <a:tailEnd/>
          </a:ln>
        </p:spPr>
        <p:txBody>
          <a:bodyPr/>
          <a:lstStyle/>
          <a:p>
            <a:pPr algn="ctr">
              <a:defRPr/>
            </a:pPr>
            <a:r>
              <a:rPr lang="it-IT" sz="3200" b="1">
                <a:solidFill>
                  <a:schemeClr val="bg1"/>
                </a:solidFill>
                <a:effectLst>
                  <a:outerShdw blurRad="38100" dist="38100" dir="2700000" algn="tl">
                    <a:srgbClr val="000000"/>
                  </a:outerShdw>
                </a:effectLst>
                <a:latin typeface="Arial" pitchFamily="34" charset="0"/>
                <a:ea typeface="Calibri" pitchFamily="34" charset="0"/>
                <a:cs typeface="Arial" pitchFamily="34" charset="0"/>
              </a:rPr>
              <a:t>PERMASALAHAN BIROKRASI</a:t>
            </a:r>
          </a:p>
        </p:txBody>
      </p:sp>
      <p:pic>
        <p:nvPicPr>
          <p:cNvPr id="73761" name="Picture 6" descr="berikut">
            <a:hlinkClick r:id="" action="ppaction://hlinkshowjump?jump=nextslid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18525" y="5943600"/>
            <a:ext cx="468313"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3762" name="Picture 6" descr="kembali">
            <a:hlinkClick r:id="" action="ppaction://hlinkshowjump?jump=previousslide"/>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1450" y="5883275"/>
            <a:ext cx="395288" cy="249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972403" y="71420"/>
            <a:ext cx="7635816" cy="857250"/>
          </a:xfrm>
          <a:prstGeom prst="roundRect">
            <a:avLst>
              <a:gd name="adj" fmla="val 43750"/>
            </a:avLst>
          </a:prstGeom>
          <a:solidFill>
            <a:srgbClr val="CCFF99"/>
          </a:solidFill>
          <a:effectLst/>
        </p:spPr>
        <p:style>
          <a:lnRef idx="0">
            <a:schemeClr val="accent3"/>
          </a:lnRef>
          <a:fillRef idx="3">
            <a:schemeClr val="accent3"/>
          </a:fillRef>
          <a:effectRef idx="3">
            <a:schemeClr val="accent3"/>
          </a:effectRef>
          <a:fontRef idx="minor">
            <a:schemeClr val="lt1"/>
          </a:fontRef>
        </p:style>
        <p:txBody>
          <a:bodyPr lIns="85725" tIns="42863" rIns="85725" bIns="42863" anchor="ctr">
            <a:scene3d>
              <a:camera prst="orthographicFront"/>
              <a:lightRig rig="soft" dir="t">
                <a:rot lat="0" lon="0" rev="10800000"/>
              </a:lightRig>
            </a:scene3d>
            <a:sp3d extrusionH="57150">
              <a:bevelT w="27940" h="12700" prst="cross"/>
              <a:contourClr>
                <a:srgbClr val="DDDDDD"/>
              </a:contourClr>
            </a:sp3d>
          </a:bodyPr>
          <a:lstStyle/>
          <a:p>
            <a:pPr marL="514350" indent="-514350" algn="ctr" fontAlgn="auto">
              <a:spcBef>
                <a:spcPts val="0"/>
              </a:spcBef>
              <a:spcAft>
                <a:spcPts val="0"/>
              </a:spcAft>
              <a:defRPr/>
            </a:pPr>
            <a:r>
              <a:rPr lang="sv-SE" sz="2200" spc="141" dirty="0">
                <a:ln w="11430"/>
                <a:solidFill>
                  <a:schemeClr val="tx1"/>
                </a:solidFill>
                <a:latin typeface="Arial Rounded MT Bold" pitchFamily="34" charset="0"/>
              </a:rPr>
              <a:t>I. </a:t>
            </a:r>
            <a:r>
              <a:rPr lang="fi-FI" sz="2200" spc="141" dirty="0">
                <a:ln w="11430"/>
                <a:solidFill>
                  <a:schemeClr val="tx1"/>
                </a:solidFill>
                <a:latin typeface="Arial Rounded MT Bold" pitchFamily="34" charset="0"/>
              </a:rPr>
              <a:t>VISI, MISI, DAN TUJUAN </a:t>
            </a:r>
            <a:br>
              <a:rPr lang="fi-FI" sz="2200" spc="141" dirty="0">
                <a:ln w="11430"/>
                <a:solidFill>
                  <a:schemeClr val="tx1"/>
                </a:solidFill>
                <a:latin typeface="Arial Rounded MT Bold" pitchFamily="34" charset="0"/>
              </a:rPr>
            </a:br>
            <a:r>
              <a:rPr lang="fi-FI" sz="2200" spc="141" dirty="0">
                <a:ln w="11430"/>
                <a:solidFill>
                  <a:schemeClr val="tx1"/>
                </a:solidFill>
                <a:latin typeface="Arial Rounded MT Bold" pitchFamily="34" charset="0"/>
              </a:rPr>
              <a:t>KEMENTERIAN AGAMA </a:t>
            </a:r>
            <a:endParaRPr lang="sv-SE" sz="2200" spc="141" dirty="0">
              <a:ln w="11430"/>
              <a:solidFill>
                <a:schemeClr val="tx1"/>
              </a:solidFill>
              <a:latin typeface="Arial Rounded MT Bold" pitchFamily="34" charset="0"/>
            </a:endParaRPr>
          </a:p>
        </p:txBody>
      </p:sp>
      <p:sp>
        <p:nvSpPr>
          <p:cNvPr id="11" name="Rectangle 3"/>
          <p:cNvSpPr txBox="1">
            <a:spLocks noChangeArrowheads="1"/>
          </p:cNvSpPr>
          <p:nvPr/>
        </p:nvSpPr>
        <p:spPr bwMode="auto">
          <a:xfrm>
            <a:off x="684213" y="1123950"/>
            <a:ext cx="8280400" cy="1512888"/>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lIns="180000" tIns="108000" rIns="180000" bIns="108000"/>
          <a:lstStyle/>
          <a:p>
            <a:pPr algn="just">
              <a:lnSpc>
                <a:spcPct val="90000"/>
              </a:lnSpc>
              <a:spcBef>
                <a:spcPct val="20000"/>
              </a:spcBef>
              <a:spcAft>
                <a:spcPct val="20000"/>
              </a:spcAft>
              <a:buFont typeface="Wingdings" pitchFamily="2" charset="2"/>
              <a:buNone/>
              <a:defRPr/>
            </a:pPr>
            <a:r>
              <a:rPr lang="en-US" sz="2800" b="1" dirty="0">
                <a:solidFill>
                  <a:schemeClr val="bg1"/>
                </a:solidFill>
                <a:latin typeface="Arial Rounded MT Bold" pitchFamily="34" charset="0"/>
              </a:rPr>
              <a:t>“</a:t>
            </a:r>
            <a:r>
              <a:rPr lang="en-US" sz="2800" b="1" dirty="0" err="1">
                <a:solidFill>
                  <a:schemeClr val="bg1"/>
                </a:solidFill>
                <a:latin typeface="Arial Rounded MT Bold" pitchFamily="34" charset="0"/>
              </a:rPr>
              <a:t>Terwujudnya</a:t>
            </a:r>
            <a:r>
              <a:rPr lang="en-US" sz="2800" b="1" dirty="0">
                <a:solidFill>
                  <a:schemeClr val="bg1"/>
                </a:solidFill>
                <a:latin typeface="Arial Rounded MT Bold" pitchFamily="34" charset="0"/>
              </a:rPr>
              <a:t> </a:t>
            </a:r>
            <a:r>
              <a:rPr lang="en-US" sz="2800" b="1" dirty="0" err="1">
                <a:solidFill>
                  <a:schemeClr val="bg1"/>
                </a:solidFill>
                <a:latin typeface="Arial Rounded MT Bold" pitchFamily="34" charset="0"/>
              </a:rPr>
              <a:t>Masyarakat</a:t>
            </a:r>
            <a:r>
              <a:rPr lang="en-US" sz="2800" b="1" dirty="0">
                <a:solidFill>
                  <a:schemeClr val="bg1"/>
                </a:solidFill>
                <a:latin typeface="Arial Rounded MT Bold" pitchFamily="34" charset="0"/>
              </a:rPr>
              <a:t> Indonesia </a:t>
            </a:r>
            <a:r>
              <a:rPr lang="en-US" sz="2800" b="1" dirty="0" err="1">
                <a:solidFill>
                  <a:schemeClr val="bg1"/>
                </a:solidFill>
                <a:latin typeface="Arial Rounded MT Bold" pitchFamily="34" charset="0"/>
              </a:rPr>
              <a:t>Taat</a:t>
            </a:r>
            <a:r>
              <a:rPr lang="en-US" sz="2800" b="1" dirty="0">
                <a:solidFill>
                  <a:schemeClr val="bg1"/>
                </a:solidFill>
                <a:latin typeface="Arial Rounded MT Bold" pitchFamily="34" charset="0"/>
              </a:rPr>
              <a:t> </a:t>
            </a:r>
            <a:r>
              <a:rPr lang="en-US" sz="2800" b="1" dirty="0" err="1">
                <a:solidFill>
                  <a:schemeClr val="bg1"/>
                </a:solidFill>
                <a:latin typeface="Arial Rounded MT Bold" pitchFamily="34" charset="0"/>
              </a:rPr>
              <a:t>Beragama</a:t>
            </a:r>
            <a:r>
              <a:rPr lang="en-US" sz="2800" b="1" dirty="0">
                <a:solidFill>
                  <a:schemeClr val="bg1"/>
                </a:solidFill>
                <a:latin typeface="Arial Rounded MT Bold" pitchFamily="34" charset="0"/>
              </a:rPr>
              <a:t>, </a:t>
            </a:r>
            <a:r>
              <a:rPr lang="en-US" sz="2800" b="1" dirty="0" err="1">
                <a:solidFill>
                  <a:schemeClr val="bg1"/>
                </a:solidFill>
                <a:latin typeface="Arial Rounded MT Bold" pitchFamily="34" charset="0"/>
              </a:rPr>
              <a:t>Rukun</a:t>
            </a:r>
            <a:r>
              <a:rPr lang="en-US" sz="2800" b="1" dirty="0">
                <a:solidFill>
                  <a:schemeClr val="bg1"/>
                </a:solidFill>
                <a:latin typeface="Arial Rounded MT Bold" pitchFamily="34" charset="0"/>
              </a:rPr>
              <a:t>, </a:t>
            </a:r>
            <a:r>
              <a:rPr lang="en-US" sz="2800" b="1" dirty="0" err="1">
                <a:solidFill>
                  <a:schemeClr val="bg1"/>
                </a:solidFill>
                <a:latin typeface="Arial Rounded MT Bold" pitchFamily="34" charset="0"/>
              </a:rPr>
              <a:t>Cerdas</a:t>
            </a:r>
            <a:r>
              <a:rPr lang="en-US" sz="2800" b="1" dirty="0">
                <a:solidFill>
                  <a:schemeClr val="bg1"/>
                </a:solidFill>
                <a:latin typeface="Arial Rounded MT Bold" pitchFamily="34" charset="0"/>
              </a:rPr>
              <a:t>, </a:t>
            </a:r>
            <a:r>
              <a:rPr lang="en-US" sz="2800" b="1" dirty="0" err="1">
                <a:solidFill>
                  <a:schemeClr val="bg1"/>
                </a:solidFill>
                <a:latin typeface="Arial Rounded MT Bold" pitchFamily="34" charset="0"/>
              </a:rPr>
              <a:t>Mandiri</a:t>
            </a:r>
            <a:r>
              <a:rPr lang="en-US" sz="2800" b="1" dirty="0">
                <a:solidFill>
                  <a:schemeClr val="bg1"/>
                </a:solidFill>
                <a:latin typeface="Arial Rounded MT Bold" pitchFamily="34" charset="0"/>
              </a:rPr>
              <a:t> </a:t>
            </a:r>
            <a:r>
              <a:rPr lang="en-US" sz="2800" b="1" dirty="0" err="1">
                <a:solidFill>
                  <a:schemeClr val="bg1"/>
                </a:solidFill>
                <a:latin typeface="Arial Rounded MT Bold" pitchFamily="34" charset="0"/>
              </a:rPr>
              <a:t>dan</a:t>
            </a:r>
            <a:r>
              <a:rPr lang="en-US" sz="2800" b="1" dirty="0">
                <a:solidFill>
                  <a:schemeClr val="bg1"/>
                </a:solidFill>
                <a:latin typeface="Arial Rounded MT Bold" pitchFamily="34" charset="0"/>
              </a:rPr>
              <a:t> Sejahtera </a:t>
            </a:r>
            <a:r>
              <a:rPr lang="en-US" sz="2800" b="1" dirty="0" err="1">
                <a:solidFill>
                  <a:schemeClr val="bg1"/>
                </a:solidFill>
                <a:latin typeface="Arial Rounded MT Bold" pitchFamily="34" charset="0"/>
              </a:rPr>
              <a:t>Lahir</a:t>
            </a:r>
            <a:r>
              <a:rPr lang="en-US" sz="2800" b="1" dirty="0">
                <a:solidFill>
                  <a:schemeClr val="bg1"/>
                </a:solidFill>
                <a:latin typeface="Arial Rounded MT Bold" pitchFamily="34" charset="0"/>
              </a:rPr>
              <a:t> </a:t>
            </a:r>
            <a:r>
              <a:rPr lang="en-US" sz="2800" b="1" dirty="0" err="1">
                <a:solidFill>
                  <a:schemeClr val="bg1"/>
                </a:solidFill>
                <a:latin typeface="Arial Rounded MT Bold" pitchFamily="34" charset="0"/>
              </a:rPr>
              <a:t>Batin</a:t>
            </a:r>
            <a:r>
              <a:rPr lang="en-US" sz="2800" b="1" dirty="0">
                <a:solidFill>
                  <a:schemeClr val="bg1"/>
                </a:solidFill>
                <a:latin typeface="Arial Rounded MT Bold" pitchFamily="34" charset="0"/>
              </a:rPr>
              <a:t>”</a:t>
            </a:r>
          </a:p>
        </p:txBody>
      </p:sp>
      <p:sp>
        <p:nvSpPr>
          <p:cNvPr id="12" name="Text Box 4"/>
          <p:cNvSpPr txBox="1">
            <a:spLocks noChangeArrowheads="1"/>
          </p:cNvSpPr>
          <p:nvPr/>
        </p:nvSpPr>
        <p:spPr bwMode="auto">
          <a:xfrm>
            <a:off x="684213" y="2757488"/>
            <a:ext cx="8280400" cy="3743325"/>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a:spAutoFit/>
          </a:bodyPr>
          <a:lstStyle/>
          <a:p>
            <a:pPr marL="457200" indent="-457200" algn="just">
              <a:lnSpc>
                <a:spcPct val="95000"/>
              </a:lnSpc>
              <a:spcBef>
                <a:spcPct val="10000"/>
              </a:spcBef>
              <a:spcAft>
                <a:spcPct val="10000"/>
              </a:spcAft>
              <a:buFont typeface="+mj-lt"/>
              <a:buAutoNum type="arabicPeriod"/>
              <a:defRPr/>
            </a:pPr>
            <a:r>
              <a:rPr lang="en-US" sz="2800" b="1" dirty="0" err="1">
                <a:solidFill>
                  <a:schemeClr val="bg1"/>
                </a:solidFill>
                <a:latin typeface="Arial Narrow" pitchFamily="34" charset="0"/>
                <a:cs typeface="Arial" charset="0"/>
              </a:rPr>
              <a:t>Meningkatkan</a:t>
            </a:r>
            <a:r>
              <a:rPr lang="en-US" sz="2800" b="1" dirty="0">
                <a:solidFill>
                  <a:schemeClr val="bg1"/>
                </a:solidFill>
                <a:latin typeface="Arial Narrow" pitchFamily="34" charset="0"/>
                <a:cs typeface="Arial" charset="0"/>
              </a:rPr>
              <a:t> </a:t>
            </a:r>
            <a:r>
              <a:rPr lang="en-US" sz="2800" b="1" dirty="0" err="1">
                <a:solidFill>
                  <a:schemeClr val="bg1"/>
                </a:solidFill>
                <a:latin typeface="Arial Narrow" pitchFamily="34" charset="0"/>
                <a:cs typeface="Arial" charset="0"/>
              </a:rPr>
              <a:t>kualitas</a:t>
            </a:r>
            <a:r>
              <a:rPr lang="en-US" sz="2800" b="1" dirty="0">
                <a:solidFill>
                  <a:schemeClr val="bg1"/>
                </a:solidFill>
                <a:latin typeface="Arial Narrow" pitchFamily="34" charset="0"/>
                <a:cs typeface="Arial" charset="0"/>
              </a:rPr>
              <a:t> </a:t>
            </a:r>
            <a:r>
              <a:rPr lang="en-US" sz="2800" b="1" dirty="0" err="1">
                <a:solidFill>
                  <a:schemeClr val="bg1"/>
                </a:solidFill>
                <a:latin typeface="Arial Narrow" pitchFamily="34" charset="0"/>
                <a:cs typeface="Arial" charset="0"/>
              </a:rPr>
              <a:t>kehidupan</a:t>
            </a:r>
            <a:r>
              <a:rPr lang="en-US" sz="2800" b="1" dirty="0">
                <a:solidFill>
                  <a:schemeClr val="bg1"/>
                </a:solidFill>
                <a:latin typeface="Arial Narrow" pitchFamily="34" charset="0"/>
                <a:cs typeface="Arial" charset="0"/>
              </a:rPr>
              <a:t> </a:t>
            </a:r>
            <a:r>
              <a:rPr lang="en-US" sz="2800" b="1" dirty="0" err="1">
                <a:solidFill>
                  <a:schemeClr val="bg1"/>
                </a:solidFill>
                <a:latin typeface="Arial Narrow" pitchFamily="34" charset="0"/>
                <a:cs typeface="Arial" charset="0"/>
              </a:rPr>
              <a:t>beragama</a:t>
            </a:r>
            <a:r>
              <a:rPr lang="en-US" sz="2800" b="1" dirty="0">
                <a:solidFill>
                  <a:schemeClr val="bg1"/>
                </a:solidFill>
                <a:latin typeface="Arial Narrow" pitchFamily="34" charset="0"/>
                <a:cs typeface="Arial" charset="0"/>
              </a:rPr>
              <a:t>.</a:t>
            </a:r>
          </a:p>
          <a:p>
            <a:pPr marL="457200" indent="-457200" algn="just">
              <a:lnSpc>
                <a:spcPct val="95000"/>
              </a:lnSpc>
              <a:spcBef>
                <a:spcPct val="10000"/>
              </a:spcBef>
              <a:spcAft>
                <a:spcPct val="10000"/>
              </a:spcAft>
              <a:buFont typeface="+mj-lt"/>
              <a:buAutoNum type="arabicPeriod"/>
              <a:defRPr/>
            </a:pPr>
            <a:r>
              <a:rPr lang="en-US" sz="2800" b="1" dirty="0" err="1">
                <a:solidFill>
                  <a:schemeClr val="bg1"/>
                </a:solidFill>
                <a:latin typeface="Arial Narrow" pitchFamily="34" charset="0"/>
                <a:cs typeface="Arial" charset="0"/>
              </a:rPr>
              <a:t>Meningkatkan</a:t>
            </a:r>
            <a:r>
              <a:rPr lang="en-US" sz="2800" b="1" dirty="0">
                <a:solidFill>
                  <a:schemeClr val="bg1"/>
                </a:solidFill>
                <a:latin typeface="Arial Narrow" pitchFamily="34" charset="0"/>
                <a:cs typeface="Arial" charset="0"/>
              </a:rPr>
              <a:t> </a:t>
            </a:r>
            <a:r>
              <a:rPr lang="en-US" sz="2800" b="1" dirty="0" err="1">
                <a:solidFill>
                  <a:schemeClr val="bg1"/>
                </a:solidFill>
                <a:latin typeface="Arial Narrow" pitchFamily="34" charset="0"/>
                <a:cs typeface="Arial" charset="0"/>
              </a:rPr>
              <a:t>kualitas</a:t>
            </a:r>
            <a:r>
              <a:rPr lang="en-US" sz="2800" b="1" dirty="0">
                <a:solidFill>
                  <a:schemeClr val="bg1"/>
                </a:solidFill>
                <a:latin typeface="Arial Narrow" pitchFamily="34" charset="0"/>
                <a:cs typeface="Arial" charset="0"/>
              </a:rPr>
              <a:t> </a:t>
            </a:r>
            <a:r>
              <a:rPr lang="en-US" sz="2800" b="1" dirty="0" err="1">
                <a:solidFill>
                  <a:schemeClr val="bg1"/>
                </a:solidFill>
                <a:latin typeface="Arial Narrow" pitchFamily="34" charset="0"/>
                <a:cs typeface="Arial" charset="0"/>
              </a:rPr>
              <a:t>kerukunan</a:t>
            </a:r>
            <a:r>
              <a:rPr lang="en-US" sz="2800" b="1" dirty="0">
                <a:solidFill>
                  <a:schemeClr val="bg1"/>
                </a:solidFill>
                <a:latin typeface="Arial Narrow" pitchFamily="34" charset="0"/>
                <a:cs typeface="Arial" charset="0"/>
              </a:rPr>
              <a:t> </a:t>
            </a:r>
            <a:r>
              <a:rPr lang="en-US" sz="2800" b="1" dirty="0" err="1">
                <a:solidFill>
                  <a:schemeClr val="bg1"/>
                </a:solidFill>
                <a:latin typeface="Arial Narrow" pitchFamily="34" charset="0"/>
                <a:cs typeface="Arial" charset="0"/>
              </a:rPr>
              <a:t>umat</a:t>
            </a:r>
            <a:r>
              <a:rPr lang="en-US" sz="2800" b="1" dirty="0">
                <a:solidFill>
                  <a:schemeClr val="bg1"/>
                </a:solidFill>
                <a:latin typeface="Arial Narrow" pitchFamily="34" charset="0"/>
                <a:cs typeface="Arial" charset="0"/>
              </a:rPr>
              <a:t> </a:t>
            </a:r>
            <a:r>
              <a:rPr lang="en-US" sz="2800" b="1" dirty="0" err="1">
                <a:solidFill>
                  <a:schemeClr val="bg1"/>
                </a:solidFill>
                <a:latin typeface="Arial Narrow" pitchFamily="34" charset="0"/>
                <a:cs typeface="Arial" charset="0"/>
              </a:rPr>
              <a:t>beragama</a:t>
            </a:r>
            <a:r>
              <a:rPr lang="en-US" sz="2800" b="1" dirty="0">
                <a:solidFill>
                  <a:schemeClr val="bg1"/>
                </a:solidFill>
                <a:latin typeface="Arial Narrow" pitchFamily="34" charset="0"/>
                <a:cs typeface="Arial" charset="0"/>
              </a:rPr>
              <a:t>.</a:t>
            </a:r>
          </a:p>
          <a:p>
            <a:pPr marL="457200" indent="-457200" algn="just">
              <a:lnSpc>
                <a:spcPct val="95000"/>
              </a:lnSpc>
              <a:spcBef>
                <a:spcPct val="10000"/>
              </a:spcBef>
              <a:spcAft>
                <a:spcPct val="10000"/>
              </a:spcAft>
              <a:buFont typeface="+mj-lt"/>
              <a:buAutoNum type="arabicPeriod"/>
              <a:defRPr/>
            </a:pPr>
            <a:r>
              <a:rPr lang="en-US" sz="2800" b="1" dirty="0" err="1">
                <a:solidFill>
                  <a:schemeClr val="bg1"/>
                </a:solidFill>
                <a:latin typeface="Arial Narrow" pitchFamily="34" charset="0"/>
                <a:cs typeface="Arial" charset="0"/>
              </a:rPr>
              <a:t>Meningkatkan</a:t>
            </a:r>
            <a:r>
              <a:rPr lang="en-US" sz="2800" b="1" dirty="0">
                <a:solidFill>
                  <a:schemeClr val="bg1"/>
                </a:solidFill>
                <a:latin typeface="Arial Narrow" pitchFamily="34" charset="0"/>
                <a:cs typeface="Arial" charset="0"/>
              </a:rPr>
              <a:t> </a:t>
            </a:r>
            <a:r>
              <a:rPr lang="en-US" sz="2800" b="1" dirty="0" err="1">
                <a:solidFill>
                  <a:schemeClr val="bg1"/>
                </a:solidFill>
                <a:latin typeface="Arial Narrow" pitchFamily="34" charset="0"/>
                <a:cs typeface="Arial" charset="0"/>
              </a:rPr>
              <a:t>kualitas</a:t>
            </a:r>
            <a:r>
              <a:rPr lang="en-US" sz="2800" b="1" dirty="0">
                <a:solidFill>
                  <a:schemeClr val="bg1"/>
                </a:solidFill>
                <a:latin typeface="Arial Narrow" pitchFamily="34" charset="0"/>
                <a:cs typeface="Arial" charset="0"/>
              </a:rPr>
              <a:t> </a:t>
            </a:r>
            <a:r>
              <a:rPr lang="en-US" sz="2800" b="1" dirty="0" err="1">
                <a:solidFill>
                  <a:schemeClr val="bg1"/>
                </a:solidFill>
                <a:latin typeface="Arial Narrow" pitchFamily="34" charset="0"/>
                <a:cs typeface="Arial" charset="0"/>
              </a:rPr>
              <a:t>raudhatul</a:t>
            </a:r>
            <a:r>
              <a:rPr lang="en-US" sz="2800" b="1" dirty="0">
                <a:solidFill>
                  <a:schemeClr val="bg1"/>
                </a:solidFill>
                <a:latin typeface="Arial Narrow" pitchFamily="34" charset="0"/>
                <a:cs typeface="Arial" charset="0"/>
              </a:rPr>
              <a:t> </a:t>
            </a:r>
            <a:r>
              <a:rPr lang="en-US" sz="2800" b="1" dirty="0" err="1">
                <a:solidFill>
                  <a:schemeClr val="bg1"/>
                </a:solidFill>
                <a:latin typeface="Arial Narrow" pitchFamily="34" charset="0"/>
                <a:cs typeface="Arial" charset="0"/>
              </a:rPr>
              <a:t>athfal</a:t>
            </a:r>
            <a:r>
              <a:rPr lang="en-US" sz="2800" b="1" dirty="0">
                <a:solidFill>
                  <a:schemeClr val="bg1"/>
                </a:solidFill>
                <a:latin typeface="Arial Narrow" pitchFamily="34" charset="0"/>
                <a:cs typeface="Arial" charset="0"/>
              </a:rPr>
              <a:t>, </a:t>
            </a:r>
            <a:r>
              <a:rPr lang="en-US" sz="2800" b="1" dirty="0" err="1">
                <a:solidFill>
                  <a:schemeClr val="bg1"/>
                </a:solidFill>
                <a:latin typeface="Arial Narrow" pitchFamily="34" charset="0"/>
                <a:cs typeface="Arial" charset="0"/>
              </a:rPr>
              <a:t>madrasah</a:t>
            </a:r>
            <a:r>
              <a:rPr lang="en-US" sz="2800" b="1" dirty="0">
                <a:solidFill>
                  <a:schemeClr val="bg1"/>
                </a:solidFill>
                <a:latin typeface="Arial Narrow" pitchFamily="34" charset="0"/>
                <a:cs typeface="Arial" charset="0"/>
              </a:rPr>
              <a:t>, </a:t>
            </a:r>
            <a:r>
              <a:rPr lang="en-US" sz="2800" b="1" dirty="0" err="1">
                <a:solidFill>
                  <a:schemeClr val="bg1"/>
                </a:solidFill>
                <a:latin typeface="Arial Narrow" pitchFamily="34" charset="0"/>
                <a:cs typeface="Arial" charset="0"/>
              </a:rPr>
              <a:t>perguruan</a:t>
            </a:r>
            <a:r>
              <a:rPr lang="en-US" sz="2800" b="1" dirty="0">
                <a:solidFill>
                  <a:schemeClr val="bg1"/>
                </a:solidFill>
                <a:latin typeface="Arial Narrow" pitchFamily="34" charset="0"/>
                <a:cs typeface="Arial" charset="0"/>
              </a:rPr>
              <a:t> </a:t>
            </a:r>
            <a:r>
              <a:rPr lang="en-US" sz="2800" b="1" dirty="0" err="1">
                <a:solidFill>
                  <a:schemeClr val="bg1"/>
                </a:solidFill>
                <a:latin typeface="Arial Narrow" pitchFamily="34" charset="0"/>
                <a:cs typeface="Arial" charset="0"/>
              </a:rPr>
              <a:t>tinggi</a:t>
            </a:r>
            <a:r>
              <a:rPr lang="en-US" sz="2800" b="1" dirty="0">
                <a:solidFill>
                  <a:schemeClr val="bg1"/>
                </a:solidFill>
                <a:latin typeface="Arial Narrow" pitchFamily="34" charset="0"/>
                <a:cs typeface="Arial" charset="0"/>
              </a:rPr>
              <a:t> agama, </a:t>
            </a:r>
            <a:r>
              <a:rPr lang="en-US" sz="2800" b="1" dirty="0" err="1">
                <a:solidFill>
                  <a:schemeClr val="bg1"/>
                </a:solidFill>
                <a:latin typeface="Arial Narrow" pitchFamily="34" charset="0"/>
                <a:cs typeface="Arial" charset="0"/>
              </a:rPr>
              <a:t>pendidikan</a:t>
            </a:r>
            <a:r>
              <a:rPr lang="en-US" sz="2800" b="1" dirty="0">
                <a:solidFill>
                  <a:schemeClr val="bg1"/>
                </a:solidFill>
                <a:latin typeface="Arial Narrow" pitchFamily="34" charset="0"/>
                <a:cs typeface="Arial" charset="0"/>
              </a:rPr>
              <a:t> agama, </a:t>
            </a:r>
            <a:r>
              <a:rPr lang="en-US" sz="2800" b="1" dirty="0" err="1">
                <a:solidFill>
                  <a:schemeClr val="bg1"/>
                </a:solidFill>
                <a:latin typeface="Arial Narrow" pitchFamily="34" charset="0"/>
                <a:cs typeface="Arial" charset="0"/>
              </a:rPr>
              <a:t>dan</a:t>
            </a:r>
            <a:r>
              <a:rPr lang="en-US" sz="2800" b="1" dirty="0">
                <a:solidFill>
                  <a:schemeClr val="bg1"/>
                </a:solidFill>
                <a:latin typeface="Arial Narrow" pitchFamily="34" charset="0"/>
                <a:cs typeface="Arial" charset="0"/>
              </a:rPr>
              <a:t> </a:t>
            </a:r>
            <a:r>
              <a:rPr lang="en-US" sz="2800" b="1" dirty="0" err="1">
                <a:solidFill>
                  <a:schemeClr val="bg1"/>
                </a:solidFill>
                <a:latin typeface="Arial Narrow" pitchFamily="34" charset="0"/>
                <a:cs typeface="Arial" charset="0"/>
              </a:rPr>
              <a:t>pendidikan</a:t>
            </a:r>
            <a:r>
              <a:rPr lang="en-US" sz="2800" b="1" dirty="0">
                <a:solidFill>
                  <a:schemeClr val="bg1"/>
                </a:solidFill>
                <a:latin typeface="Arial Narrow" pitchFamily="34" charset="0"/>
                <a:cs typeface="Arial" charset="0"/>
              </a:rPr>
              <a:t> </a:t>
            </a:r>
            <a:r>
              <a:rPr lang="en-US" sz="2800" b="1" dirty="0" err="1">
                <a:solidFill>
                  <a:schemeClr val="bg1"/>
                </a:solidFill>
                <a:latin typeface="Arial Narrow" pitchFamily="34" charset="0"/>
                <a:cs typeface="Arial" charset="0"/>
              </a:rPr>
              <a:t>keagamaan</a:t>
            </a:r>
            <a:r>
              <a:rPr lang="en-US" sz="2800" b="1" dirty="0">
                <a:solidFill>
                  <a:schemeClr val="bg1"/>
                </a:solidFill>
                <a:latin typeface="Arial Narrow" pitchFamily="34" charset="0"/>
                <a:cs typeface="Arial" charset="0"/>
              </a:rPr>
              <a:t>.</a:t>
            </a:r>
          </a:p>
          <a:p>
            <a:pPr marL="457200" indent="-457200" algn="just">
              <a:lnSpc>
                <a:spcPct val="95000"/>
              </a:lnSpc>
              <a:spcBef>
                <a:spcPct val="10000"/>
              </a:spcBef>
              <a:spcAft>
                <a:spcPct val="10000"/>
              </a:spcAft>
              <a:buFont typeface="+mj-lt"/>
              <a:buAutoNum type="arabicPeriod"/>
              <a:defRPr/>
            </a:pPr>
            <a:r>
              <a:rPr lang="en-US" sz="2800" b="1" dirty="0" err="1">
                <a:solidFill>
                  <a:schemeClr val="bg1"/>
                </a:solidFill>
                <a:latin typeface="Arial Narrow" pitchFamily="34" charset="0"/>
                <a:cs typeface="Arial" charset="0"/>
              </a:rPr>
              <a:t>Meningkatkan</a:t>
            </a:r>
            <a:r>
              <a:rPr lang="en-US" sz="2800" b="1" dirty="0">
                <a:solidFill>
                  <a:schemeClr val="bg1"/>
                </a:solidFill>
                <a:latin typeface="Arial Narrow" pitchFamily="34" charset="0"/>
                <a:cs typeface="Arial" charset="0"/>
              </a:rPr>
              <a:t> </a:t>
            </a:r>
            <a:r>
              <a:rPr lang="en-US" sz="2800" b="1" dirty="0" err="1">
                <a:solidFill>
                  <a:schemeClr val="bg1"/>
                </a:solidFill>
                <a:latin typeface="Arial Narrow" pitchFamily="34" charset="0"/>
                <a:cs typeface="Arial" charset="0"/>
              </a:rPr>
              <a:t>kualitas</a:t>
            </a:r>
            <a:r>
              <a:rPr lang="en-US" sz="2800" b="1" dirty="0">
                <a:solidFill>
                  <a:schemeClr val="bg1"/>
                </a:solidFill>
                <a:latin typeface="Arial Narrow" pitchFamily="34" charset="0"/>
                <a:cs typeface="Arial" charset="0"/>
              </a:rPr>
              <a:t> </a:t>
            </a:r>
            <a:r>
              <a:rPr lang="en-US" sz="2800" b="1" dirty="0" err="1">
                <a:solidFill>
                  <a:schemeClr val="bg1"/>
                </a:solidFill>
                <a:latin typeface="Arial Narrow" pitchFamily="34" charset="0"/>
                <a:cs typeface="Arial" charset="0"/>
              </a:rPr>
              <a:t>penyelenggaraan</a:t>
            </a:r>
            <a:r>
              <a:rPr lang="en-US" sz="2800" b="1" dirty="0">
                <a:solidFill>
                  <a:schemeClr val="bg1"/>
                </a:solidFill>
                <a:latin typeface="Arial Narrow" pitchFamily="34" charset="0"/>
                <a:cs typeface="Arial" charset="0"/>
              </a:rPr>
              <a:t> </a:t>
            </a:r>
            <a:r>
              <a:rPr lang="en-US" sz="2800" b="1" dirty="0" err="1">
                <a:solidFill>
                  <a:schemeClr val="bg1"/>
                </a:solidFill>
                <a:latin typeface="Arial Narrow" pitchFamily="34" charset="0"/>
                <a:cs typeface="Arial" charset="0"/>
              </a:rPr>
              <a:t>ibadah</a:t>
            </a:r>
            <a:r>
              <a:rPr lang="en-US" sz="2800" b="1" dirty="0">
                <a:solidFill>
                  <a:schemeClr val="bg1"/>
                </a:solidFill>
                <a:latin typeface="Arial Narrow" pitchFamily="34" charset="0"/>
                <a:cs typeface="Arial" charset="0"/>
              </a:rPr>
              <a:t> </a:t>
            </a:r>
            <a:r>
              <a:rPr lang="en-US" sz="2800" b="1" dirty="0" err="1">
                <a:solidFill>
                  <a:schemeClr val="bg1"/>
                </a:solidFill>
                <a:latin typeface="Arial Narrow" pitchFamily="34" charset="0"/>
                <a:cs typeface="Arial" charset="0"/>
              </a:rPr>
              <a:t>haji</a:t>
            </a:r>
            <a:r>
              <a:rPr lang="en-US" sz="2800" b="1" dirty="0">
                <a:solidFill>
                  <a:schemeClr val="bg1"/>
                </a:solidFill>
                <a:latin typeface="Arial Narrow" pitchFamily="34" charset="0"/>
                <a:cs typeface="Arial" charset="0"/>
              </a:rPr>
              <a:t>.</a:t>
            </a:r>
          </a:p>
          <a:p>
            <a:pPr marL="457200" indent="-457200" algn="just">
              <a:lnSpc>
                <a:spcPct val="95000"/>
              </a:lnSpc>
              <a:spcBef>
                <a:spcPct val="10000"/>
              </a:spcBef>
              <a:spcAft>
                <a:spcPct val="10000"/>
              </a:spcAft>
              <a:buFont typeface="+mj-lt"/>
              <a:buAutoNum type="arabicPeriod"/>
              <a:defRPr/>
            </a:pPr>
            <a:r>
              <a:rPr lang="en-US" sz="2800" b="1" dirty="0" err="1">
                <a:solidFill>
                  <a:schemeClr val="bg1"/>
                </a:solidFill>
                <a:latin typeface="Arial Narrow" pitchFamily="34" charset="0"/>
                <a:cs typeface="Arial" charset="0"/>
              </a:rPr>
              <a:t>Mewujudkan</a:t>
            </a:r>
            <a:r>
              <a:rPr lang="en-US" sz="2800" b="1" dirty="0">
                <a:solidFill>
                  <a:schemeClr val="bg1"/>
                </a:solidFill>
                <a:latin typeface="Arial Narrow" pitchFamily="34" charset="0"/>
                <a:cs typeface="Arial" charset="0"/>
              </a:rPr>
              <a:t> </a:t>
            </a:r>
            <a:r>
              <a:rPr lang="en-US" sz="2800" b="1" dirty="0" err="1">
                <a:solidFill>
                  <a:schemeClr val="bg1"/>
                </a:solidFill>
                <a:latin typeface="Arial Narrow" pitchFamily="34" charset="0"/>
                <a:cs typeface="Arial" charset="0"/>
              </a:rPr>
              <a:t>tata</a:t>
            </a:r>
            <a:r>
              <a:rPr lang="en-US" sz="2800" b="1" dirty="0">
                <a:solidFill>
                  <a:schemeClr val="bg1"/>
                </a:solidFill>
                <a:latin typeface="Arial Narrow" pitchFamily="34" charset="0"/>
                <a:cs typeface="Arial" charset="0"/>
              </a:rPr>
              <a:t> </a:t>
            </a:r>
            <a:r>
              <a:rPr lang="en-US" sz="2800" b="1" dirty="0" err="1">
                <a:solidFill>
                  <a:schemeClr val="bg1"/>
                </a:solidFill>
                <a:latin typeface="Arial Narrow" pitchFamily="34" charset="0"/>
                <a:cs typeface="Arial" charset="0"/>
              </a:rPr>
              <a:t>kelola</a:t>
            </a:r>
            <a:r>
              <a:rPr lang="en-US" sz="2800" b="1" dirty="0">
                <a:solidFill>
                  <a:schemeClr val="bg1"/>
                </a:solidFill>
                <a:latin typeface="Arial Narrow" pitchFamily="34" charset="0"/>
                <a:cs typeface="Arial" charset="0"/>
              </a:rPr>
              <a:t> </a:t>
            </a:r>
            <a:r>
              <a:rPr lang="en-US" sz="2800" b="1" dirty="0" err="1">
                <a:solidFill>
                  <a:schemeClr val="bg1"/>
                </a:solidFill>
                <a:latin typeface="Arial Narrow" pitchFamily="34" charset="0"/>
                <a:cs typeface="Arial" charset="0"/>
              </a:rPr>
              <a:t>kepemerintahan</a:t>
            </a:r>
            <a:r>
              <a:rPr lang="en-US" sz="2800" b="1" dirty="0">
                <a:solidFill>
                  <a:schemeClr val="bg1"/>
                </a:solidFill>
                <a:latin typeface="Arial Narrow" pitchFamily="34" charset="0"/>
                <a:cs typeface="Arial" charset="0"/>
              </a:rPr>
              <a:t> yang </a:t>
            </a:r>
            <a:r>
              <a:rPr lang="en-US" sz="2800" b="1" dirty="0" err="1">
                <a:solidFill>
                  <a:schemeClr val="bg1"/>
                </a:solidFill>
                <a:latin typeface="Arial Narrow" pitchFamily="34" charset="0"/>
                <a:cs typeface="Arial" charset="0"/>
              </a:rPr>
              <a:t>bersih</a:t>
            </a:r>
            <a:r>
              <a:rPr lang="en-US" sz="2800" b="1" dirty="0">
                <a:solidFill>
                  <a:schemeClr val="bg1"/>
                </a:solidFill>
                <a:latin typeface="Arial Narrow" pitchFamily="34" charset="0"/>
                <a:cs typeface="Arial" charset="0"/>
              </a:rPr>
              <a:t> </a:t>
            </a:r>
            <a:r>
              <a:rPr lang="en-US" sz="2800" b="1" dirty="0" err="1">
                <a:solidFill>
                  <a:schemeClr val="bg1"/>
                </a:solidFill>
                <a:latin typeface="Arial Narrow" pitchFamily="34" charset="0"/>
                <a:cs typeface="Arial" charset="0"/>
              </a:rPr>
              <a:t>dan</a:t>
            </a:r>
            <a:r>
              <a:rPr lang="en-US" sz="2800" b="1" dirty="0">
                <a:solidFill>
                  <a:schemeClr val="bg1"/>
                </a:solidFill>
                <a:latin typeface="Arial Narrow" pitchFamily="34" charset="0"/>
                <a:cs typeface="Arial" charset="0"/>
              </a:rPr>
              <a:t> </a:t>
            </a:r>
            <a:r>
              <a:rPr lang="en-US" sz="2800" b="1" dirty="0" err="1">
                <a:solidFill>
                  <a:schemeClr val="bg1"/>
                </a:solidFill>
                <a:latin typeface="Arial Narrow" pitchFamily="34" charset="0"/>
                <a:cs typeface="Arial" charset="0"/>
              </a:rPr>
              <a:t>berwibawa</a:t>
            </a:r>
            <a:r>
              <a:rPr lang="en-US" sz="2800" b="1" dirty="0">
                <a:solidFill>
                  <a:schemeClr val="bg1"/>
                </a:solidFill>
                <a:latin typeface="Arial Narrow" pitchFamily="34" charset="0"/>
                <a:cs typeface="Arial" charset="0"/>
              </a:rPr>
              <a:t>.</a:t>
            </a:r>
          </a:p>
        </p:txBody>
      </p:sp>
      <p:sp>
        <p:nvSpPr>
          <p:cNvPr id="13" name="Text Box 5"/>
          <p:cNvSpPr txBox="1">
            <a:spLocks noChangeArrowheads="1"/>
          </p:cNvSpPr>
          <p:nvPr/>
        </p:nvSpPr>
        <p:spPr bwMode="auto">
          <a:xfrm rot="16200000">
            <a:off x="-1420812" y="4395788"/>
            <a:ext cx="3743325" cy="466725"/>
          </a:xfrm>
          <a:prstGeom prst="rect">
            <a:avLst/>
          </a:prstGeom>
          <a:solidFill>
            <a:srgbClr val="800000"/>
          </a:solidFill>
          <a:ln w="19050">
            <a:solidFill>
              <a:srgbClr val="99FF33"/>
            </a:solidFill>
            <a:miter lim="800000"/>
            <a:headEnd/>
            <a:tailEnd/>
          </a:ln>
          <a:effectLst/>
        </p:spPr>
        <p:txBody>
          <a:bodyPr/>
          <a:lstStyle/>
          <a:p>
            <a:pPr algn="ctr">
              <a:defRPr/>
            </a:pPr>
            <a:r>
              <a:rPr lang="en-US" sz="2400" b="1" dirty="0">
                <a:solidFill>
                  <a:srgbClr val="FFFF00"/>
                </a:solidFill>
                <a:effectLst>
                  <a:outerShdw blurRad="38100" dist="38100" dir="2700000" algn="tl">
                    <a:srgbClr val="000000"/>
                  </a:outerShdw>
                </a:effectLst>
                <a:latin typeface="Arial Rounded MT Bold" pitchFamily="34" charset="0"/>
                <a:cs typeface="Arial" charset="0"/>
              </a:rPr>
              <a:t>MISI</a:t>
            </a:r>
          </a:p>
        </p:txBody>
      </p:sp>
      <p:sp>
        <p:nvSpPr>
          <p:cNvPr id="14" name="Text Box 6"/>
          <p:cNvSpPr txBox="1">
            <a:spLocks noChangeArrowheads="1"/>
          </p:cNvSpPr>
          <p:nvPr/>
        </p:nvSpPr>
        <p:spPr bwMode="auto">
          <a:xfrm rot="16200000">
            <a:off x="-304799" y="1647825"/>
            <a:ext cx="1511300" cy="466725"/>
          </a:xfrm>
          <a:prstGeom prst="rect">
            <a:avLst/>
          </a:prstGeom>
          <a:solidFill>
            <a:srgbClr val="800000"/>
          </a:solidFill>
          <a:ln w="19050">
            <a:solidFill>
              <a:srgbClr val="00FFFF"/>
            </a:solidFill>
            <a:miter lim="800000"/>
            <a:headEnd/>
            <a:tailEnd/>
          </a:ln>
          <a:effectLst/>
        </p:spPr>
        <p:txBody>
          <a:bodyPr/>
          <a:lstStyle/>
          <a:p>
            <a:pPr algn="ctr">
              <a:defRPr/>
            </a:pPr>
            <a:r>
              <a:rPr lang="en-US" sz="2400" b="1" dirty="0">
                <a:solidFill>
                  <a:srgbClr val="FFFF00"/>
                </a:solidFill>
                <a:effectLst>
                  <a:outerShdw blurRad="38100" dist="38100" dir="2700000" algn="tl">
                    <a:srgbClr val="000000"/>
                  </a:outerShdw>
                </a:effectLst>
                <a:latin typeface="Arial Rounded MT Bold" pitchFamily="34" charset="0"/>
                <a:cs typeface="Arial" charset="0"/>
              </a:rPr>
              <a:t>VISI</a:t>
            </a: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6"/>
          <p:cNvSpPr>
            <a:spLocks noChangeArrowheads="1"/>
          </p:cNvSpPr>
          <p:nvPr/>
        </p:nvSpPr>
        <p:spPr bwMode="auto">
          <a:xfrm>
            <a:off x="409575" y="895350"/>
            <a:ext cx="3743325" cy="5111750"/>
          </a:xfrm>
          <a:prstGeom prst="homePlate">
            <a:avLst>
              <a:gd name="adj" fmla="val 25000"/>
            </a:avLst>
          </a:prstGeom>
          <a:solidFill>
            <a:schemeClr val="accent1">
              <a:lumMod val="20000"/>
              <a:lumOff val="80000"/>
            </a:schemeClr>
          </a:solidFill>
          <a:ln w="9525">
            <a:solidFill>
              <a:schemeClr val="accent2"/>
            </a:solidFill>
            <a:miter lim="800000"/>
            <a:headEnd/>
            <a:tailEnd/>
          </a:ln>
        </p:spPr>
        <p:txBody>
          <a:bodyPr wrap="none" anchor="ctr"/>
          <a:lstStyle/>
          <a:p>
            <a:pPr marL="266700" indent="-266700">
              <a:buFontTx/>
              <a:buAutoNum type="arabicPeriod"/>
              <a:tabLst>
                <a:tab pos="2609850" algn="l"/>
              </a:tabLst>
              <a:defRPr/>
            </a:pPr>
            <a:r>
              <a:rPr lang="en-US" sz="2000" dirty="0">
                <a:effectLst>
                  <a:outerShdw blurRad="38100" dist="38100" dir="2700000" algn="tl">
                    <a:srgbClr val="FFFFFF"/>
                  </a:outerShdw>
                </a:effectLst>
              </a:rPr>
              <a:t>SDM (</a:t>
            </a:r>
            <a:r>
              <a:rPr lang="en-US" sz="2000" dirty="0" err="1">
                <a:effectLst>
                  <a:outerShdw blurRad="38100" dist="38100" dir="2700000" algn="tl">
                    <a:srgbClr val="FFFFFF"/>
                  </a:outerShdw>
                </a:effectLst>
              </a:rPr>
              <a:t>kompetensi</a:t>
            </a:r>
            <a:r>
              <a:rPr lang="en-US" sz="2000" dirty="0">
                <a:effectLst>
                  <a:outerShdw blurRad="38100" dist="38100" dir="2700000" algn="tl">
                    <a:srgbClr val="FFFFFF"/>
                  </a:outerShdw>
                </a:effectLst>
              </a:rPr>
              <a:t> </a:t>
            </a:r>
            <a:r>
              <a:rPr lang="en-US" sz="2000" dirty="0" err="1">
                <a:effectLst>
                  <a:outerShdw blurRad="38100" dist="38100" dir="2700000" algn="tl">
                    <a:srgbClr val="FFFFFF"/>
                  </a:outerShdw>
                </a:effectLst>
              </a:rPr>
              <a:t>dan</a:t>
            </a:r>
            <a:r>
              <a:rPr lang="en-US" sz="2000" dirty="0">
                <a:effectLst>
                  <a:outerShdw blurRad="38100" dist="38100" dir="2700000" algn="tl">
                    <a:srgbClr val="FFFFFF"/>
                  </a:outerShdw>
                </a:effectLst>
              </a:rPr>
              <a:t> </a:t>
            </a:r>
          </a:p>
          <a:p>
            <a:pPr marL="266700" indent="-266700">
              <a:tabLst>
                <a:tab pos="2609850" algn="l"/>
              </a:tabLst>
              <a:defRPr/>
            </a:pPr>
            <a:r>
              <a:rPr lang="en-US" sz="2000" dirty="0">
                <a:effectLst>
                  <a:outerShdw blurRad="38100" dist="38100" dir="2700000" algn="tl">
                    <a:srgbClr val="FFFFFF"/>
                  </a:outerShdw>
                </a:effectLst>
              </a:rPr>
              <a:t>	</a:t>
            </a:r>
            <a:r>
              <a:rPr lang="en-US" sz="2000" dirty="0" err="1">
                <a:effectLst>
                  <a:outerShdw blurRad="38100" dist="38100" dir="2700000" algn="tl">
                    <a:srgbClr val="FFFFFF"/>
                  </a:outerShdw>
                </a:effectLst>
              </a:rPr>
              <a:t>penyebaran</a:t>
            </a:r>
            <a:r>
              <a:rPr lang="en-US" sz="2000" dirty="0">
                <a:effectLst>
                  <a:outerShdw blurRad="38100" dist="38100" dir="2700000" algn="tl">
                    <a:srgbClr val="FFFFFF"/>
                  </a:outerShdw>
                </a:effectLst>
              </a:rPr>
              <a:t> </a:t>
            </a:r>
            <a:r>
              <a:rPr lang="en-US" sz="2000" dirty="0" err="1">
                <a:effectLst>
                  <a:outerShdw blurRad="38100" dist="38100" dir="2700000" algn="tl">
                    <a:srgbClr val="FFFFFF"/>
                  </a:outerShdw>
                </a:effectLst>
              </a:rPr>
              <a:t>tidak</a:t>
            </a:r>
            <a:r>
              <a:rPr lang="en-US" sz="2000" dirty="0">
                <a:effectLst>
                  <a:outerShdw blurRad="38100" dist="38100" dir="2700000" algn="tl">
                    <a:srgbClr val="FFFFFF"/>
                  </a:outerShdw>
                </a:effectLst>
              </a:rPr>
              <a:t> </a:t>
            </a:r>
          </a:p>
          <a:p>
            <a:pPr marL="266700" indent="-266700">
              <a:tabLst>
                <a:tab pos="2609850" algn="l"/>
              </a:tabLst>
              <a:defRPr/>
            </a:pPr>
            <a:r>
              <a:rPr lang="en-US" sz="2000" dirty="0">
                <a:effectLst>
                  <a:outerShdw blurRad="38100" dist="38100" dir="2700000" algn="tl">
                    <a:srgbClr val="FFFFFF"/>
                  </a:outerShdw>
                </a:effectLst>
              </a:rPr>
              <a:t>	</a:t>
            </a:r>
            <a:r>
              <a:rPr lang="en-US" sz="2000" dirty="0" err="1">
                <a:effectLst>
                  <a:outerShdw blurRad="38100" dist="38100" dir="2700000" algn="tl">
                    <a:srgbClr val="FFFFFF"/>
                  </a:outerShdw>
                </a:effectLst>
              </a:rPr>
              <a:t>sesuai</a:t>
            </a:r>
            <a:r>
              <a:rPr lang="en-US" sz="2000" dirty="0">
                <a:effectLst>
                  <a:outerShdw blurRad="38100" dist="38100" dir="2700000" algn="tl">
                    <a:srgbClr val="FFFFFF"/>
                  </a:outerShdw>
                </a:effectLst>
              </a:rPr>
              <a:t> </a:t>
            </a:r>
            <a:r>
              <a:rPr lang="en-US" sz="2000" dirty="0" err="1">
                <a:effectLst>
                  <a:outerShdw blurRad="38100" dist="38100" dir="2700000" algn="tl">
                    <a:srgbClr val="FFFFFF"/>
                  </a:outerShdw>
                </a:effectLst>
              </a:rPr>
              <a:t>dengan</a:t>
            </a:r>
            <a:endParaRPr lang="en-US" sz="2000" dirty="0">
              <a:effectLst>
                <a:outerShdw blurRad="38100" dist="38100" dir="2700000" algn="tl">
                  <a:srgbClr val="FFFFFF"/>
                </a:outerShdw>
              </a:effectLst>
            </a:endParaRPr>
          </a:p>
          <a:p>
            <a:pPr marL="266700" indent="-266700">
              <a:tabLst>
                <a:tab pos="2609850" algn="l"/>
              </a:tabLst>
              <a:defRPr/>
            </a:pPr>
            <a:r>
              <a:rPr lang="en-US" sz="2000" dirty="0">
                <a:effectLst>
                  <a:outerShdw blurRad="38100" dist="38100" dir="2700000" algn="tl">
                    <a:srgbClr val="FFFFFF"/>
                  </a:outerShdw>
                </a:effectLst>
              </a:rPr>
              <a:t>	</a:t>
            </a:r>
            <a:r>
              <a:rPr lang="en-US" sz="2000" dirty="0" err="1">
                <a:effectLst>
                  <a:outerShdw blurRad="38100" dist="38100" dir="2700000" algn="tl">
                    <a:srgbClr val="FFFFFF"/>
                  </a:outerShdw>
                </a:effectLst>
              </a:rPr>
              <a:t>kebutuhan</a:t>
            </a:r>
            <a:r>
              <a:rPr lang="en-US" sz="2000" dirty="0">
                <a:effectLst>
                  <a:outerShdw blurRad="38100" dist="38100" dir="2700000" algn="tl">
                    <a:srgbClr val="FFFFFF"/>
                  </a:outerShdw>
                </a:effectLst>
              </a:rPr>
              <a:t>, </a:t>
            </a:r>
            <a:r>
              <a:rPr lang="en-US" sz="2000" dirty="0" err="1">
                <a:effectLst>
                  <a:outerShdw blurRad="38100" dist="38100" dir="2700000" algn="tl">
                    <a:srgbClr val="FFFFFF"/>
                  </a:outerShdw>
                </a:effectLst>
              </a:rPr>
              <a:t>etos</a:t>
            </a:r>
            <a:r>
              <a:rPr lang="en-US" sz="2000" dirty="0">
                <a:effectLst>
                  <a:outerShdw blurRad="38100" dist="38100" dir="2700000" algn="tl">
                    <a:srgbClr val="FFFFFF"/>
                  </a:outerShdw>
                </a:effectLst>
              </a:rPr>
              <a:t> </a:t>
            </a:r>
            <a:r>
              <a:rPr lang="en-US" sz="2000" dirty="0" err="1">
                <a:effectLst>
                  <a:outerShdw blurRad="38100" dist="38100" dir="2700000" algn="tl">
                    <a:srgbClr val="FFFFFF"/>
                  </a:outerShdw>
                </a:effectLst>
              </a:rPr>
              <a:t>kerja</a:t>
            </a:r>
            <a:r>
              <a:rPr lang="en-US" sz="2000" dirty="0">
                <a:effectLst>
                  <a:outerShdw blurRad="38100" dist="38100" dir="2700000" algn="tl">
                    <a:srgbClr val="FFFFFF"/>
                  </a:outerShdw>
                </a:effectLst>
              </a:rPr>
              <a:t>, </a:t>
            </a:r>
          </a:p>
          <a:p>
            <a:pPr marL="266700" indent="-266700">
              <a:tabLst>
                <a:tab pos="2609850" algn="l"/>
              </a:tabLst>
              <a:defRPr/>
            </a:pPr>
            <a:r>
              <a:rPr lang="en-US" sz="2000" dirty="0">
                <a:effectLst>
                  <a:outerShdw blurRad="38100" dist="38100" dir="2700000" algn="tl">
                    <a:srgbClr val="FFFFFF"/>
                  </a:outerShdw>
                </a:effectLst>
              </a:rPr>
              <a:t>	</a:t>
            </a:r>
            <a:r>
              <a:rPr lang="en-US" sz="2000" dirty="0" err="1">
                <a:effectLst>
                  <a:outerShdw blurRad="38100" dist="38100" dir="2700000" algn="tl">
                    <a:srgbClr val="FFFFFF"/>
                  </a:outerShdw>
                </a:effectLst>
              </a:rPr>
              <a:t>dan</a:t>
            </a:r>
            <a:r>
              <a:rPr lang="en-US" sz="2000" dirty="0">
                <a:effectLst>
                  <a:outerShdw blurRad="38100" dist="38100" dir="2700000" algn="tl">
                    <a:srgbClr val="FFFFFF"/>
                  </a:outerShdw>
                </a:effectLst>
              </a:rPr>
              <a:t> </a:t>
            </a:r>
            <a:r>
              <a:rPr lang="en-US" sz="2000" dirty="0" err="1">
                <a:effectLst>
                  <a:outerShdw blurRad="38100" dist="38100" dir="2700000" algn="tl">
                    <a:srgbClr val="FFFFFF"/>
                  </a:outerShdw>
                </a:effectLst>
              </a:rPr>
              <a:t>kesejahteraan</a:t>
            </a:r>
            <a:r>
              <a:rPr lang="en-US" sz="2000" dirty="0">
                <a:effectLst>
                  <a:outerShdw blurRad="38100" dist="38100" dir="2700000" algn="tl">
                    <a:srgbClr val="FFFFFF"/>
                  </a:outerShdw>
                </a:effectLst>
              </a:rPr>
              <a:t> </a:t>
            </a:r>
            <a:r>
              <a:rPr lang="en-US" sz="2000" dirty="0" err="1">
                <a:effectLst>
                  <a:outerShdw blurRad="38100" dist="38100" dir="2700000" algn="tl">
                    <a:srgbClr val="FFFFFF"/>
                  </a:outerShdw>
                </a:effectLst>
              </a:rPr>
              <a:t>rendah</a:t>
            </a:r>
            <a:r>
              <a:rPr lang="en-US" sz="2000" dirty="0">
                <a:effectLst>
                  <a:outerShdw blurRad="38100" dist="38100" dir="2700000" algn="tl">
                    <a:srgbClr val="FFFFFF"/>
                  </a:outerShdw>
                </a:effectLst>
              </a:rPr>
              <a:t>)</a:t>
            </a:r>
          </a:p>
          <a:p>
            <a:pPr marL="266700" indent="-266700">
              <a:tabLst>
                <a:tab pos="2609850" algn="l"/>
              </a:tabLst>
              <a:defRPr/>
            </a:pPr>
            <a:endParaRPr lang="en-US" sz="2000" dirty="0">
              <a:effectLst>
                <a:outerShdw blurRad="38100" dist="38100" dir="2700000" algn="tl">
                  <a:srgbClr val="FFFFFF"/>
                </a:outerShdw>
              </a:effectLst>
            </a:endParaRPr>
          </a:p>
          <a:p>
            <a:pPr marL="266700" indent="-266700">
              <a:tabLst>
                <a:tab pos="2609850" algn="l"/>
              </a:tabLst>
              <a:defRPr/>
            </a:pPr>
            <a:r>
              <a:rPr lang="en-US" sz="2000" dirty="0">
                <a:effectLst>
                  <a:outerShdw blurRad="38100" dist="38100" dir="2700000" algn="tl">
                    <a:srgbClr val="FFFFFF"/>
                  </a:outerShdw>
                </a:effectLst>
              </a:rPr>
              <a:t>2. </a:t>
            </a:r>
            <a:r>
              <a:rPr lang="en-US" sz="2000" dirty="0" err="1">
                <a:effectLst>
                  <a:outerShdw blurRad="38100" dist="38100" dir="2700000" algn="tl">
                    <a:srgbClr val="FFFFFF"/>
                  </a:outerShdw>
                </a:effectLst>
              </a:rPr>
              <a:t>Struktur</a:t>
            </a:r>
            <a:r>
              <a:rPr lang="en-US" sz="2000" dirty="0">
                <a:effectLst>
                  <a:outerShdw blurRad="38100" dist="38100" dir="2700000" algn="tl">
                    <a:srgbClr val="FFFFFF"/>
                  </a:outerShdw>
                </a:effectLst>
              </a:rPr>
              <a:t> </a:t>
            </a:r>
            <a:r>
              <a:rPr lang="en-US" sz="2000" dirty="0" err="1">
                <a:effectLst>
                  <a:outerShdw blurRad="38100" dist="38100" dir="2700000" algn="tl">
                    <a:srgbClr val="FFFFFF"/>
                  </a:outerShdw>
                </a:effectLst>
              </a:rPr>
              <a:t>Organisasi</a:t>
            </a:r>
            <a:r>
              <a:rPr lang="en-US" sz="2000" dirty="0">
                <a:effectLst>
                  <a:outerShdw blurRad="38100" dist="38100" dir="2700000" algn="tl">
                    <a:srgbClr val="FFFFFF"/>
                  </a:outerShdw>
                </a:effectLst>
              </a:rPr>
              <a:t> (</a:t>
            </a:r>
            <a:r>
              <a:rPr lang="en-US" sz="2000" dirty="0" err="1">
                <a:effectLst>
                  <a:outerShdw blurRad="38100" dist="38100" dir="2700000" algn="tl">
                    <a:srgbClr val="FFFFFF"/>
                  </a:outerShdw>
                </a:effectLst>
              </a:rPr>
              <a:t>gemuk</a:t>
            </a:r>
            <a:r>
              <a:rPr lang="en-US" sz="2000" dirty="0">
                <a:effectLst>
                  <a:outerShdw blurRad="38100" dist="38100" dir="2700000" algn="tl">
                    <a:srgbClr val="FFFFFF"/>
                  </a:outerShdw>
                </a:effectLst>
              </a:rPr>
              <a:t>,</a:t>
            </a:r>
          </a:p>
          <a:p>
            <a:pPr marL="266700" indent="-266700">
              <a:tabLst>
                <a:tab pos="2609850" algn="l"/>
              </a:tabLst>
              <a:defRPr/>
            </a:pPr>
            <a:r>
              <a:rPr lang="en-US" sz="2000" dirty="0">
                <a:effectLst>
                  <a:outerShdw blurRad="38100" dist="38100" dir="2700000" algn="tl">
                    <a:srgbClr val="FFFFFF"/>
                  </a:outerShdw>
                </a:effectLst>
              </a:rPr>
              <a:t>	</a:t>
            </a:r>
            <a:r>
              <a:rPr lang="en-US" sz="2000" dirty="0" err="1">
                <a:effectLst>
                  <a:outerShdw blurRad="38100" dist="38100" dir="2700000" algn="tl">
                    <a:srgbClr val="FFFFFF"/>
                  </a:outerShdw>
                </a:effectLst>
              </a:rPr>
              <a:t>tidak</a:t>
            </a:r>
            <a:r>
              <a:rPr lang="en-US" sz="2000" dirty="0">
                <a:effectLst>
                  <a:outerShdw blurRad="38100" dist="38100" dir="2700000" algn="tl">
                    <a:srgbClr val="FFFFFF"/>
                  </a:outerShdw>
                </a:effectLst>
              </a:rPr>
              <a:t> </a:t>
            </a:r>
            <a:r>
              <a:rPr lang="en-US" sz="2000" dirty="0" err="1">
                <a:effectLst>
                  <a:outerShdw blurRad="38100" dist="38100" dir="2700000" algn="tl">
                    <a:srgbClr val="FFFFFF"/>
                  </a:outerShdw>
                </a:effectLst>
              </a:rPr>
              <a:t>proporsional</a:t>
            </a:r>
            <a:r>
              <a:rPr lang="en-US" sz="2000" dirty="0">
                <a:effectLst>
                  <a:outerShdw blurRad="38100" dist="38100" dir="2700000" algn="tl">
                    <a:srgbClr val="FFFFFF"/>
                  </a:outerShdw>
                </a:effectLst>
              </a:rPr>
              <a:t>, </a:t>
            </a:r>
            <a:r>
              <a:rPr lang="en-US" sz="2000" dirty="0" err="1">
                <a:effectLst>
                  <a:outerShdw blurRad="38100" dist="38100" dir="2700000" algn="tl">
                    <a:srgbClr val="FFFFFF"/>
                  </a:outerShdw>
                </a:effectLst>
              </a:rPr>
              <a:t>tidak</a:t>
            </a:r>
            <a:endParaRPr lang="en-US" sz="2000" dirty="0">
              <a:effectLst>
                <a:outerShdw blurRad="38100" dist="38100" dir="2700000" algn="tl">
                  <a:srgbClr val="FFFFFF"/>
                </a:outerShdw>
              </a:effectLst>
            </a:endParaRPr>
          </a:p>
          <a:p>
            <a:pPr marL="266700" indent="-266700">
              <a:tabLst>
                <a:tab pos="2609850" algn="l"/>
              </a:tabLst>
              <a:defRPr/>
            </a:pPr>
            <a:r>
              <a:rPr lang="en-US" sz="2000" dirty="0">
                <a:effectLst>
                  <a:outerShdw blurRad="38100" dist="38100" dir="2700000" algn="tl">
                    <a:srgbClr val="FFFFFF"/>
                  </a:outerShdw>
                </a:effectLst>
              </a:rPr>
              <a:t>	</a:t>
            </a:r>
            <a:r>
              <a:rPr lang="en-US" sz="2000" dirty="0" err="1">
                <a:effectLst>
                  <a:outerShdw blurRad="38100" dist="38100" dir="2700000" algn="tl">
                    <a:srgbClr val="FFFFFF"/>
                  </a:outerShdw>
                </a:effectLst>
              </a:rPr>
              <a:t>efektif</a:t>
            </a:r>
            <a:r>
              <a:rPr lang="en-US" sz="2000" dirty="0">
                <a:effectLst>
                  <a:outerShdw blurRad="38100" dist="38100" dir="2700000" algn="tl">
                    <a:srgbClr val="FFFFFF"/>
                  </a:outerShdw>
                </a:effectLst>
              </a:rPr>
              <a:t> </a:t>
            </a:r>
            <a:r>
              <a:rPr lang="en-US" sz="2000" dirty="0" err="1">
                <a:effectLst>
                  <a:outerShdw blurRad="38100" dist="38100" dir="2700000" algn="tl">
                    <a:srgbClr val="FFFFFF"/>
                  </a:outerShdw>
                </a:effectLst>
              </a:rPr>
              <a:t>dan</a:t>
            </a:r>
            <a:r>
              <a:rPr lang="en-US" sz="2000" dirty="0">
                <a:effectLst>
                  <a:outerShdw blurRad="38100" dist="38100" dir="2700000" algn="tl">
                    <a:srgbClr val="FFFFFF"/>
                  </a:outerShdw>
                </a:effectLst>
              </a:rPr>
              <a:t> </a:t>
            </a:r>
            <a:r>
              <a:rPr lang="en-US" sz="2000" dirty="0" err="1">
                <a:effectLst>
                  <a:outerShdw blurRad="38100" dist="38100" dir="2700000" algn="tl">
                    <a:srgbClr val="FFFFFF"/>
                  </a:outerShdw>
                </a:effectLst>
              </a:rPr>
              <a:t>tidak</a:t>
            </a:r>
            <a:r>
              <a:rPr lang="en-US" sz="2000" dirty="0">
                <a:effectLst>
                  <a:outerShdw blurRad="38100" dist="38100" dir="2700000" algn="tl">
                    <a:srgbClr val="FFFFFF"/>
                  </a:outerShdw>
                </a:effectLst>
              </a:rPr>
              <a:t> </a:t>
            </a:r>
            <a:r>
              <a:rPr lang="en-US" sz="2000" dirty="0" err="1">
                <a:effectLst>
                  <a:outerShdw blurRad="38100" dist="38100" dir="2700000" algn="tl">
                    <a:srgbClr val="FFFFFF"/>
                  </a:outerShdw>
                </a:effectLst>
              </a:rPr>
              <a:t>efisien</a:t>
            </a:r>
            <a:endParaRPr lang="en-US" sz="2000" dirty="0">
              <a:effectLst>
                <a:outerShdw blurRad="38100" dist="38100" dir="2700000" algn="tl">
                  <a:srgbClr val="FFFFFF"/>
                </a:outerShdw>
              </a:effectLst>
            </a:endParaRPr>
          </a:p>
          <a:p>
            <a:pPr marL="266700" indent="-266700">
              <a:tabLst>
                <a:tab pos="2609850" algn="l"/>
              </a:tabLst>
              <a:defRPr/>
            </a:pPr>
            <a:endParaRPr lang="en-US" sz="2000" dirty="0">
              <a:effectLst>
                <a:outerShdw blurRad="38100" dist="38100" dir="2700000" algn="tl">
                  <a:srgbClr val="FFFFFF"/>
                </a:outerShdw>
              </a:effectLst>
            </a:endParaRPr>
          </a:p>
          <a:p>
            <a:pPr marL="266700" indent="-266700">
              <a:tabLst>
                <a:tab pos="2609850" algn="l"/>
              </a:tabLst>
              <a:defRPr/>
            </a:pPr>
            <a:r>
              <a:rPr lang="en-US" sz="2000" dirty="0">
                <a:effectLst>
                  <a:outerShdw blurRad="38100" dist="38100" dir="2700000" algn="tl">
                    <a:srgbClr val="FFFFFF"/>
                  </a:outerShdw>
                </a:effectLst>
              </a:rPr>
              <a:t>3.  </a:t>
            </a:r>
            <a:r>
              <a:rPr lang="en-US" sz="2000" dirty="0" err="1">
                <a:effectLst>
                  <a:outerShdw blurRad="38100" dist="38100" dir="2700000" algn="tl">
                    <a:srgbClr val="FFFFFF"/>
                  </a:outerShdw>
                </a:effectLst>
              </a:rPr>
              <a:t>Prosedur</a:t>
            </a:r>
            <a:r>
              <a:rPr lang="en-US" sz="2000" dirty="0">
                <a:effectLst>
                  <a:outerShdw blurRad="38100" dist="38100" dir="2700000" algn="tl">
                    <a:srgbClr val="FFFFFF"/>
                  </a:outerShdw>
                </a:effectLst>
              </a:rPr>
              <a:t> </a:t>
            </a:r>
            <a:r>
              <a:rPr lang="en-US" sz="2000" dirty="0" err="1">
                <a:effectLst>
                  <a:outerShdw blurRad="38100" dist="38100" dir="2700000" algn="tl">
                    <a:srgbClr val="FFFFFF"/>
                  </a:outerShdw>
                </a:effectLst>
              </a:rPr>
              <a:t>kerja</a:t>
            </a:r>
            <a:r>
              <a:rPr lang="en-US" sz="2000" dirty="0">
                <a:effectLst>
                  <a:outerShdw blurRad="38100" dist="38100" dir="2700000" algn="tl">
                    <a:srgbClr val="FFFFFF"/>
                  </a:outerShdw>
                </a:effectLst>
              </a:rPr>
              <a:t> (</a:t>
            </a:r>
            <a:r>
              <a:rPr lang="en-US" sz="2000" dirty="0" err="1">
                <a:effectLst>
                  <a:outerShdw blurRad="38100" dist="38100" dir="2700000" algn="tl">
                    <a:srgbClr val="FFFFFF"/>
                  </a:outerShdw>
                </a:effectLst>
              </a:rPr>
              <a:t>belum</a:t>
            </a:r>
            <a:endParaRPr lang="en-US" sz="2000" dirty="0">
              <a:effectLst>
                <a:outerShdw blurRad="38100" dist="38100" dir="2700000" algn="tl">
                  <a:srgbClr val="FFFFFF"/>
                </a:outerShdw>
              </a:effectLst>
            </a:endParaRPr>
          </a:p>
          <a:p>
            <a:pPr marL="266700" indent="-266700">
              <a:tabLst>
                <a:tab pos="2609850" algn="l"/>
              </a:tabLst>
              <a:defRPr/>
            </a:pPr>
            <a:r>
              <a:rPr lang="en-US" sz="2000" dirty="0">
                <a:effectLst>
                  <a:outerShdw blurRad="38100" dist="38100" dir="2700000" algn="tl">
                    <a:srgbClr val="FFFFFF"/>
                  </a:outerShdw>
                </a:effectLst>
              </a:rPr>
              <a:t>	</a:t>
            </a:r>
            <a:r>
              <a:rPr lang="en-US" sz="2000" dirty="0" err="1">
                <a:effectLst>
                  <a:outerShdw blurRad="38100" dist="38100" dir="2700000" algn="tl">
                    <a:srgbClr val="FFFFFF"/>
                  </a:outerShdw>
                </a:effectLst>
              </a:rPr>
              <a:t>ada</a:t>
            </a:r>
            <a:r>
              <a:rPr lang="en-US" sz="2000" dirty="0">
                <a:effectLst>
                  <a:outerShdw blurRad="38100" dist="38100" dir="2700000" algn="tl">
                    <a:srgbClr val="FFFFFF"/>
                  </a:outerShdw>
                </a:effectLst>
              </a:rPr>
              <a:t> SPO, </a:t>
            </a:r>
            <a:r>
              <a:rPr lang="en-US" sz="2000" dirty="0" err="1">
                <a:effectLst>
                  <a:outerShdw blurRad="38100" dist="38100" dir="2700000" algn="tl">
                    <a:srgbClr val="FFFFFF"/>
                  </a:outerShdw>
                </a:effectLst>
              </a:rPr>
              <a:t>berbelit-belit</a:t>
            </a:r>
            <a:endParaRPr lang="en-US" sz="2000" dirty="0">
              <a:effectLst>
                <a:outerShdw blurRad="38100" dist="38100" dir="2700000" algn="tl">
                  <a:srgbClr val="FFFFFF"/>
                </a:outerShdw>
              </a:effectLst>
            </a:endParaRPr>
          </a:p>
          <a:p>
            <a:pPr marL="266700" indent="-266700">
              <a:tabLst>
                <a:tab pos="2609850" algn="l"/>
              </a:tabLst>
              <a:defRPr/>
            </a:pPr>
            <a:r>
              <a:rPr lang="en-US" sz="2000" dirty="0">
                <a:effectLst>
                  <a:outerShdw blurRad="38100" dist="38100" dir="2700000" algn="tl">
                    <a:srgbClr val="FFFFFF"/>
                  </a:outerShdw>
                </a:effectLst>
              </a:rPr>
              <a:t>	</a:t>
            </a:r>
            <a:r>
              <a:rPr lang="en-US" sz="2000" dirty="0" err="1">
                <a:effectLst>
                  <a:outerShdw blurRad="38100" dist="38100" dir="2700000" algn="tl">
                    <a:srgbClr val="FFFFFF"/>
                  </a:outerShdw>
                </a:effectLst>
              </a:rPr>
              <a:t>dan</a:t>
            </a:r>
            <a:r>
              <a:rPr lang="en-US" sz="2000" dirty="0">
                <a:effectLst>
                  <a:outerShdw blurRad="38100" dist="38100" dir="2700000" algn="tl">
                    <a:srgbClr val="FFFFFF"/>
                  </a:outerShdw>
                </a:effectLst>
              </a:rPr>
              <a:t> </a:t>
            </a:r>
            <a:r>
              <a:rPr lang="en-US" sz="2000" dirty="0" err="1">
                <a:effectLst>
                  <a:outerShdw blurRad="38100" dist="38100" dir="2700000" algn="tl">
                    <a:srgbClr val="FFFFFF"/>
                  </a:outerShdw>
                </a:effectLst>
              </a:rPr>
              <a:t>biaya</a:t>
            </a:r>
            <a:r>
              <a:rPr lang="en-US" sz="2000" dirty="0">
                <a:effectLst>
                  <a:outerShdw blurRad="38100" dist="38100" dir="2700000" algn="tl">
                    <a:srgbClr val="FFFFFF"/>
                  </a:outerShdw>
                </a:effectLst>
              </a:rPr>
              <a:t> </a:t>
            </a:r>
            <a:r>
              <a:rPr lang="en-US" sz="2000" dirty="0" err="1">
                <a:effectLst>
                  <a:outerShdw blurRad="38100" dist="38100" dir="2700000" algn="tl">
                    <a:srgbClr val="FFFFFF"/>
                  </a:outerShdw>
                </a:effectLst>
              </a:rPr>
              <a:t>tinggi</a:t>
            </a:r>
            <a:r>
              <a:rPr lang="en-US" sz="2000" dirty="0">
                <a:effectLst>
                  <a:outerShdw blurRad="38100" dist="38100" dir="2700000" algn="tl">
                    <a:srgbClr val="FFFFFF"/>
                  </a:outerShdw>
                </a:effectLst>
              </a:rPr>
              <a:t>. </a:t>
            </a:r>
          </a:p>
          <a:p>
            <a:pPr marL="266700" indent="-266700">
              <a:buFontTx/>
              <a:buAutoNum type="arabicPeriod"/>
              <a:tabLst>
                <a:tab pos="2609850" algn="l"/>
              </a:tabLst>
              <a:defRPr/>
            </a:pPr>
            <a:endParaRPr lang="en-US" sz="2000" dirty="0">
              <a:effectLst>
                <a:outerShdw blurRad="38100" dist="38100" dir="2700000" algn="tl">
                  <a:srgbClr val="FFFFFF"/>
                </a:outerShdw>
              </a:effectLst>
            </a:endParaRPr>
          </a:p>
        </p:txBody>
      </p:sp>
      <p:sp>
        <p:nvSpPr>
          <p:cNvPr id="6" name="AutoShape 7"/>
          <p:cNvSpPr>
            <a:spLocks noChangeArrowheads="1"/>
          </p:cNvSpPr>
          <p:nvPr/>
        </p:nvSpPr>
        <p:spPr bwMode="auto">
          <a:xfrm rot="10800000">
            <a:off x="5810250" y="941388"/>
            <a:ext cx="2876550" cy="4830762"/>
          </a:xfrm>
          <a:prstGeom prst="homePlate">
            <a:avLst>
              <a:gd name="adj" fmla="val 25000"/>
            </a:avLst>
          </a:prstGeom>
          <a:solidFill>
            <a:schemeClr val="accent4">
              <a:lumMod val="40000"/>
              <a:lumOff val="60000"/>
            </a:schemeClr>
          </a:solidFill>
          <a:ln w="9525">
            <a:solidFill>
              <a:schemeClr val="accent2"/>
            </a:solidFill>
            <a:miter lim="800000"/>
            <a:headEnd/>
            <a:tailEnd/>
          </a:ln>
        </p:spPr>
        <p:txBody>
          <a:bodyPr rot="10800000" wrap="none" anchor="ctr"/>
          <a:lstStyle/>
          <a:p>
            <a:pPr marL="533400" indent="-266700">
              <a:buFontTx/>
              <a:buAutoNum type="arabicPeriod"/>
              <a:defRPr/>
            </a:pPr>
            <a:r>
              <a:rPr lang="en-US" sz="2000" b="1" dirty="0" err="1">
                <a:solidFill>
                  <a:schemeClr val="bg1"/>
                </a:solidFill>
              </a:rPr>
              <a:t>Tingginya</a:t>
            </a:r>
            <a:r>
              <a:rPr lang="en-US" sz="2000" b="1" dirty="0">
                <a:solidFill>
                  <a:schemeClr val="bg1"/>
                </a:solidFill>
              </a:rPr>
              <a:t> </a:t>
            </a:r>
            <a:endParaRPr lang="id-ID" sz="2000" b="1" dirty="0">
              <a:solidFill>
                <a:schemeClr val="bg1"/>
              </a:solidFill>
            </a:endParaRPr>
          </a:p>
          <a:p>
            <a:pPr marL="533400" indent="-266700">
              <a:defRPr/>
            </a:pPr>
            <a:r>
              <a:rPr lang="en-US" sz="2000" b="1" dirty="0">
                <a:solidFill>
                  <a:schemeClr val="bg1"/>
                </a:solidFill>
              </a:rPr>
              <a:t>	</a:t>
            </a:r>
            <a:r>
              <a:rPr lang="en-US" sz="2000" b="1" dirty="0" err="1">
                <a:solidFill>
                  <a:schemeClr val="bg1"/>
                </a:solidFill>
              </a:rPr>
              <a:t>harapan</a:t>
            </a:r>
            <a:r>
              <a:rPr lang="en-US" sz="2000" b="1" dirty="0">
                <a:solidFill>
                  <a:schemeClr val="bg1"/>
                </a:solidFill>
              </a:rPr>
              <a:t> </a:t>
            </a:r>
          </a:p>
          <a:p>
            <a:pPr marL="533400" indent="-266700">
              <a:defRPr/>
            </a:pPr>
            <a:r>
              <a:rPr lang="en-US" sz="2000" b="1" dirty="0">
                <a:solidFill>
                  <a:schemeClr val="bg1"/>
                </a:solidFill>
              </a:rPr>
              <a:t>	</a:t>
            </a:r>
            <a:r>
              <a:rPr lang="en-US" sz="2000" b="1" dirty="0" err="1">
                <a:solidFill>
                  <a:schemeClr val="bg1"/>
                </a:solidFill>
              </a:rPr>
              <a:t>masyarakat</a:t>
            </a:r>
            <a:r>
              <a:rPr lang="en-US" sz="2000" b="1" dirty="0">
                <a:solidFill>
                  <a:schemeClr val="bg1"/>
                </a:solidFill>
              </a:rPr>
              <a:t>, </a:t>
            </a:r>
          </a:p>
          <a:p>
            <a:pPr marL="533400" indent="-266700">
              <a:defRPr/>
            </a:pPr>
            <a:r>
              <a:rPr lang="en-US" sz="2000" b="1" dirty="0">
                <a:solidFill>
                  <a:schemeClr val="bg1"/>
                </a:solidFill>
              </a:rPr>
              <a:t>	</a:t>
            </a:r>
            <a:r>
              <a:rPr lang="en-US" sz="2000" b="1" dirty="0" err="1">
                <a:solidFill>
                  <a:schemeClr val="bg1"/>
                </a:solidFill>
              </a:rPr>
              <a:t>ditambah</a:t>
            </a:r>
            <a:endParaRPr lang="en-US" sz="2000" b="1" dirty="0">
              <a:solidFill>
                <a:schemeClr val="bg1"/>
              </a:solidFill>
            </a:endParaRPr>
          </a:p>
          <a:p>
            <a:pPr marL="533400" indent="-266700">
              <a:defRPr/>
            </a:pPr>
            <a:r>
              <a:rPr lang="en-US" sz="2000" b="1" dirty="0">
                <a:solidFill>
                  <a:schemeClr val="bg1"/>
                </a:solidFill>
              </a:rPr>
              <a:t>	</a:t>
            </a:r>
            <a:r>
              <a:rPr lang="en-US" sz="2000" b="1" dirty="0" err="1">
                <a:solidFill>
                  <a:schemeClr val="bg1"/>
                </a:solidFill>
              </a:rPr>
              <a:t>masyarakat</a:t>
            </a:r>
            <a:r>
              <a:rPr lang="en-US" sz="2000" b="1" dirty="0">
                <a:solidFill>
                  <a:schemeClr val="bg1"/>
                </a:solidFill>
              </a:rPr>
              <a:t> </a:t>
            </a:r>
          </a:p>
          <a:p>
            <a:pPr marL="533400" indent="-266700">
              <a:defRPr/>
            </a:pPr>
            <a:r>
              <a:rPr lang="en-US" sz="2000" b="1" dirty="0">
                <a:solidFill>
                  <a:schemeClr val="bg1"/>
                </a:solidFill>
              </a:rPr>
              <a:t>	yang </a:t>
            </a:r>
            <a:r>
              <a:rPr lang="en-US" sz="2000" b="1" dirty="0" err="1">
                <a:solidFill>
                  <a:schemeClr val="bg1"/>
                </a:solidFill>
              </a:rPr>
              <a:t>tidak</a:t>
            </a:r>
            <a:r>
              <a:rPr lang="id-ID" sz="2000" b="1" dirty="0">
                <a:solidFill>
                  <a:schemeClr val="bg1"/>
                </a:solidFill>
              </a:rPr>
              <a:t> </a:t>
            </a:r>
          </a:p>
          <a:p>
            <a:pPr marL="533400" indent="-266700">
              <a:defRPr/>
            </a:pPr>
            <a:r>
              <a:rPr lang="id-ID" sz="2000" b="1" dirty="0">
                <a:solidFill>
                  <a:schemeClr val="bg1"/>
                </a:solidFill>
              </a:rPr>
              <a:t>	</a:t>
            </a:r>
            <a:r>
              <a:rPr lang="en-US" sz="2000" b="1" dirty="0" err="1">
                <a:solidFill>
                  <a:schemeClr val="bg1"/>
                </a:solidFill>
              </a:rPr>
              <a:t>sabar</a:t>
            </a:r>
            <a:r>
              <a:rPr lang="en-US" sz="2000" b="1" dirty="0">
                <a:solidFill>
                  <a:schemeClr val="bg1"/>
                </a:solidFill>
              </a:rPr>
              <a:t>,</a:t>
            </a:r>
          </a:p>
          <a:p>
            <a:pPr marL="533400" indent="-266700">
              <a:defRPr/>
            </a:pPr>
            <a:endParaRPr lang="en-US" sz="2000" b="1" dirty="0">
              <a:solidFill>
                <a:schemeClr val="bg1"/>
              </a:solidFill>
            </a:endParaRPr>
          </a:p>
          <a:p>
            <a:pPr marL="533400" indent="-266700">
              <a:buFontTx/>
              <a:buAutoNum type="arabicPeriod" startAt="2"/>
              <a:defRPr/>
            </a:pPr>
            <a:r>
              <a:rPr lang="en-US" sz="2000" b="1" dirty="0" err="1">
                <a:solidFill>
                  <a:schemeClr val="bg1"/>
                </a:solidFill>
              </a:rPr>
              <a:t>Mutu</a:t>
            </a:r>
            <a:r>
              <a:rPr lang="en-US" sz="2000" b="1" dirty="0">
                <a:solidFill>
                  <a:schemeClr val="bg1"/>
                </a:solidFill>
              </a:rPr>
              <a:t> </a:t>
            </a:r>
            <a:r>
              <a:rPr lang="en-US" sz="2000" b="1" dirty="0" err="1">
                <a:solidFill>
                  <a:schemeClr val="bg1"/>
                </a:solidFill>
              </a:rPr>
              <a:t>pelayanan</a:t>
            </a:r>
            <a:endParaRPr lang="en-US" sz="2000" b="1" dirty="0">
              <a:solidFill>
                <a:schemeClr val="bg1"/>
              </a:solidFill>
            </a:endParaRPr>
          </a:p>
          <a:p>
            <a:pPr marL="2062163" indent="-1795463">
              <a:tabLst>
                <a:tab pos="3148013" algn="l"/>
                <a:tab pos="3678238" algn="l"/>
              </a:tabLst>
              <a:defRPr/>
            </a:pPr>
            <a:r>
              <a:rPr lang="id-ID" sz="2000" b="1" dirty="0">
                <a:solidFill>
                  <a:schemeClr val="bg1"/>
                </a:solidFill>
              </a:rPr>
              <a:t>    </a:t>
            </a:r>
            <a:r>
              <a:rPr lang="en-US" sz="2000" b="1" dirty="0" err="1">
                <a:solidFill>
                  <a:schemeClr val="bg1"/>
                </a:solidFill>
              </a:rPr>
              <a:t>masih</a:t>
            </a:r>
            <a:r>
              <a:rPr lang="en-US" sz="2000" b="1" dirty="0">
                <a:solidFill>
                  <a:schemeClr val="bg1"/>
                </a:solidFill>
              </a:rPr>
              <a:t> </a:t>
            </a:r>
            <a:r>
              <a:rPr lang="en-US" sz="2000" b="1" dirty="0" err="1">
                <a:solidFill>
                  <a:schemeClr val="bg1"/>
                </a:solidFill>
              </a:rPr>
              <a:t>rendah</a:t>
            </a:r>
            <a:r>
              <a:rPr lang="en-US" sz="2000" b="1" dirty="0">
                <a:solidFill>
                  <a:schemeClr val="bg1"/>
                </a:solidFill>
              </a:rPr>
              <a:t>;</a:t>
            </a:r>
          </a:p>
          <a:p>
            <a:pPr marL="533400" indent="-266700">
              <a:defRPr/>
            </a:pPr>
            <a:endParaRPr lang="en-US" sz="2000" b="1" dirty="0">
              <a:solidFill>
                <a:schemeClr val="bg1"/>
              </a:solidFill>
            </a:endParaRPr>
          </a:p>
          <a:p>
            <a:pPr marL="533400" indent="-266700">
              <a:defRPr/>
            </a:pPr>
            <a:r>
              <a:rPr lang="en-US" sz="2000" b="1" dirty="0">
                <a:solidFill>
                  <a:schemeClr val="bg1"/>
                </a:solidFill>
              </a:rPr>
              <a:t>3. </a:t>
            </a:r>
            <a:r>
              <a:rPr lang="en-US" sz="2000" b="1" dirty="0" err="1">
                <a:solidFill>
                  <a:schemeClr val="bg1"/>
                </a:solidFill>
              </a:rPr>
              <a:t>Tidak</a:t>
            </a:r>
            <a:endParaRPr lang="en-US" sz="2000" b="1" dirty="0">
              <a:solidFill>
                <a:schemeClr val="bg1"/>
              </a:solidFill>
            </a:endParaRPr>
          </a:p>
          <a:p>
            <a:pPr marL="533400" indent="-266700">
              <a:defRPr/>
            </a:pPr>
            <a:r>
              <a:rPr lang="en-US" sz="2000" b="1" dirty="0">
                <a:solidFill>
                  <a:schemeClr val="bg1"/>
                </a:solidFill>
              </a:rPr>
              <a:t>	</a:t>
            </a:r>
            <a:r>
              <a:rPr lang="en-US" sz="2000" b="1" dirty="0" err="1">
                <a:solidFill>
                  <a:schemeClr val="bg1"/>
                </a:solidFill>
              </a:rPr>
              <a:t>sinkronnya</a:t>
            </a:r>
            <a:r>
              <a:rPr lang="en-US" sz="2000" b="1" dirty="0">
                <a:solidFill>
                  <a:schemeClr val="bg1"/>
                </a:solidFill>
              </a:rPr>
              <a:t> </a:t>
            </a:r>
          </a:p>
          <a:p>
            <a:pPr marL="533400" indent="-266700">
              <a:defRPr/>
            </a:pPr>
            <a:r>
              <a:rPr lang="en-US" sz="2000" b="1" dirty="0">
                <a:solidFill>
                  <a:schemeClr val="bg1"/>
                </a:solidFill>
              </a:rPr>
              <a:t>	</a:t>
            </a:r>
            <a:r>
              <a:rPr lang="en-US" sz="2000" b="1" dirty="0" err="1">
                <a:solidFill>
                  <a:schemeClr val="bg1"/>
                </a:solidFill>
              </a:rPr>
              <a:t>struktur</a:t>
            </a:r>
            <a:r>
              <a:rPr lang="en-US" sz="2000" b="1" dirty="0">
                <a:solidFill>
                  <a:schemeClr val="bg1"/>
                </a:solidFill>
              </a:rPr>
              <a:t> </a:t>
            </a:r>
          </a:p>
          <a:p>
            <a:pPr marL="533400" indent="-266700">
              <a:defRPr/>
            </a:pPr>
            <a:r>
              <a:rPr lang="en-US" sz="2000" b="1" dirty="0">
                <a:solidFill>
                  <a:schemeClr val="bg1"/>
                </a:solidFill>
              </a:rPr>
              <a:t>	</a:t>
            </a:r>
            <a:r>
              <a:rPr lang="en-US" sz="2000" b="1" dirty="0" err="1">
                <a:solidFill>
                  <a:schemeClr val="bg1"/>
                </a:solidFill>
              </a:rPr>
              <a:t>organisasi</a:t>
            </a:r>
            <a:r>
              <a:rPr lang="en-US" sz="2000" b="1" dirty="0">
                <a:solidFill>
                  <a:schemeClr val="bg1"/>
                </a:solidFill>
              </a:rPr>
              <a:t>.</a:t>
            </a:r>
          </a:p>
          <a:p>
            <a:pPr marL="533400" indent="-266700">
              <a:buFontTx/>
              <a:buAutoNum type="arabicPeriod"/>
              <a:defRPr/>
            </a:pPr>
            <a:endParaRPr lang="en-US" sz="2000" b="1" dirty="0">
              <a:solidFill>
                <a:schemeClr val="bg1"/>
              </a:solidFill>
            </a:endParaRPr>
          </a:p>
        </p:txBody>
      </p:sp>
      <p:sp>
        <p:nvSpPr>
          <p:cNvPr id="222212" name="Oval 8"/>
          <p:cNvSpPr>
            <a:spLocks noChangeArrowheads="1"/>
          </p:cNvSpPr>
          <p:nvPr/>
        </p:nvSpPr>
        <p:spPr bwMode="auto">
          <a:xfrm>
            <a:off x="4067175" y="2781300"/>
            <a:ext cx="1743075" cy="1657350"/>
          </a:xfrm>
          <a:prstGeom prst="ellipse">
            <a:avLst/>
          </a:prstGeom>
          <a:solidFill>
            <a:srgbClr val="FF0000"/>
          </a:solidFill>
          <a:ln w="9525">
            <a:solidFill>
              <a:srgbClr val="0000FF"/>
            </a:solidFill>
            <a:round/>
            <a:headEnd/>
            <a:tailEnd/>
          </a:ln>
        </p:spPr>
        <p:txBody>
          <a:bodyPr wrap="none" anchor="ctr"/>
          <a:lstStyle/>
          <a:p>
            <a:pPr algn="ctr">
              <a:defRPr/>
            </a:pPr>
            <a:r>
              <a:rPr lang="en-US" b="1">
                <a:solidFill>
                  <a:srgbClr val="FFFF00"/>
                </a:solidFill>
                <a:effectLst>
                  <a:outerShdw blurRad="38100" dist="38100" dir="2700000" algn="tl">
                    <a:srgbClr val="000000"/>
                  </a:outerShdw>
                </a:effectLst>
              </a:rPr>
              <a:t>DIHADAPKAN </a:t>
            </a:r>
          </a:p>
          <a:p>
            <a:pPr algn="ctr">
              <a:defRPr/>
            </a:pPr>
            <a:r>
              <a:rPr lang="en-US" b="1">
                <a:solidFill>
                  <a:srgbClr val="FFFF00"/>
                </a:solidFill>
                <a:effectLst>
                  <a:outerShdw blurRad="38100" dist="38100" dir="2700000" algn="tl">
                    <a:srgbClr val="000000"/>
                  </a:outerShdw>
                </a:effectLst>
              </a:rPr>
              <a:t>PADA</a:t>
            </a:r>
            <a:r>
              <a:rPr lang="en-US">
                <a:solidFill>
                  <a:srgbClr val="FFFF00"/>
                </a:solidFill>
                <a:effectLst>
                  <a:outerShdw blurRad="38100" dist="38100" dir="2700000" algn="tl">
                    <a:srgbClr val="000000"/>
                  </a:outerShdw>
                </a:effectLst>
              </a:rPr>
              <a:t> </a:t>
            </a:r>
          </a:p>
        </p:txBody>
      </p:sp>
      <p:sp>
        <p:nvSpPr>
          <p:cNvPr id="222213" name="Title 1"/>
          <p:cNvSpPr>
            <a:spLocks/>
          </p:cNvSpPr>
          <p:nvPr/>
        </p:nvSpPr>
        <p:spPr bwMode="auto">
          <a:xfrm>
            <a:off x="850900" y="33338"/>
            <a:ext cx="7667625" cy="862012"/>
          </a:xfrm>
          <a:prstGeom prst="rect">
            <a:avLst/>
          </a:prstGeom>
          <a:solidFill>
            <a:srgbClr val="990000"/>
          </a:solidFill>
          <a:ln w="9525">
            <a:solidFill>
              <a:srgbClr val="FFFF00"/>
            </a:solidFill>
            <a:miter lim="800000"/>
            <a:headEnd/>
            <a:tailEnd/>
          </a:ln>
        </p:spPr>
        <p:txBody>
          <a:bodyPr anchor="ctr"/>
          <a:lstStyle/>
          <a:p>
            <a:pPr algn="ctr">
              <a:defRPr/>
            </a:pPr>
            <a:r>
              <a:rPr lang="en-US" sz="3000" b="1" dirty="0">
                <a:solidFill>
                  <a:schemeClr val="bg1"/>
                </a:solidFill>
                <a:effectLst>
                  <a:outerShdw blurRad="38100" dist="38100" dir="2700000" algn="tl">
                    <a:srgbClr val="000000"/>
                  </a:outerShdw>
                </a:effectLst>
                <a:latin typeface="Baskerville Old Face" pitchFamily="18" charset="0"/>
              </a:rPr>
              <a:t>KONDISI OBJEKTIF BIROKRASI KEMENAG</a:t>
            </a:r>
          </a:p>
        </p:txBody>
      </p:sp>
      <p:pic>
        <p:nvPicPr>
          <p:cNvPr id="74758" name="Picture 6" descr="berikut">
            <a:hlinkClick r:id="" action="ppaction://hlinkshowjump?jump=nextslid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18525" y="5943600"/>
            <a:ext cx="468313"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759" name="Picture 6" descr="kembali">
            <a:hlinkClick r:id="" action="ppaction://hlinkshowjump?jump=previousslide"/>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1450" y="6010275"/>
            <a:ext cx="395288" cy="249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222212"/>
                                        </p:tgtEl>
                                        <p:attrNameLst>
                                          <p:attrName>style.visibility</p:attrName>
                                        </p:attrNameLst>
                                      </p:cBhvr>
                                      <p:to>
                                        <p:strVal val="visible"/>
                                      </p:to>
                                    </p:set>
                                    <p:animEffect transition="in" filter="box(in)">
                                      <p:cBhvr>
                                        <p:cTn id="10" dur="500"/>
                                        <p:tgtEl>
                                          <p:spTgt spid="222212"/>
                                        </p:tgtEl>
                                      </p:cBhvr>
                                    </p:animEffect>
                                  </p:childTnLst>
                                </p:cTn>
                              </p:par>
                              <p:par>
                                <p:cTn id="11" presetID="6" presetClass="entr" presetSubtype="16"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circle(in)">
                                      <p:cBhvr>
                                        <p:cTn id="13"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222212" grpId="0" animBg="1"/>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txBox="1">
            <a:spLocks/>
          </p:cNvSpPr>
          <p:nvPr/>
        </p:nvSpPr>
        <p:spPr bwMode="auto">
          <a:xfrm>
            <a:off x="539750" y="1395413"/>
            <a:ext cx="7239000" cy="2087562"/>
          </a:xfrm>
          <a:prstGeom prst="rect">
            <a:avLst/>
          </a:prstGeom>
          <a:noFill/>
          <a:ln w="9525">
            <a:noFill/>
            <a:miter lim="800000"/>
            <a:headEnd/>
            <a:tailEnd/>
          </a:ln>
        </p:spPr>
        <p:txBody>
          <a:bodyPr/>
          <a:lstStyle/>
          <a:p>
            <a:pPr algn="just">
              <a:spcBef>
                <a:spcPts val="300"/>
              </a:spcBef>
              <a:defRPr/>
            </a:pPr>
            <a:r>
              <a:rPr lang="en-US" sz="2400" b="1" dirty="0">
                <a:effectLst>
                  <a:outerShdw blurRad="38100" dist="38100" dir="2700000" algn="tl">
                    <a:srgbClr val="000000"/>
                  </a:outerShdw>
                </a:effectLst>
              </a:rPr>
              <a:t>PENGERTIAN</a:t>
            </a:r>
          </a:p>
          <a:p>
            <a:pPr algn="just">
              <a:spcBef>
                <a:spcPts val="300"/>
              </a:spcBef>
              <a:defRPr/>
            </a:pPr>
            <a:r>
              <a:rPr lang="en-US" sz="2400" dirty="0" err="1">
                <a:effectLst>
                  <a:outerShdw blurRad="38100" dist="38100" dir="2700000" algn="tl">
                    <a:srgbClr val="000000"/>
                  </a:outerShdw>
                </a:effectLst>
              </a:rPr>
              <a:t>Suatu</a:t>
            </a:r>
            <a:r>
              <a:rPr lang="en-US" sz="2400" dirty="0">
                <a:effectLst>
                  <a:outerShdw blurRad="38100" dist="38100" dir="2700000" algn="tl">
                    <a:srgbClr val="000000"/>
                  </a:outerShdw>
                </a:effectLst>
              </a:rPr>
              <a:t> </a:t>
            </a:r>
            <a:r>
              <a:rPr lang="en-US" sz="2400" dirty="0" err="1">
                <a:effectLst>
                  <a:outerShdw blurRad="38100" dist="38100" dir="2700000" algn="tl">
                    <a:srgbClr val="000000"/>
                  </a:outerShdw>
                </a:effectLst>
              </a:rPr>
              <a:t>proses</a:t>
            </a:r>
            <a:r>
              <a:rPr lang="en-US" sz="2400" dirty="0">
                <a:effectLst>
                  <a:outerShdw blurRad="38100" dist="38100" dir="2700000" algn="tl">
                    <a:srgbClr val="000000"/>
                  </a:outerShdw>
                </a:effectLst>
              </a:rPr>
              <a:t> </a:t>
            </a:r>
            <a:r>
              <a:rPr lang="en-US" sz="2400" dirty="0" err="1">
                <a:effectLst>
                  <a:outerShdw blurRad="38100" dist="38100" dir="2700000" algn="tl">
                    <a:srgbClr val="000000"/>
                  </a:outerShdw>
                </a:effectLst>
              </a:rPr>
              <a:t>untuk</a:t>
            </a:r>
            <a:r>
              <a:rPr lang="en-US" sz="2400" dirty="0">
                <a:effectLst>
                  <a:outerShdw blurRad="38100" dist="38100" dir="2700000" algn="tl">
                    <a:srgbClr val="000000"/>
                  </a:outerShdw>
                </a:effectLst>
              </a:rPr>
              <a:t> </a:t>
            </a:r>
            <a:r>
              <a:rPr lang="en-US" sz="2400" dirty="0" err="1">
                <a:effectLst>
                  <a:outerShdw blurRad="38100" dist="38100" dir="2700000" algn="tl">
                    <a:srgbClr val="000000"/>
                  </a:outerShdw>
                </a:effectLst>
              </a:rPr>
              <a:t>mengubah</a:t>
            </a:r>
            <a:r>
              <a:rPr lang="en-US" sz="2400" dirty="0">
                <a:effectLst>
                  <a:outerShdw blurRad="38100" dist="38100" dir="2700000" algn="tl">
                    <a:srgbClr val="000000"/>
                  </a:outerShdw>
                </a:effectLst>
              </a:rPr>
              <a:t> </a:t>
            </a:r>
            <a:r>
              <a:rPr lang="en-US" sz="2400" dirty="0" err="1">
                <a:effectLst>
                  <a:outerShdw blurRad="38100" dist="38100" dir="2700000" algn="tl">
                    <a:srgbClr val="000000"/>
                  </a:outerShdw>
                </a:effectLst>
              </a:rPr>
              <a:t>proses</a:t>
            </a:r>
            <a:r>
              <a:rPr lang="en-US" sz="2400" dirty="0">
                <a:effectLst>
                  <a:outerShdw blurRad="38100" dist="38100" dir="2700000" algn="tl">
                    <a:srgbClr val="000000"/>
                  </a:outerShdw>
                </a:effectLst>
              </a:rPr>
              <a:t> </a:t>
            </a:r>
            <a:r>
              <a:rPr lang="en-US" sz="2400" dirty="0" err="1">
                <a:effectLst>
                  <a:outerShdw blurRad="38100" dist="38100" dir="2700000" algn="tl">
                    <a:srgbClr val="000000"/>
                  </a:outerShdw>
                </a:effectLst>
              </a:rPr>
              <a:t>dan</a:t>
            </a:r>
            <a:r>
              <a:rPr lang="en-US" sz="2400" dirty="0">
                <a:effectLst>
                  <a:outerShdw blurRad="38100" dist="38100" dir="2700000" algn="tl">
                    <a:srgbClr val="000000"/>
                  </a:outerShdw>
                </a:effectLst>
              </a:rPr>
              <a:t> </a:t>
            </a:r>
            <a:r>
              <a:rPr lang="en-US" sz="2400" dirty="0" err="1">
                <a:effectLst>
                  <a:outerShdw blurRad="38100" dist="38100" dir="2700000" algn="tl">
                    <a:srgbClr val="000000"/>
                  </a:outerShdw>
                </a:effectLst>
              </a:rPr>
              <a:t>prosedur</a:t>
            </a:r>
            <a:r>
              <a:rPr lang="en-US" sz="2400" dirty="0">
                <a:effectLst>
                  <a:outerShdw blurRad="38100" dist="38100" dir="2700000" algn="tl">
                    <a:srgbClr val="000000"/>
                  </a:outerShdw>
                </a:effectLst>
              </a:rPr>
              <a:t> </a:t>
            </a:r>
            <a:r>
              <a:rPr lang="en-US" sz="2400" dirty="0" err="1">
                <a:effectLst>
                  <a:outerShdw blurRad="38100" dist="38100" dir="2700000" algn="tl">
                    <a:srgbClr val="000000"/>
                  </a:outerShdw>
                </a:effectLst>
              </a:rPr>
              <a:t>birokrasi</a:t>
            </a:r>
            <a:r>
              <a:rPr lang="en-US" sz="2400" dirty="0">
                <a:effectLst>
                  <a:outerShdw blurRad="38100" dist="38100" dir="2700000" algn="tl">
                    <a:srgbClr val="000000"/>
                  </a:outerShdw>
                </a:effectLst>
              </a:rPr>
              <a:t> </a:t>
            </a:r>
            <a:r>
              <a:rPr lang="en-US" sz="2400" dirty="0" err="1">
                <a:effectLst>
                  <a:outerShdw blurRad="38100" dist="38100" dir="2700000" algn="tl">
                    <a:srgbClr val="000000"/>
                  </a:outerShdw>
                </a:effectLst>
              </a:rPr>
              <a:t>publik</a:t>
            </a:r>
            <a:r>
              <a:rPr lang="en-US" sz="2400" dirty="0">
                <a:effectLst>
                  <a:outerShdw blurRad="38100" dist="38100" dir="2700000" algn="tl">
                    <a:srgbClr val="000000"/>
                  </a:outerShdw>
                </a:effectLst>
              </a:rPr>
              <a:t>, </a:t>
            </a:r>
            <a:r>
              <a:rPr lang="en-US" sz="2400" dirty="0" err="1">
                <a:effectLst>
                  <a:outerShdw blurRad="38100" dist="38100" dir="2700000" algn="tl">
                    <a:srgbClr val="000000"/>
                  </a:outerShdw>
                </a:effectLst>
              </a:rPr>
              <a:t>dan</a:t>
            </a:r>
            <a:r>
              <a:rPr lang="en-US" sz="2400" dirty="0">
                <a:effectLst>
                  <a:outerShdw blurRad="38100" dist="38100" dir="2700000" algn="tl">
                    <a:srgbClr val="000000"/>
                  </a:outerShdw>
                </a:effectLst>
              </a:rPr>
              <a:t> </a:t>
            </a:r>
            <a:r>
              <a:rPr lang="en-US" sz="2400" dirty="0" err="1">
                <a:effectLst>
                  <a:outerShdw blurRad="38100" dist="38100" dir="2700000" algn="tl">
                    <a:srgbClr val="000000"/>
                  </a:outerShdw>
                </a:effectLst>
              </a:rPr>
              <a:t>sikap</a:t>
            </a:r>
            <a:r>
              <a:rPr lang="en-US" sz="2400" dirty="0">
                <a:effectLst>
                  <a:outerShdw blurRad="38100" dist="38100" dir="2700000" algn="tl">
                    <a:srgbClr val="000000"/>
                  </a:outerShdw>
                </a:effectLst>
              </a:rPr>
              <a:t> </a:t>
            </a:r>
            <a:r>
              <a:rPr lang="en-US" sz="2400" dirty="0" err="1">
                <a:effectLst>
                  <a:outerShdw blurRad="38100" dist="38100" dir="2700000" algn="tl">
                    <a:srgbClr val="000000"/>
                  </a:outerShdw>
                </a:effectLst>
              </a:rPr>
              <a:t>serta</a:t>
            </a:r>
            <a:r>
              <a:rPr lang="en-US" sz="2400" dirty="0">
                <a:effectLst>
                  <a:outerShdw blurRad="38100" dist="38100" dir="2700000" algn="tl">
                    <a:srgbClr val="000000"/>
                  </a:outerShdw>
                </a:effectLst>
              </a:rPr>
              <a:t> </a:t>
            </a:r>
            <a:r>
              <a:rPr lang="en-US" sz="2400" dirty="0" err="1">
                <a:effectLst>
                  <a:outerShdw blurRad="38100" dist="38100" dir="2700000" algn="tl">
                    <a:srgbClr val="000000"/>
                  </a:outerShdw>
                </a:effectLst>
              </a:rPr>
              <a:t>tingkah</a:t>
            </a:r>
            <a:r>
              <a:rPr lang="en-US" sz="2400" dirty="0">
                <a:effectLst>
                  <a:outerShdw blurRad="38100" dist="38100" dir="2700000" algn="tl">
                    <a:srgbClr val="000000"/>
                  </a:outerShdw>
                </a:effectLst>
              </a:rPr>
              <a:t> </a:t>
            </a:r>
            <a:r>
              <a:rPr lang="en-US" sz="2400" dirty="0" err="1">
                <a:effectLst>
                  <a:outerShdw blurRad="38100" dist="38100" dir="2700000" algn="tl">
                    <a:srgbClr val="000000"/>
                  </a:outerShdw>
                </a:effectLst>
              </a:rPr>
              <a:t>laku</a:t>
            </a:r>
            <a:r>
              <a:rPr lang="en-US" sz="2400" dirty="0">
                <a:effectLst>
                  <a:outerShdw blurRad="38100" dist="38100" dir="2700000" algn="tl">
                    <a:srgbClr val="000000"/>
                  </a:outerShdw>
                </a:effectLst>
              </a:rPr>
              <a:t> </a:t>
            </a:r>
            <a:r>
              <a:rPr lang="en-US" sz="2400" dirty="0" err="1">
                <a:effectLst>
                  <a:outerShdw blurRad="38100" dist="38100" dir="2700000" algn="tl">
                    <a:srgbClr val="000000"/>
                  </a:outerShdw>
                </a:effectLst>
              </a:rPr>
              <a:t>birokrat</a:t>
            </a:r>
            <a:r>
              <a:rPr lang="en-US" sz="2400" dirty="0">
                <a:effectLst>
                  <a:outerShdw blurRad="38100" dist="38100" dir="2700000" algn="tl">
                    <a:srgbClr val="000000"/>
                  </a:outerShdw>
                </a:effectLst>
              </a:rPr>
              <a:t> </a:t>
            </a:r>
            <a:r>
              <a:rPr lang="en-US" sz="2400" dirty="0" err="1">
                <a:effectLst>
                  <a:outerShdw blurRad="38100" dist="38100" dir="2700000" algn="tl">
                    <a:srgbClr val="000000"/>
                  </a:outerShdw>
                </a:effectLst>
              </a:rPr>
              <a:t>untuk</a:t>
            </a:r>
            <a:r>
              <a:rPr lang="en-US" sz="2400" dirty="0">
                <a:effectLst>
                  <a:outerShdw blurRad="38100" dist="38100" dir="2700000" algn="tl">
                    <a:srgbClr val="000000"/>
                  </a:outerShdw>
                </a:effectLst>
              </a:rPr>
              <a:t> </a:t>
            </a:r>
            <a:r>
              <a:rPr lang="en-US" sz="2400" dirty="0" err="1">
                <a:effectLst>
                  <a:outerShdw blurRad="38100" dist="38100" dir="2700000" algn="tl">
                    <a:srgbClr val="000000"/>
                  </a:outerShdw>
                </a:effectLst>
              </a:rPr>
              <a:t>mencapai</a:t>
            </a:r>
            <a:r>
              <a:rPr lang="en-US" sz="2400" dirty="0">
                <a:effectLst>
                  <a:outerShdw blurRad="38100" dist="38100" dir="2700000" algn="tl">
                    <a:srgbClr val="000000"/>
                  </a:outerShdw>
                </a:effectLst>
              </a:rPr>
              <a:t> </a:t>
            </a:r>
            <a:r>
              <a:rPr lang="en-US" sz="2400" dirty="0" err="1">
                <a:effectLst>
                  <a:outerShdw blurRad="38100" dist="38100" dir="2700000" algn="tl">
                    <a:srgbClr val="000000"/>
                  </a:outerShdw>
                </a:effectLst>
              </a:rPr>
              <a:t>efektivitas</a:t>
            </a:r>
            <a:r>
              <a:rPr lang="en-US" sz="2400" dirty="0">
                <a:effectLst>
                  <a:outerShdw blurRad="38100" dist="38100" dir="2700000" algn="tl">
                    <a:srgbClr val="000000"/>
                  </a:outerShdw>
                </a:effectLst>
              </a:rPr>
              <a:t> </a:t>
            </a:r>
            <a:r>
              <a:rPr lang="en-US" sz="2400" dirty="0" err="1">
                <a:effectLst>
                  <a:outerShdw blurRad="38100" dist="38100" dir="2700000" algn="tl">
                    <a:srgbClr val="000000"/>
                  </a:outerShdw>
                </a:effectLst>
              </a:rPr>
              <a:t>birokrasi</a:t>
            </a:r>
            <a:r>
              <a:rPr lang="en-US" sz="2400" dirty="0">
                <a:effectLst>
                  <a:outerShdw blurRad="38100" dist="38100" dir="2700000" algn="tl">
                    <a:srgbClr val="000000"/>
                  </a:outerShdw>
                </a:effectLst>
              </a:rPr>
              <a:t> </a:t>
            </a:r>
            <a:r>
              <a:rPr lang="en-US" sz="2400" dirty="0" err="1">
                <a:effectLst>
                  <a:outerShdw blurRad="38100" dist="38100" dir="2700000" algn="tl">
                    <a:srgbClr val="000000"/>
                  </a:outerShdw>
                </a:effectLst>
              </a:rPr>
              <a:t>dan</a:t>
            </a:r>
            <a:r>
              <a:rPr lang="en-US" sz="2400" dirty="0">
                <a:effectLst>
                  <a:outerShdw blurRad="38100" dist="38100" dir="2700000" algn="tl">
                    <a:srgbClr val="000000"/>
                  </a:outerShdw>
                </a:effectLst>
              </a:rPr>
              <a:t> </a:t>
            </a:r>
            <a:r>
              <a:rPr lang="en-US" sz="2400" dirty="0" err="1">
                <a:effectLst>
                  <a:outerShdw blurRad="38100" dist="38100" dir="2700000" algn="tl">
                    <a:srgbClr val="000000"/>
                  </a:outerShdw>
                </a:effectLst>
              </a:rPr>
              <a:t>tujuan</a:t>
            </a:r>
            <a:r>
              <a:rPr lang="en-US" sz="2400" dirty="0">
                <a:effectLst>
                  <a:outerShdw blurRad="38100" dist="38100" dir="2700000" algn="tl">
                    <a:srgbClr val="000000"/>
                  </a:outerShdw>
                </a:effectLst>
              </a:rPr>
              <a:t> </a:t>
            </a:r>
            <a:r>
              <a:rPr lang="en-US" sz="2400" dirty="0" err="1">
                <a:effectLst>
                  <a:outerShdw blurRad="38100" dist="38100" dir="2700000" algn="tl">
                    <a:srgbClr val="000000"/>
                  </a:outerShdw>
                </a:effectLst>
              </a:rPr>
              <a:t>pembangunan</a:t>
            </a:r>
            <a:r>
              <a:rPr lang="en-US" sz="2400" dirty="0">
                <a:effectLst>
                  <a:outerShdw blurRad="38100" dist="38100" dir="2700000" algn="tl">
                    <a:srgbClr val="000000"/>
                  </a:outerShdw>
                </a:effectLst>
              </a:rPr>
              <a:t> </a:t>
            </a:r>
            <a:r>
              <a:rPr lang="en-US" sz="2400" dirty="0" err="1">
                <a:effectLst>
                  <a:outerShdw blurRad="38100" dist="38100" dir="2700000" algn="tl">
                    <a:srgbClr val="000000"/>
                  </a:outerShdw>
                </a:effectLst>
              </a:rPr>
              <a:t>nasional</a:t>
            </a:r>
            <a:endParaRPr lang="en-US" sz="2400" dirty="0">
              <a:effectLst>
                <a:outerShdw blurRad="38100" dist="38100" dir="2700000" algn="tl">
                  <a:srgbClr val="000000"/>
                </a:outerShdw>
              </a:effectLst>
            </a:endParaRPr>
          </a:p>
        </p:txBody>
      </p:sp>
      <p:sp>
        <p:nvSpPr>
          <p:cNvPr id="203779" name="Text Box 3"/>
          <p:cNvSpPr txBox="1">
            <a:spLocks noChangeArrowheads="1"/>
          </p:cNvSpPr>
          <p:nvPr/>
        </p:nvSpPr>
        <p:spPr bwMode="auto">
          <a:xfrm>
            <a:off x="611188" y="4076700"/>
            <a:ext cx="7056437" cy="1939925"/>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marL="457200" indent="-457200">
              <a:defRPr/>
            </a:pPr>
            <a:r>
              <a:rPr lang="en-US" sz="2400" b="1" dirty="0"/>
              <a:t>SASARAN PERUBAHAN</a:t>
            </a:r>
          </a:p>
          <a:p>
            <a:pPr marL="457200" indent="-457200">
              <a:defRPr/>
            </a:pPr>
            <a:r>
              <a:rPr lang="en-US" sz="2400" dirty="0"/>
              <a:t>1.	</a:t>
            </a:r>
            <a:r>
              <a:rPr lang="en-US" sz="2400" dirty="0" err="1"/>
              <a:t>Proses</a:t>
            </a:r>
            <a:r>
              <a:rPr lang="en-US" sz="2400" dirty="0"/>
              <a:t> </a:t>
            </a:r>
            <a:r>
              <a:rPr lang="en-US" sz="2400" dirty="0" err="1"/>
              <a:t>dan</a:t>
            </a:r>
            <a:r>
              <a:rPr lang="en-US" sz="2400" dirty="0"/>
              <a:t> </a:t>
            </a:r>
            <a:r>
              <a:rPr lang="en-US" sz="2400" dirty="0" err="1"/>
              <a:t>Prosedur</a:t>
            </a:r>
            <a:r>
              <a:rPr lang="en-US" sz="2400" dirty="0"/>
              <a:t> (instrumental)</a:t>
            </a:r>
          </a:p>
          <a:p>
            <a:pPr marL="457200" indent="-457200">
              <a:defRPr/>
            </a:pPr>
            <a:r>
              <a:rPr lang="en-US" sz="2400" dirty="0"/>
              <a:t>2.	</a:t>
            </a:r>
            <a:r>
              <a:rPr lang="en-US" sz="2400" dirty="0" err="1"/>
              <a:t>Lembaga</a:t>
            </a:r>
            <a:r>
              <a:rPr lang="en-US" sz="2400" dirty="0"/>
              <a:t> (structural)</a:t>
            </a:r>
          </a:p>
          <a:p>
            <a:pPr marL="457200" indent="-457200">
              <a:defRPr/>
            </a:pPr>
            <a:r>
              <a:rPr lang="en-US" sz="2400" dirty="0"/>
              <a:t>3.	</a:t>
            </a:r>
            <a:r>
              <a:rPr lang="en-US" sz="2400" dirty="0" err="1"/>
              <a:t>Sikap</a:t>
            </a:r>
            <a:r>
              <a:rPr lang="en-US" sz="2400" dirty="0"/>
              <a:t> </a:t>
            </a:r>
            <a:r>
              <a:rPr lang="en-US" sz="2400" dirty="0" err="1"/>
              <a:t>dan</a:t>
            </a:r>
            <a:r>
              <a:rPr lang="en-US" sz="2400" dirty="0"/>
              <a:t> </a:t>
            </a:r>
            <a:r>
              <a:rPr lang="en-US" sz="2400" dirty="0" err="1"/>
              <a:t>Tingkah</a:t>
            </a:r>
            <a:r>
              <a:rPr lang="en-US" sz="2400" dirty="0"/>
              <a:t> </a:t>
            </a:r>
            <a:r>
              <a:rPr lang="en-US" sz="2400" dirty="0" err="1"/>
              <a:t>Laku</a:t>
            </a:r>
            <a:r>
              <a:rPr lang="en-US" sz="2400" dirty="0"/>
              <a:t> (mental &amp; cultural)</a:t>
            </a:r>
          </a:p>
        </p:txBody>
      </p:sp>
      <p:sp>
        <p:nvSpPr>
          <p:cNvPr id="203780" name="Title 1"/>
          <p:cNvSpPr>
            <a:spLocks/>
          </p:cNvSpPr>
          <p:nvPr/>
        </p:nvSpPr>
        <p:spPr bwMode="auto">
          <a:xfrm>
            <a:off x="871538" y="63500"/>
            <a:ext cx="7400925" cy="979488"/>
          </a:xfrm>
          <a:prstGeom prst="rect">
            <a:avLst/>
          </a:prstGeom>
          <a:solidFill>
            <a:srgbClr val="990000"/>
          </a:solidFill>
          <a:ln w="9525">
            <a:solidFill>
              <a:srgbClr val="FFFF00"/>
            </a:solidFill>
            <a:miter lim="800000"/>
            <a:headEnd/>
            <a:tailEnd/>
          </a:ln>
        </p:spPr>
        <p:txBody>
          <a:bodyPr anchor="ctr"/>
          <a:lstStyle/>
          <a:p>
            <a:pPr algn="ctr">
              <a:defRPr/>
            </a:pPr>
            <a:r>
              <a:rPr lang="en-US" sz="3500" b="1">
                <a:solidFill>
                  <a:schemeClr val="bg1"/>
                </a:solidFill>
                <a:effectLst>
                  <a:outerShdw blurRad="38100" dist="38100" dir="2700000" algn="tl">
                    <a:srgbClr val="000000"/>
                  </a:outerShdw>
                </a:effectLst>
                <a:latin typeface="Baskerville Old Face" pitchFamily="18" charset="0"/>
              </a:rPr>
              <a:t>PENGERTIAN DAN SASARAN</a:t>
            </a:r>
          </a:p>
          <a:p>
            <a:pPr algn="ctr">
              <a:defRPr/>
            </a:pPr>
            <a:r>
              <a:rPr lang="en-US" sz="3500" b="1">
                <a:solidFill>
                  <a:schemeClr val="bg1"/>
                </a:solidFill>
                <a:effectLst>
                  <a:outerShdw blurRad="38100" dist="38100" dir="2700000" algn="tl">
                    <a:srgbClr val="000000"/>
                  </a:outerShdw>
                </a:effectLst>
                <a:latin typeface="Baskerville Old Face" pitchFamily="18" charset="0"/>
              </a:rPr>
              <a:t>REFORMASI BIROKRASI</a:t>
            </a:r>
          </a:p>
        </p:txBody>
      </p:sp>
      <p:pic>
        <p:nvPicPr>
          <p:cNvPr id="75781" name="Picture 6" descr="berikut">
            <a:hlinkClick r:id="" action="ppaction://hlinkshowjump?jump=nextslid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18525" y="5943600"/>
            <a:ext cx="468313"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5782" name="Picture 6" descr="kembali">
            <a:hlinkClick r:id="" action="ppaction://hlinkshowjump?jump=previousslide"/>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1450" y="5883275"/>
            <a:ext cx="395288" cy="249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8" presetClass="entr" presetSubtype="16" fill="hold" grpId="0" nodeType="withEffect">
                                  <p:stCondLst>
                                    <p:cond delay="0"/>
                                  </p:stCondLst>
                                  <p:childTnLst>
                                    <p:set>
                                      <p:cBhvr>
                                        <p:cTn id="10" dur="1" fill="hold">
                                          <p:stCondLst>
                                            <p:cond delay="0"/>
                                          </p:stCondLst>
                                        </p:cTn>
                                        <p:tgtEl>
                                          <p:spTgt spid="203779"/>
                                        </p:tgtEl>
                                        <p:attrNameLst>
                                          <p:attrName>style.visibility</p:attrName>
                                        </p:attrNameLst>
                                      </p:cBhvr>
                                      <p:to>
                                        <p:strVal val="visible"/>
                                      </p:to>
                                    </p:set>
                                    <p:animEffect transition="in" filter="diamond(in)">
                                      <p:cBhvr>
                                        <p:cTn id="11" dur="2000"/>
                                        <p:tgtEl>
                                          <p:spTgt spid="2037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203779" grpId="0"/>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8"/>
          <p:cNvSpPr>
            <a:spLocks noChangeArrowheads="1"/>
          </p:cNvSpPr>
          <p:nvPr/>
        </p:nvSpPr>
        <p:spPr bwMode="auto">
          <a:xfrm>
            <a:off x="744538" y="33338"/>
            <a:ext cx="7800975" cy="1203325"/>
          </a:xfrm>
          <a:prstGeom prst="rect">
            <a:avLst/>
          </a:prstGeom>
          <a:solidFill>
            <a:srgbClr val="990000"/>
          </a:solidFill>
          <a:ln w="9525">
            <a:solidFill>
              <a:srgbClr val="FFFF00"/>
            </a:solidFill>
            <a:miter lim="800000"/>
            <a:headEnd/>
            <a:tailEnd/>
          </a:ln>
        </p:spPr>
        <p:txBody>
          <a:bodyPr/>
          <a:lstStyle/>
          <a:p>
            <a:pPr algn="ctr">
              <a:defRPr/>
            </a:pPr>
            <a:r>
              <a:rPr lang="it-IT" sz="3500" b="1">
                <a:solidFill>
                  <a:schemeClr val="bg1"/>
                </a:solidFill>
                <a:effectLst>
                  <a:outerShdw blurRad="38100" dist="38100" dir="2700000" algn="tl">
                    <a:srgbClr val="000000"/>
                  </a:outerShdw>
                </a:effectLst>
                <a:latin typeface="Baskerville Old Face" pitchFamily="18" charset="0"/>
                <a:ea typeface="Calibri" pitchFamily="34" charset="0"/>
                <a:cs typeface="Calibri" pitchFamily="34" charset="0"/>
              </a:rPr>
              <a:t>VISI DAN MISI REFORMASI BIROKRASI</a:t>
            </a:r>
          </a:p>
        </p:txBody>
      </p:sp>
      <p:sp>
        <p:nvSpPr>
          <p:cNvPr id="20483" name="Content Placeholder 2"/>
          <p:cNvSpPr txBox="1">
            <a:spLocks/>
          </p:cNvSpPr>
          <p:nvPr/>
        </p:nvSpPr>
        <p:spPr bwMode="auto">
          <a:xfrm>
            <a:off x="611188" y="1457325"/>
            <a:ext cx="7951787" cy="540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a:spcBef>
                <a:spcPts val="100"/>
              </a:spcBef>
            </a:pPr>
            <a:r>
              <a:rPr lang="en-US" sz="2000" b="1"/>
              <a:t>VISI</a:t>
            </a:r>
          </a:p>
          <a:p>
            <a:pPr>
              <a:spcBef>
                <a:spcPts val="100"/>
              </a:spcBef>
            </a:pPr>
            <a:r>
              <a:rPr lang="en-US" sz="2000"/>
              <a:t>	</a:t>
            </a:r>
            <a:r>
              <a:rPr lang="id-ID" sz="2000"/>
              <a:t>M</a:t>
            </a:r>
            <a:r>
              <a:rPr lang="en-US" sz="2000"/>
              <a:t>emantapkan birokrasi yang profesional dan memiliki integritas tinggi yang mampu menyediakan pelayanan yang bermutu dan mendukung manajemen pemerintahan yang demokratis untuk mewujudkan good governance pada tahun 2025  </a:t>
            </a:r>
            <a:endParaRPr lang="id-ID" sz="2000"/>
          </a:p>
          <a:p>
            <a:pPr>
              <a:spcBef>
                <a:spcPts val="100"/>
              </a:spcBef>
            </a:pPr>
            <a:endParaRPr lang="en-US" sz="2000"/>
          </a:p>
          <a:p>
            <a:pPr>
              <a:spcBef>
                <a:spcPts val="100"/>
              </a:spcBef>
            </a:pPr>
            <a:r>
              <a:rPr lang="en-US" sz="2000" b="1"/>
              <a:t>MISI</a:t>
            </a:r>
          </a:p>
          <a:p>
            <a:pPr>
              <a:spcBef>
                <a:spcPts val="100"/>
              </a:spcBef>
              <a:buFontTx/>
              <a:buAutoNum type="arabicPeriod"/>
            </a:pPr>
            <a:r>
              <a:rPr lang="en-US" sz="2000"/>
              <a:t>Menyempurnakan regulasi, melalui formulasi, revisi dan perbaikan</a:t>
            </a:r>
          </a:p>
          <a:p>
            <a:pPr>
              <a:spcBef>
                <a:spcPts val="100"/>
              </a:spcBef>
              <a:buFontTx/>
              <a:buAutoNum type="arabicPeriod"/>
            </a:pPr>
            <a:r>
              <a:rPr lang="en-US" sz="2000"/>
              <a:t>Restrukturisasi organisasi; proses kerja; manajemen pola karir, mutasi dan rekrtumen pegawai; remunerasi</a:t>
            </a:r>
          </a:p>
          <a:p>
            <a:pPr>
              <a:spcBef>
                <a:spcPts val="100"/>
              </a:spcBef>
              <a:buFontTx/>
              <a:buAutoNum type="arabicPeriod"/>
            </a:pPr>
            <a:r>
              <a:rPr lang="en-US" sz="2000"/>
              <a:t>Optimalisasi TIK</a:t>
            </a:r>
          </a:p>
          <a:p>
            <a:pPr>
              <a:spcBef>
                <a:spcPts val="100"/>
              </a:spcBef>
              <a:buFontTx/>
              <a:buAutoNum type="arabicPeriod"/>
            </a:pPr>
            <a:r>
              <a:rPr lang="en-US" sz="2000"/>
              <a:t>Memperkuat mekanisme pengawasan</a:t>
            </a:r>
          </a:p>
          <a:p>
            <a:pPr>
              <a:spcBef>
                <a:spcPts val="100"/>
              </a:spcBef>
              <a:buFontTx/>
              <a:buAutoNum type="arabicPeriod"/>
            </a:pPr>
            <a:r>
              <a:rPr lang="en-US" sz="2000"/>
              <a:t>Merubah </a:t>
            </a:r>
            <a:r>
              <a:rPr lang="en-US" sz="2000" i="1"/>
              <a:t>mind set</a:t>
            </a:r>
            <a:r>
              <a:rPr lang="en-US" sz="2000"/>
              <a:t> dan </a:t>
            </a:r>
            <a:r>
              <a:rPr lang="en-US" sz="2000" i="1"/>
              <a:t>culture set</a:t>
            </a:r>
          </a:p>
        </p:txBody>
      </p:sp>
      <p:pic>
        <p:nvPicPr>
          <p:cNvPr id="76804" name="Picture 6" descr="berikut">
            <a:hlinkClick r:id="" action="ppaction://hlinkshowjump?jump=nextslid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18525" y="5943600"/>
            <a:ext cx="468313"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805" name="Picture 6" descr="kembali">
            <a:hlinkClick r:id="" action="ppaction://hlinkshowjump?jump=previousslide"/>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1450" y="5883275"/>
            <a:ext cx="395288" cy="249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20483"/>
                                        </p:tgtEl>
                                        <p:attrNameLst>
                                          <p:attrName>style.visibility</p:attrName>
                                        </p:attrNameLst>
                                      </p:cBhvr>
                                      <p:to>
                                        <p:strVal val="visible"/>
                                      </p:to>
                                    </p:set>
                                    <p:animEffect transition="in" filter="blinds(horizontal)">
                                      <p:cBhvr>
                                        <p:cTn id="7" dur="500"/>
                                        <p:tgtEl>
                                          <p:spTgt spid="204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8"/>
          <p:cNvSpPr>
            <a:spLocks noChangeArrowheads="1"/>
          </p:cNvSpPr>
          <p:nvPr/>
        </p:nvSpPr>
        <p:spPr bwMode="auto">
          <a:xfrm>
            <a:off x="744538" y="33338"/>
            <a:ext cx="7886700" cy="1035050"/>
          </a:xfrm>
          <a:prstGeom prst="rect">
            <a:avLst/>
          </a:prstGeom>
          <a:solidFill>
            <a:srgbClr val="990000"/>
          </a:solidFill>
          <a:ln w="9525">
            <a:solidFill>
              <a:srgbClr val="FFFF00"/>
            </a:solidFill>
            <a:miter lim="800000"/>
            <a:headEnd/>
            <a:tailEnd/>
          </a:ln>
        </p:spPr>
        <p:txBody>
          <a:bodyPr/>
          <a:lstStyle/>
          <a:p>
            <a:pPr algn="ctr">
              <a:lnSpc>
                <a:spcPct val="90000"/>
              </a:lnSpc>
              <a:defRPr/>
            </a:pPr>
            <a:r>
              <a:rPr lang="it-IT" sz="3500" b="1">
                <a:solidFill>
                  <a:schemeClr val="bg1"/>
                </a:solidFill>
                <a:effectLst>
                  <a:outerShdw blurRad="38100" dist="38100" dir="2700000" algn="tl">
                    <a:srgbClr val="000000"/>
                  </a:outerShdw>
                </a:effectLst>
                <a:latin typeface="Baskerville Old Face" pitchFamily="18" charset="0"/>
                <a:ea typeface="Calibri" pitchFamily="34" charset="0"/>
                <a:cs typeface="Calibri" pitchFamily="34" charset="0"/>
              </a:rPr>
              <a:t>GOAL &amp; OBJECTIVES</a:t>
            </a:r>
          </a:p>
          <a:p>
            <a:pPr algn="ctr">
              <a:lnSpc>
                <a:spcPct val="90000"/>
              </a:lnSpc>
              <a:defRPr/>
            </a:pPr>
            <a:r>
              <a:rPr lang="it-IT" sz="3500" b="1">
                <a:solidFill>
                  <a:schemeClr val="bg1"/>
                </a:solidFill>
                <a:effectLst>
                  <a:outerShdw blurRad="38100" dist="38100" dir="2700000" algn="tl">
                    <a:srgbClr val="000000"/>
                  </a:outerShdw>
                </a:effectLst>
                <a:latin typeface="Baskerville Old Face" pitchFamily="18" charset="0"/>
                <a:ea typeface="Calibri" pitchFamily="34" charset="0"/>
                <a:cs typeface="Calibri" pitchFamily="34" charset="0"/>
              </a:rPr>
              <a:t>REFORMASI BIROKRASI</a:t>
            </a:r>
          </a:p>
        </p:txBody>
      </p:sp>
      <p:sp>
        <p:nvSpPr>
          <p:cNvPr id="21507" name="Content Placeholder 2"/>
          <p:cNvSpPr txBox="1">
            <a:spLocks/>
          </p:cNvSpPr>
          <p:nvPr/>
        </p:nvSpPr>
        <p:spPr bwMode="auto">
          <a:xfrm>
            <a:off x="468313" y="1236663"/>
            <a:ext cx="8174037" cy="5072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algn="just">
              <a:spcBef>
                <a:spcPts val="300"/>
              </a:spcBef>
            </a:pPr>
            <a:r>
              <a:rPr lang="en-US" sz="2000" b="1"/>
              <a:t>GOALS</a:t>
            </a:r>
            <a:endParaRPr lang="en-US" sz="2000"/>
          </a:p>
          <a:p>
            <a:pPr algn="just">
              <a:spcBef>
                <a:spcPts val="300"/>
              </a:spcBef>
            </a:pPr>
            <a:r>
              <a:rPr lang="en-US" sz="2000"/>
              <a:t>	Aparatur negara yang profesional dengan karakteristik: mampu beradaptasi, integritas, kinerja tinggi, bebas KKN, mampu melayani, berdedikasi, tidak beraliansi politis, menjunjung nilai dan kode etik pegawai negeri.</a:t>
            </a:r>
            <a:endParaRPr lang="id-ID" sz="2000"/>
          </a:p>
          <a:p>
            <a:pPr algn="just">
              <a:spcBef>
                <a:spcPts val="300"/>
              </a:spcBef>
            </a:pPr>
            <a:endParaRPr lang="en-US" sz="2000"/>
          </a:p>
          <a:p>
            <a:pPr algn="just">
              <a:spcBef>
                <a:spcPts val="1200"/>
              </a:spcBef>
            </a:pPr>
            <a:r>
              <a:rPr lang="en-US" sz="2000" b="1"/>
              <a:t>OBJECTIVES</a:t>
            </a:r>
          </a:p>
          <a:p>
            <a:pPr algn="just">
              <a:spcBef>
                <a:spcPts val="300"/>
              </a:spcBef>
            </a:pPr>
            <a:r>
              <a:rPr lang="en-US" sz="2000"/>
              <a:t>	Meningkatnya kinerja birokrasi yang berorientasi hasil melalui perubahan yang terencana, bertahap dan integral pada komponen birokrasi pemerintah, yaitu: peraturan perundang-undangan, organisasi, proses kerja, manajemen SDM, pola pikir &amp; budaya kerja, sistem akuntabilitas, kualitas pelayanan, dan sistem monitoring dan evaluasi, serta pegawasan.</a:t>
            </a:r>
          </a:p>
        </p:txBody>
      </p:sp>
      <p:pic>
        <p:nvPicPr>
          <p:cNvPr id="77828" name="Picture 6" descr="berikut">
            <a:hlinkClick r:id="" action="ppaction://hlinkshowjump?jump=nextslid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18525" y="5943600"/>
            <a:ext cx="468313"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829" name="Picture 6" descr="kembali">
            <a:hlinkClick r:id="" action="ppaction://hlinkshowjump?jump=previousslide"/>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1450" y="5883275"/>
            <a:ext cx="395288" cy="249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1507"/>
                                        </p:tgtEl>
                                        <p:attrNameLst>
                                          <p:attrName>style.visibility</p:attrName>
                                        </p:attrNameLst>
                                      </p:cBhvr>
                                      <p:to>
                                        <p:strVal val="visible"/>
                                      </p:to>
                                    </p:set>
                                    <p:animEffect transition="in" filter="diamond(in)">
                                      <p:cBhvr>
                                        <p:cTn id="7" dur="2000"/>
                                        <p:tgtEl>
                                          <p:spTgt spid="215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Title 1"/>
          <p:cNvSpPr>
            <a:spLocks/>
          </p:cNvSpPr>
          <p:nvPr/>
        </p:nvSpPr>
        <p:spPr bwMode="auto">
          <a:xfrm>
            <a:off x="808038" y="254000"/>
            <a:ext cx="7634287" cy="731838"/>
          </a:xfrm>
          <a:prstGeom prst="rect">
            <a:avLst/>
          </a:prstGeom>
          <a:solidFill>
            <a:srgbClr val="990000"/>
          </a:solidFill>
          <a:ln w="9525">
            <a:solidFill>
              <a:srgbClr val="FFFF00"/>
            </a:solidFill>
            <a:miter lim="800000"/>
            <a:headEnd/>
            <a:tailEnd/>
          </a:ln>
        </p:spPr>
        <p:txBody>
          <a:bodyPr anchor="ctr"/>
          <a:lstStyle/>
          <a:p>
            <a:pPr algn="ctr">
              <a:defRPr/>
            </a:pPr>
            <a:r>
              <a:rPr lang="en-US" sz="3500" b="1">
                <a:solidFill>
                  <a:schemeClr val="bg1"/>
                </a:solidFill>
                <a:effectLst>
                  <a:outerShdw blurRad="38100" dist="38100" dir="2700000" algn="tl">
                    <a:srgbClr val="000000"/>
                  </a:outerShdw>
                </a:effectLst>
                <a:latin typeface="Baskerville Old Face" pitchFamily="18" charset="0"/>
              </a:rPr>
              <a:t>MANFAAT REFORMASI BIROKRASI</a:t>
            </a:r>
          </a:p>
        </p:txBody>
      </p:sp>
      <p:sp>
        <p:nvSpPr>
          <p:cNvPr id="23556" name="Pentagon 4"/>
          <p:cNvSpPr>
            <a:spLocks noChangeArrowheads="1"/>
          </p:cNvSpPr>
          <p:nvPr/>
        </p:nvSpPr>
        <p:spPr bwMode="auto">
          <a:xfrm>
            <a:off x="714375" y="1079500"/>
            <a:ext cx="2284413" cy="1544638"/>
          </a:xfrm>
          <a:prstGeom prst="homePlate">
            <a:avLst>
              <a:gd name="adj" fmla="val 35967"/>
            </a:avLst>
          </a:prstGeom>
          <a:solidFill>
            <a:srgbClr val="66FFFF"/>
          </a:solidFill>
          <a:ln>
            <a:noFill/>
          </a:ln>
          <a:extLst>
            <a:ext uri="{91240B29-F687-4F45-9708-019B960494DF}">
              <a14:hiddenLine xmlns:a14="http://schemas.microsoft.com/office/drawing/2010/main" w="40000" algn="ctr">
                <a:solidFill>
                  <a:srgbClr val="000000"/>
                </a:solidFill>
                <a:miter lim="800000"/>
                <a:headEnd/>
                <a:tailEnd/>
              </a14:hiddenLine>
            </a:ext>
          </a:extLst>
        </p:spPr>
        <p:txBody>
          <a:bodyPr anchor="ctr"/>
          <a:lstStyle/>
          <a:p>
            <a:pPr algn="ctr"/>
            <a:r>
              <a:rPr lang="en-US" sz="2000" b="1"/>
              <a:t>Masyarakat</a:t>
            </a:r>
          </a:p>
        </p:txBody>
      </p:sp>
      <p:sp>
        <p:nvSpPr>
          <p:cNvPr id="23557" name="Rectangle 15"/>
          <p:cNvSpPr>
            <a:spLocks noChangeArrowheads="1"/>
          </p:cNvSpPr>
          <p:nvPr/>
        </p:nvSpPr>
        <p:spPr bwMode="auto">
          <a:xfrm>
            <a:off x="3176588" y="1060450"/>
            <a:ext cx="5275262" cy="1566863"/>
          </a:xfrm>
          <a:prstGeom prst="rect">
            <a:avLst/>
          </a:prstGeom>
          <a:solidFill>
            <a:srgbClr val="FFFF00"/>
          </a:solidFill>
          <a:ln>
            <a:noFill/>
          </a:ln>
          <a:extLst>
            <a:ext uri="{91240B29-F687-4F45-9708-019B960494DF}">
              <a14:hiddenLine xmlns:a14="http://schemas.microsoft.com/office/drawing/2010/main" w="40000" algn="ctr">
                <a:solidFill>
                  <a:srgbClr val="000000"/>
                </a:solidFill>
                <a:miter lim="800000"/>
                <a:headEnd/>
                <a:tailEnd/>
              </a14:hiddenLine>
            </a:ext>
          </a:extLst>
        </p:spPr>
        <p:txBody>
          <a:bodyPr anchor="ctr"/>
          <a:lstStyle/>
          <a:p>
            <a:pPr marL="342900" indent="-342900">
              <a:buFontTx/>
              <a:buChar char="•"/>
            </a:pPr>
            <a:r>
              <a:rPr lang="en-US" sz="2400">
                <a:solidFill>
                  <a:srgbClr val="000099"/>
                </a:solidFill>
              </a:rPr>
              <a:t>Pelayanan yang lebih sederhana, nyaman melalui otomatisasi dan pelayanan terpadu;</a:t>
            </a:r>
          </a:p>
          <a:p>
            <a:pPr marL="342900" indent="-342900">
              <a:buFontTx/>
              <a:buChar char="•"/>
            </a:pPr>
            <a:r>
              <a:rPr lang="en-US" sz="2400">
                <a:solidFill>
                  <a:srgbClr val="000099"/>
                </a:solidFill>
              </a:rPr>
              <a:t>Akses pelayanan yang mudah.</a:t>
            </a:r>
          </a:p>
        </p:txBody>
      </p:sp>
      <p:sp>
        <p:nvSpPr>
          <p:cNvPr id="23558" name="Pentagon 4"/>
          <p:cNvSpPr>
            <a:spLocks noChangeArrowheads="1"/>
          </p:cNvSpPr>
          <p:nvPr/>
        </p:nvSpPr>
        <p:spPr bwMode="auto">
          <a:xfrm>
            <a:off x="706438" y="2714625"/>
            <a:ext cx="2284412" cy="1824038"/>
          </a:xfrm>
          <a:prstGeom prst="homePlate">
            <a:avLst>
              <a:gd name="adj" fmla="val 35943"/>
            </a:avLst>
          </a:prstGeom>
          <a:solidFill>
            <a:srgbClr val="66FFFF"/>
          </a:solidFill>
          <a:ln>
            <a:noFill/>
          </a:ln>
          <a:extLst>
            <a:ext uri="{91240B29-F687-4F45-9708-019B960494DF}">
              <a14:hiddenLine xmlns:a14="http://schemas.microsoft.com/office/drawing/2010/main" w="40000" algn="ctr">
                <a:solidFill>
                  <a:srgbClr val="000000"/>
                </a:solidFill>
                <a:miter lim="800000"/>
                <a:headEnd/>
                <a:tailEnd/>
              </a14:hiddenLine>
            </a:ext>
          </a:extLst>
        </p:spPr>
        <p:txBody>
          <a:bodyPr anchor="ctr"/>
          <a:lstStyle/>
          <a:p>
            <a:pPr algn="ctr"/>
            <a:r>
              <a:rPr lang="en-US" sz="2500" b="1"/>
              <a:t>Pegawai</a:t>
            </a:r>
          </a:p>
        </p:txBody>
      </p:sp>
      <p:sp>
        <p:nvSpPr>
          <p:cNvPr id="23559" name="Rectangle 15"/>
          <p:cNvSpPr>
            <a:spLocks noChangeArrowheads="1"/>
          </p:cNvSpPr>
          <p:nvPr/>
        </p:nvSpPr>
        <p:spPr bwMode="auto">
          <a:xfrm>
            <a:off x="3168650" y="2695575"/>
            <a:ext cx="5275263" cy="1849438"/>
          </a:xfrm>
          <a:prstGeom prst="rect">
            <a:avLst/>
          </a:prstGeom>
          <a:solidFill>
            <a:srgbClr val="FFFF00"/>
          </a:solidFill>
          <a:ln>
            <a:noFill/>
          </a:ln>
          <a:extLst>
            <a:ext uri="{91240B29-F687-4F45-9708-019B960494DF}">
              <a14:hiddenLine xmlns:a14="http://schemas.microsoft.com/office/drawing/2010/main" w="40000" algn="ctr">
                <a:solidFill>
                  <a:srgbClr val="000000"/>
                </a:solidFill>
                <a:miter lim="800000"/>
                <a:headEnd/>
                <a:tailEnd/>
              </a14:hiddenLine>
            </a:ext>
          </a:extLst>
        </p:spPr>
        <p:txBody>
          <a:bodyPr anchor="ctr"/>
          <a:lstStyle/>
          <a:p>
            <a:pPr marL="342900" indent="-342900">
              <a:buFontTx/>
              <a:buChar char="•"/>
            </a:pPr>
            <a:r>
              <a:rPr lang="en-US" sz="2400">
                <a:solidFill>
                  <a:srgbClr val="000099"/>
                </a:solidFill>
              </a:rPr>
              <a:t>Mendukung kinerja menjadi lebih baik; </a:t>
            </a:r>
          </a:p>
          <a:p>
            <a:pPr marL="342900" indent="-342900">
              <a:buFontTx/>
              <a:buChar char="•"/>
            </a:pPr>
            <a:r>
              <a:rPr lang="en-US" sz="2400">
                <a:solidFill>
                  <a:srgbClr val="000099"/>
                </a:solidFill>
              </a:rPr>
              <a:t>Meningkatkan pemahaman bahwa pekerjaan mereka adalah </a:t>
            </a:r>
            <a:r>
              <a:rPr lang="en-US" sz="2400" i="1">
                <a:solidFill>
                  <a:srgbClr val="000099"/>
                </a:solidFill>
              </a:rPr>
              <a:t>career</a:t>
            </a:r>
            <a:r>
              <a:rPr lang="en-US" sz="2400">
                <a:solidFill>
                  <a:srgbClr val="000099"/>
                </a:solidFill>
              </a:rPr>
              <a:t>, bukan </a:t>
            </a:r>
            <a:r>
              <a:rPr lang="en-US" sz="2400" i="1">
                <a:solidFill>
                  <a:srgbClr val="000099"/>
                </a:solidFill>
              </a:rPr>
              <a:t>job</a:t>
            </a:r>
            <a:r>
              <a:rPr lang="en-US" sz="2400">
                <a:solidFill>
                  <a:srgbClr val="000099"/>
                </a:solidFill>
              </a:rPr>
              <a:t>.</a:t>
            </a:r>
          </a:p>
        </p:txBody>
      </p:sp>
      <p:sp>
        <p:nvSpPr>
          <p:cNvPr id="23560" name="Pentagon 4"/>
          <p:cNvSpPr>
            <a:spLocks noChangeArrowheads="1"/>
          </p:cNvSpPr>
          <p:nvPr/>
        </p:nvSpPr>
        <p:spPr bwMode="auto">
          <a:xfrm>
            <a:off x="711200" y="4633913"/>
            <a:ext cx="2284413" cy="1546225"/>
          </a:xfrm>
          <a:prstGeom prst="homePlate">
            <a:avLst>
              <a:gd name="adj" fmla="val 35930"/>
            </a:avLst>
          </a:prstGeom>
          <a:solidFill>
            <a:srgbClr val="66FFFF"/>
          </a:solidFill>
          <a:ln>
            <a:noFill/>
          </a:ln>
          <a:extLst>
            <a:ext uri="{91240B29-F687-4F45-9708-019B960494DF}">
              <a14:hiddenLine xmlns:a14="http://schemas.microsoft.com/office/drawing/2010/main" w="40000" algn="ctr">
                <a:solidFill>
                  <a:srgbClr val="000000"/>
                </a:solidFill>
                <a:miter lim="800000"/>
                <a:headEnd/>
                <a:tailEnd/>
              </a14:hiddenLine>
            </a:ext>
          </a:extLst>
        </p:spPr>
        <p:txBody>
          <a:bodyPr anchor="ctr"/>
          <a:lstStyle/>
          <a:p>
            <a:pPr algn="ctr"/>
            <a:r>
              <a:rPr lang="en-US" b="1"/>
              <a:t>Kementerian</a:t>
            </a:r>
          </a:p>
        </p:txBody>
      </p:sp>
      <p:sp>
        <p:nvSpPr>
          <p:cNvPr id="23561" name="Rectangle 15"/>
          <p:cNvSpPr>
            <a:spLocks noChangeArrowheads="1"/>
          </p:cNvSpPr>
          <p:nvPr/>
        </p:nvSpPr>
        <p:spPr bwMode="auto">
          <a:xfrm>
            <a:off x="3173413" y="4614863"/>
            <a:ext cx="5275262" cy="1566862"/>
          </a:xfrm>
          <a:prstGeom prst="rect">
            <a:avLst/>
          </a:prstGeom>
          <a:solidFill>
            <a:srgbClr val="FFFF00"/>
          </a:solidFill>
          <a:ln>
            <a:noFill/>
          </a:ln>
          <a:extLst>
            <a:ext uri="{91240B29-F687-4F45-9708-019B960494DF}">
              <a14:hiddenLine xmlns:a14="http://schemas.microsoft.com/office/drawing/2010/main" w="40000" algn="ctr">
                <a:solidFill>
                  <a:srgbClr val="000000"/>
                </a:solidFill>
                <a:miter lim="800000"/>
                <a:headEnd/>
                <a:tailEnd/>
              </a14:hiddenLine>
            </a:ext>
          </a:extLst>
        </p:spPr>
        <p:txBody>
          <a:bodyPr anchor="ctr"/>
          <a:lstStyle/>
          <a:p>
            <a:r>
              <a:rPr lang="en-US" sz="2400">
                <a:solidFill>
                  <a:srgbClr val="000099"/>
                </a:solidFill>
              </a:rPr>
              <a:t>Pencapaian visi dan misi lebih optimal melalui pelaksanaan tugas dan fungsi yang maksimal.</a:t>
            </a:r>
          </a:p>
        </p:txBody>
      </p:sp>
      <p:pic>
        <p:nvPicPr>
          <p:cNvPr id="78857" name="Picture 6" descr="berikut">
            <a:hlinkClick r:id="" action="ppaction://hlinkshowjump?jump=nextslid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18525" y="5943600"/>
            <a:ext cx="468313"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858" name="Picture 6" descr="kembali">
            <a:hlinkClick r:id="" action="ppaction://hlinkshowjump?jump=previousslide"/>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1450" y="5883275"/>
            <a:ext cx="395288" cy="249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23556"/>
                                        </p:tgtEl>
                                        <p:attrNameLst>
                                          <p:attrName>style.visibility</p:attrName>
                                        </p:attrNameLst>
                                      </p:cBhvr>
                                      <p:to>
                                        <p:strVal val="visible"/>
                                      </p:to>
                                    </p:set>
                                    <p:animEffect transition="in" filter="strips(downLeft)">
                                      <p:cBhvr>
                                        <p:cTn id="7" dur="500"/>
                                        <p:tgtEl>
                                          <p:spTgt spid="2355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3557"/>
                                        </p:tgtEl>
                                        <p:attrNameLst>
                                          <p:attrName>style.visibility</p:attrName>
                                        </p:attrNameLst>
                                      </p:cBhvr>
                                      <p:to>
                                        <p:strVal val="visible"/>
                                      </p:to>
                                    </p:set>
                                    <p:animEffect transition="in" filter="strips(downLeft)">
                                      <p:cBhvr>
                                        <p:cTn id="10" dur="500"/>
                                        <p:tgtEl>
                                          <p:spTgt spid="23557"/>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23558"/>
                                        </p:tgtEl>
                                        <p:attrNameLst>
                                          <p:attrName>style.visibility</p:attrName>
                                        </p:attrNameLst>
                                      </p:cBhvr>
                                      <p:to>
                                        <p:strVal val="visible"/>
                                      </p:to>
                                    </p:set>
                                    <p:animEffect transition="in" filter="strips(downLeft)">
                                      <p:cBhvr>
                                        <p:cTn id="13" dur="500"/>
                                        <p:tgtEl>
                                          <p:spTgt spid="23558"/>
                                        </p:tgtEl>
                                      </p:cBhvr>
                                    </p:animEffect>
                                  </p:childTnLst>
                                </p:cTn>
                              </p:par>
                              <p:par>
                                <p:cTn id="14" presetID="18" presetClass="entr" presetSubtype="12" fill="hold" grpId="0" nodeType="withEffect">
                                  <p:stCondLst>
                                    <p:cond delay="0"/>
                                  </p:stCondLst>
                                  <p:childTnLst>
                                    <p:set>
                                      <p:cBhvr>
                                        <p:cTn id="15" dur="1" fill="hold">
                                          <p:stCondLst>
                                            <p:cond delay="0"/>
                                          </p:stCondLst>
                                        </p:cTn>
                                        <p:tgtEl>
                                          <p:spTgt spid="23559"/>
                                        </p:tgtEl>
                                        <p:attrNameLst>
                                          <p:attrName>style.visibility</p:attrName>
                                        </p:attrNameLst>
                                      </p:cBhvr>
                                      <p:to>
                                        <p:strVal val="visible"/>
                                      </p:to>
                                    </p:set>
                                    <p:animEffect transition="in" filter="strips(downLeft)">
                                      <p:cBhvr>
                                        <p:cTn id="16" dur="500"/>
                                        <p:tgtEl>
                                          <p:spTgt spid="23559"/>
                                        </p:tgtEl>
                                      </p:cBhvr>
                                    </p:animEffect>
                                  </p:childTnLst>
                                </p:cTn>
                              </p:par>
                              <p:par>
                                <p:cTn id="17" presetID="18" presetClass="entr" presetSubtype="12" fill="hold" grpId="0" nodeType="withEffect">
                                  <p:stCondLst>
                                    <p:cond delay="0"/>
                                  </p:stCondLst>
                                  <p:childTnLst>
                                    <p:set>
                                      <p:cBhvr>
                                        <p:cTn id="18" dur="1" fill="hold">
                                          <p:stCondLst>
                                            <p:cond delay="0"/>
                                          </p:stCondLst>
                                        </p:cTn>
                                        <p:tgtEl>
                                          <p:spTgt spid="23560"/>
                                        </p:tgtEl>
                                        <p:attrNameLst>
                                          <p:attrName>style.visibility</p:attrName>
                                        </p:attrNameLst>
                                      </p:cBhvr>
                                      <p:to>
                                        <p:strVal val="visible"/>
                                      </p:to>
                                    </p:set>
                                    <p:animEffect transition="in" filter="strips(downLeft)">
                                      <p:cBhvr>
                                        <p:cTn id="19" dur="500"/>
                                        <p:tgtEl>
                                          <p:spTgt spid="23560"/>
                                        </p:tgtEl>
                                      </p:cBhvr>
                                    </p:animEffect>
                                  </p:childTnLst>
                                </p:cTn>
                              </p:par>
                              <p:par>
                                <p:cTn id="20" presetID="18" presetClass="entr" presetSubtype="12" fill="hold" grpId="0" nodeType="withEffect">
                                  <p:stCondLst>
                                    <p:cond delay="0"/>
                                  </p:stCondLst>
                                  <p:childTnLst>
                                    <p:set>
                                      <p:cBhvr>
                                        <p:cTn id="21" dur="1" fill="hold">
                                          <p:stCondLst>
                                            <p:cond delay="0"/>
                                          </p:stCondLst>
                                        </p:cTn>
                                        <p:tgtEl>
                                          <p:spTgt spid="23561"/>
                                        </p:tgtEl>
                                        <p:attrNameLst>
                                          <p:attrName>style.visibility</p:attrName>
                                        </p:attrNameLst>
                                      </p:cBhvr>
                                      <p:to>
                                        <p:strVal val="visible"/>
                                      </p:to>
                                    </p:set>
                                    <p:animEffect transition="in" filter="strips(downLeft)">
                                      <p:cBhvr>
                                        <p:cTn id="22" dur="500"/>
                                        <p:tgtEl>
                                          <p:spTgt spid="235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6" grpId="0" animBg="1"/>
      <p:bldP spid="23557" grpId="0" animBg="1"/>
      <p:bldP spid="23558" grpId="0" animBg="1"/>
      <p:bldP spid="23559" grpId="0" animBg="1"/>
      <p:bldP spid="23560" grpId="0" animBg="1"/>
      <p:bldP spid="23561" grpId="0" animBg="1"/>
    </p:bld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8"/>
          <p:cNvSpPr>
            <a:spLocks noChangeArrowheads="1"/>
          </p:cNvSpPr>
          <p:nvPr/>
        </p:nvSpPr>
        <p:spPr bwMode="auto">
          <a:xfrm>
            <a:off x="765175" y="44450"/>
            <a:ext cx="7610475" cy="731838"/>
          </a:xfrm>
          <a:prstGeom prst="rect">
            <a:avLst/>
          </a:prstGeom>
          <a:solidFill>
            <a:srgbClr val="990000"/>
          </a:solidFill>
          <a:ln w="9525">
            <a:solidFill>
              <a:srgbClr val="FFFF00"/>
            </a:solidFill>
            <a:miter lim="800000"/>
            <a:headEnd/>
            <a:tailEnd/>
          </a:ln>
        </p:spPr>
        <p:txBody>
          <a:bodyPr anchor="ctr" anchorCtr="1"/>
          <a:lstStyle/>
          <a:p>
            <a:pPr algn="ctr"/>
            <a:r>
              <a:rPr lang="it-IT" sz="2800" b="1">
                <a:solidFill>
                  <a:schemeClr val="bg1"/>
                </a:solidFill>
                <a:cs typeface="Calibri" pitchFamily="34" charset="0"/>
              </a:rPr>
              <a:t>AREA PERUBAHAN DALAM REFORMASI</a:t>
            </a:r>
          </a:p>
        </p:txBody>
      </p:sp>
      <p:sp>
        <p:nvSpPr>
          <p:cNvPr id="24579" name="Pentagon 4"/>
          <p:cNvSpPr>
            <a:spLocks noChangeArrowheads="1"/>
          </p:cNvSpPr>
          <p:nvPr/>
        </p:nvSpPr>
        <p:spPr bwMode="auto">
          <a:xfrm>
            <a:off x="438150" y="1524000"/>
            <a:ext cx="1963738" cy="571500"/>
          </a:xfrm>
          <a:prstGeom prst="homePlate">
            <a:avLst>
              <a:gd name="adj" fmla="val 50015"/>
            </a:avLst>
          </a:prstGeom>
          <a:solidFill>
            <a:srgbClr val="66FF33"/>
          </a:solidFill>
          <a:ln>
            <a:noFill/>
          </a:ln>
          <a:extLst>
            <a:ext uri="{91240B29-F687-4F45-9708-019B960494DF}">
              <a14:hiddenLine xmlns:a14="http://schemas.microsoft.com/office/drawing/2010/main" w="40000" algn="ctr">
                <a:solidFill>
                  <a:srgbClr val="000000"/>
                </a:solidFill>
                <a:miter lim="800000"/>
                <a:headEnd/>
                <a:tailEnd/>
              </a14:hiddenLine>
            </a:ext>
          </a:extLst>
        </p:spPr>
        <p:txBody>
          <a:bodyPr anchor="ctr"/>
          <a:lstStyle/>
          <a:p>
            <a:pPr algn="ctr"/>
            <a:r>
              <a:rPr lang="en-US" sz="1900" b="1"/>
              <a:t>Organisasi</a:t>
            </a:r>
          </a:p>
        </p:txBody>
      </p:sp>
      <p:sp>
        <p:nvSpPr>
          <p:cNvPr id="24580" name="Pentagon 6"/>
          <p:cNvSpPr>
            <a:spLocks noChangeArrowheads="1"/>
          </p:cNvSpPr>
          <p:nvPr/>
        </p:nvSpPr>
        <p:spPr bwMode="auto">
          <a:xfrm>
            <a:off x="442913" y="2168525"/>
            <a:ext cx="1963737" cy="571500"/>
          </a:xfrm>
          <a:prstGeom prst="homePlate">
            <a:avLst>
              <a:gd name="adj" fmla="val 50014"/>
            </a:avLst>
          </a:prstGeom>
          <a:solidFill>
            <a:srgbClr val="66FF33"/>
          </a:solidFill>
          <a:ln>
            <a:noFill/>
          </a:ln>
          <a:extLst>
            <a:ext uri="{91240B29-F687-4F45-9708-019B960494DF}">
              <a14:hiddenLine xmlns:a14="http://schemas.microsoft.com/office/drawing/2010/main" w="40000" algn="ctr">
                <a:solidFill>
                  <a:srgbClr val="000000"/>
                </a:solidFill>
                <a:miter lim="800000"/>
                <a:headEnd/>
                <a:tailEnd/>
              </a14:hiddenLine>
            </a:ext>
          </a:extLst>
        </p:spPr>
        <p:txBody>
          <a:bodyPr anchor="ctr"/>
          <a:lstStyle/>
          <a:p>
            <a:pPr algn="ctr"/>
            <a:r>
              <a:rPr lang="en-US" sz="1900" b="1"/>
              <a:t>Proses Kerja</a:t>
            </a:r>
          </a:p>
        </p:txBody>
      </p:sp>
      <p:sp>
        <p:nvSpPr>
          <p:cNvPr id="24581" name="Pentagon 7"/>
          <p:cNvSpPr>
            <a:spLocks noChangeArrowheads="1"/>
          </p:cNvSpPr>
          <p:nvPr/>
        </p:nvSpPr>
        <p:spPr bwMode="auto">
          <a:xfrm>
            <a:off x="438150" y="2828925"/>
            <a:ext cx="1963738" cy="571500"/>
          </a:xfrm>
          <a:prstGeom prst="homePlate">
            <a:avLst>
              <a:gd name="adj" fmla="val 50015"/>
            </a:avLst>
          </a:prstGeom>
          <a:solidFill>
            <a:srgbClr val="66FF33"/>
          </a:solidFill>
          <a:ln>
            <a:noFill/>
          </a:ln>
          <a:extLst>
            <a:ext uri="{91240B29-F687-4F45-9708-019B960494DF}">
              <a14:hiddenLine xmlns:a14="http://schemas.microsoft.com/office/drawing/2010/main" w="40000" algn="ctr">
                <a:solidFill>
                  <a:srgbClr val="000000"/>
                </a:solidFill>
                <a:miter lim="800000"/>
                <a:headEnd/>
                <a:tailEnd/>
              </a14:hiddenLine>
            </a:ext>
          </a:extLst>
        </p:spPr>
        <p:txBody>
          <a:bodyPr anchor="ctr"/>
          <a:lstStyle/>
          <a:p>
            <a:pPr algn="ctr"/>
            <a:r>
              <a:rPr lang="en-US" sz="1900" b="1"/>
              <a:t>SDM</a:t>
            </a:r>
          </a:p>
        </p:txBody>
      </p:sp>
      <p:sp>
        <p:nvSpPr>
          <p:cNvPr id="24582" name="Pentagon 9"/>
          <p:cNvSpPr>
            <a:spLocks noChangeArrowheads="1"/>
          </p:cNvSpPr>
          <p:nvPr/>
        </p:nvSpPr>
        <p:spPr bwMode="auto">
          <a:xfrm>
            <a:off x="438150" y="3521075"/>
            <a:ext cx="1963738" cy="571500"/>
          </a:xfrm>
          <a:prstGeom prst="homePlate">
            <a:avLst>
              <a:gd name="adj" fmla="val 50015"/>
            </a:avLst>
          </a:prstGeom>
          <a:solidFill>
            <a:srgbClr val="66FF33"/>
          </a:solidFill>
          <a:ln>
            <a:noFill/>
          </a:ln>
          <a:extLst>
            <a:ext uri="{91240B29-F687-4F45-9708-019B960494DF}">
              <a14:hiddenLine xmlns:a14="http://schemas.microsoft.com/office/drawing/2010/main" w="40000" algn="ctr">
                <a:solidFill>
                  <a:srgbClr val="000000"/>
                </a:solidFill>
                <a:miter lim="800000"/>
                <a:headEnd/>
                <a:tailEnd/>
              </a14:hiddenLine>
            </a:ext>
          </a:extLst>
        </p:spPr>
        <p:txBody>
          <a:bodyPr anchor="ctr"/>
          <a:lstStyle/>
          <a:p>
            <a:pPr algn="ctr"/>
            <a:r>
              <a:rPr lang="en-US" sz="1900" b="1"/>
              <a:t>Regulasi</a:t>
            </a:r>
          </a:p>
        </p:txBody>
      </p:sp>
      <p:sp>
        <p:nvSpPr>
          <p:cNvPr id="24583" name="Pentagon 10"/>
          <p:cNvSpPr>
            <a:spLocks noChangeArrowheads="1"/>
          </p:cNvSpPr>
          <p:nvPr/>
        </p:nvSpPr>
        <p:spPr bwMode="auto">
          <a:xfrm>
            <a:off x="438150" y="4167188"/>
            <a:ext cx="1963738" cy="571500"/>
          </a:xfrm>
          <a:prstGeom prst="homePlate">
            <a:avLst>
              <a:gd name="adj" fmla="val 50015"/>
            </a:avLst>
          </a:prstGeom>
          <a:solidFill>
            <a:srgbClr val="66FF33"/>
          </a:solidFill>
          <a:ln>
            <a:noFill/>
          </a:ln>
          <a:extLst>
            <a:ext uri="{91240B29-F687-4F45-9708-019B960494DF}">
              <a14:hiddenLine xmlns:a14="http://schemas.microsoft.com/office/drawing/2010/main" w="40000" algn="ctr">
                <a:solidFill>
                  <a:srgbClr val="000000"/>
                </a:solidFill>
                <a:miter lim="800000"/>
                <a:headEnd/>
                <a:tailEnd/>
              </a14:hiddenLine>
            </a:ext>
          </a:extLst>
        </p:spPr>
        <p:txBody>
          <a:bodyPr anchor="ctr"/>
          <a:lstStyle/>
          <a:p>
            <a:pPr algn="ctr"/>
            <a:r>
              <a:rPr lang="en-US" sz="1900" b="1"/>
              <a:t>Pengawasan</a:t>
            </a:r>
          </a:p>
        </p:txBody>
      </p:sp>
      <p:sp>
        <p:nvSpPr>
          <p:cNvPr id="24584" name="Pentagon 11"/>
          <p:cNvSpPr>
            <a:spLocks noChangeArrowheads="1"/>
          </p:cNvSpPr>
          <p:nvPr/>
        </p:nvSpPr>
        <p:spPr bwMode="auto">
          <a:xfrm>
            <a:off x="438150" y="4802188"/>
            <a:ext cx="1963738" cy="571500"/>
          </a:xfrm>
          <a:prstGeom prst="homePlate">
            <a:avLst>
              <a:gd name="adj" fmla="val 50015"/>
            </a:avLst>
          </a:prstGeom>
          <a:solidFill>
            <a:srgbClr val="66FF33"/>
          </a:solidFill>
          <a:ln>
            <a:noFill/>
          </a:ln>
          <a:extLst>
            <a:ext uri="{91240B29-F687-4F45-9708-019B960494DF}">
              <a14:hiddenLine xmlns:a14="http://schemas.microsoft.com/office/drawing/2010/main" w="40000" algn="ctr">
                <a:solidFill>
                  <a:srgbClr val="000000"/>
                </a:solidFill>
                <a:miter lim="800000"/>
                <a:headEnd/>
                <a:tailEnd/>
              </a14:hiddenLine>
            </a:ext>
          </a:extLst>
        </p:spPr>
        <p:txBody>
          <a:bodyPr anchor="ctr"/>
          <a:lstStyle/>
          <a:p>
            <a:pPr algn="ctr"/>
            <a:r>
              <a:rPr lang="en-US" sz="1900" b="1"/>
              <a:t>Akuntabilitas</a:t>
            </a:r>
          </a:p>
        </p:txBody>
      </p:sp>
      <p:sp>
        <p:nvSpPr>
          <p:cNvPr id="24585" name="Pentagon 12"/>
          <p:cNvSpPr>
            <a:spLocks noChangeArrowheads="1"/>
          </p:cNvSpPr>
          <p:nvPr/>
        </p:nvSpPr>
        <p:spPr bwMode="auto">
          <a:xfrm>
            <a:off x="438150" y="5429250"/>
            <a:ext cx="1963738" cy="571500"/>
          </a:xfrm>
          <a:prstGeom prst="homePlate">
            <a:avLst>
              <a:gd name="adj" fmla="val 50015"/>
            </a:avLst>
          </a:prstGeom>
          <a:solidFill>
            <a:srgbClr val="66FF33"/>
          </a:solidFill>
          <a:ln>
            <a:noFill/>
          </a:ln>
          <a:extLst>
            <a:ext uri="{91240B29-F687-4F45-9708-019B960494DF}">
              <a14:hiddenLine xmlns:a14="http://schemas.microsoft.com/office/drawing/2010/main" w="40000" algn="ctr">
                <a:solidFill>
                  <a:srgbClr val="000000"/>
                </a:solidFill>
                <a:miter lim="800000"/>
                <a:headEnd/>
                <a:tailEnd/>
              </a14:hiddenLine>
            </a:ext>
          </a:extLst>
        </p:spPr>
        <p:txBody>
          <a:bodyPr anchor="ctr"/>
          <a:lstStyle/>
          <a:p>
            <a:pPr algn="ctr"/>
            <a:r>
              <a:rPr lang="en-US" sz="1900" b="1"/>
              <a:t>Pelayanan Publik</a:t>
            </a:r>
          </a:p>
        </p:txBody>
      </p:sp>
      <p:sp>
        <p:nvSpPr>
          <p:cNvPr id="24586" name="Pentagon 13"/>
          <p:cNvSpPr>
            <a:spLocks noChangeArrowheads="1"/>
          </p:cNvSpPr>
          <p:nvPr/>
        </p:nvSpPr>
        <p:spPr bwMode="auto">
          <a:xfrm>
            <a:off x="442913" y="877888"/>
            <a:ext cx="1963737" cy="571500"/>
          </a:xfrm>
          <a:prstGeom prst="homePlate">
            <a:avLst>
              <a:gd name="adj" fmla="val 50014"/>
            </a:avLst>
          </a:prstGeom>
          <a:solidFill>
            <a:srgbClr val="66FF33"/>
          </a:solidFill>
          <a:ln>
            <a:noFill/>
          </a:ln>
          <a:extLst>
            <a:ext uri="{91240B29-F687-4F45-9708-019B960494DF}">
              <a14:hiddenLine xmlns:a14="http://schemas.microsoft.com/office/drawing/2010/main" w="40000" algn="ctr">
                <a:solidFill>
                  <a:srgbClr val="000000"/>
                </a:solidFill>
                <a:miter lim="800000"/>
                <a:headEnd/>
                <a:tailEnd/>
              </a14:hiddenLine>
            </a:ext>
          </a:extLst>
        </p:spPr>
        <p:txBody>
          <a:bodyPr anchor="ctr"/>
          <a:lstStyle/>
          <a:p>
            <a:pPr algn="ctr"/>
            <a:r>
              <a:rPr lang="en-US" sz="1900" b="1"/>
              <a:t>Culture set &amp; mind set</a:t>
            </a:r>
          </a:p>
        </p:txBody>
      </p:sp>
      <p:sp>
        <p:nvSpPr>
          <p:cNvPr id="16" name="Rectangle 15"/>
          <p:cNvSpPr/>
          <p:nvPr/>
        </p:nvSpPr>
        <p:spPr>
          <a:xfrm>
            <a:off x="2444750" y="1509713"/>
            <a:ext cx="5930900" cy="5715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sz="1900">
                <a:solidFill>
                  <a:srgbClr val="000099"/>
                </a:solidFill>
                <a:latin typeface="Arial" charset="0"/>
              </a:rPr>
              <a:t>Organisasi yang tepat ukuran dan fungsi</a:t>
            </a:r>
          </a:p>
        </p:txBody>
      </p:sp>
      <p:sp>
        <p:nvSpPr>
          <p:cNvPr id="17" name="Rectangle 16"/>
          <p:cNvSpPr/>
          <p:nvPr/>
        </p:nvSpPr>
        <p:spPr>
          <a:xfrm>
            <a:off x="2444750" y="2154238"/>
            <a:ext cx="5930900" cy="5715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sz="1900">
                <a:solidFill>
                  <a:srgbClr val="000099"/>
                </a:solidFill>
                <a:latin typeface="Arial" charset="0"/>
              </a:rPr>
              <a:t>Proses kerja yang jelas, efektif, efisien, terukur, yang menunjang prinsip </a:t>
            </a:r>
            <a:r>
              <a:rPr lang="en-US" sz="1900" i="1">
                <a:solidFill>
                  <a:srgbClr val="000099"/>
                </a:solidFill>
                <a:latin typeface="Arial" charset="0"/>
              </a:rPr>
              <a:t>good governance</a:t>
            </a:r>
          </a:p>
        </p:txBody>
      </p:sp>
      <p:sp>
        <p:nvSpPr>
          <p:cNvPr id="18" name="Rectangle 17"/>
          <p:cNvSpPr/>
          <p:nvPr/>
        </p:nvSpPr>
        <p:spPr>
          <a:xfrm>
            <a:off x="2444750" y="2806700"/>
            <a:ext cx="5930900" cy="5715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sz="1900">
                <a:solidFill>
                  <a:srgbClr val="000099"/>
                </a:solidFill>
                <a:latin typeface="Arial" charset="0"/>
              </a:rPr>
              <a:t>Aparatur yang memiliki integritas, netral, kompeten, capable, profesional, kinerja tinggi dan sejahtera</a:t>
            </a:r>
          </a:p>
        </p:txBody>
      </p:sp>
      <p:sp>
        <p:nvSpPr>
          <p:cNvPr id="19" name="Rectangle 18"/>
          <p:cNvSpPr/>
          <p:nvPr/>
        </p:nvSpPr>
        <p:spPr>
          <a:xfrm>
            <a:off x="2444750" y="3484563"/>
            <a:ext cx="5930900" cy="5715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sz="1900">
                <a:solidFill>
                  <a:srgbClr val="000099"/>
                </a:solidFill>
                <a:latin typeface="Arial" charset="0"/>
              </a:rPr>
              <a:t>Regulasi yang kondusif, tepat dan tidak tumpang tindih</a:t>
            </a:r>
          </a:p>
        </p:txBody>
      </p:sp>
      <p:sp>
        <p:nvSpPr>
          <p:cNvPr id="20" name="Rectangle 19"/>
          <p:cNvSpPr/>
          <p:nvPr/>
        </p:nvSpPr>
        <p:spPr>
          <a:xfrm>
            <a:off x="2444750" y="4133850"/>
            <a:ext cx="5930900" cy="5715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sz="1900">
                <a:solidFill>
                  <a:srgbClr val="000099"/>
                </a:solidFill>
                <a:latin typeface="Arial" charset="0"/>
              </a:rPr>
              <a:t>Meningkatkan pemerintahan yang bebas KKN</a:t>
            </a:r>
          </a:p>
        </p:txBody>
      </p:sp>
      <p:sp>
        <p:nvSpPr>
          <p:cNvPr id="21" name="Rectangle 20"/>
          <p:cNvSpPr/>
          <p:nvPr/>
        </p:nvSpPr>
        <p:spPr>
          <a:xfrm>
            <a:off x="2444750" y="4781550"/>
            <a:ext cx="5930900" cy="5715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sz="1900">
                <a:solidFill>
                  <a:srgbClr val="000099"/>
                </a:solidFill>
                <a:latin typeface="Arial" charset="0"/>
              </a:rPr>
              <a:t>Meningkatkan akuntabilitas kinerja birokrasi</a:t>
            </a:r>
          </a:p>
        </p:txBody>
      </p:sp>
      <p:sp>
        <p:nvSpPr>
          <p:cNvPr id="22" name="Rectangle 21"/>
          <p:cNvSpPr/>
          <p:nvPr/>
        </p:nvSpPr>
        <p:spPr>
          <a:xfrm>
            <a:off x="2444750" y="5429250"/>
            <a:ext cx="5930900" cy="5715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sz="1900">
                <a:solidFill>
                  <a:srgbClr val="000099"/>
                </a:solidFill>
                <a:latin typeface="Arial" charset="0"/>
              </a:rPr>
              <a:t>Memenuhi pelayanan yang excellent</a:t>
            </a:r>
          </a:p>
        </p:txBody>
      </p:sp>
      <p:sp>
        <p:nvSpPr>
          <p:cNvPr id="23" name="Rectangle 22"/>
          <p:cNvSpPr/>
          <p:nvPr/>
        </p:nvSpPr>
        <p:spPr>
          <a:xfrm>
            <a:off x="2449513" y="879475"/>
            <a:ext cx="5930900" cy="5715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sz="1900">
                <a:solidFill>
                  <a:srgbClr val="000099"/>
                </a:solidFill>
                <a:latin typeface="Arial" charset="0"/>
              </a:rPr>
              <a:t>Birokrasi yang berintegritas dan berkinerja tinggi</a:t>
            </a:r>
          </a:p>
        </p:txBody>
      </p:sp>
      <p:pic>
        <p:nvPicPr>
          <p:cNvPr id="79891" name="Picture 6" descr="berikut">
            <a:hlinkClick r:id="" action="ppaction://hlinkshowjump?jump=nextslid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70900" y="5986463"/>
            <a:ext cx="47625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892" name="Picture 6" descr="kembali">
            <a:hlinkClick r:id="" action="ppaction://hlinkshowjump?jump=previousslide"/>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3200" y="6159500"/>
            <a:ext cx="401638" cy="249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24579"/>
                                        </p:tgtEl>
                                        <p:attrNameLst>
                                          <p:attrName>style.visibility</p:attrName>
                                        </p:attrNameLst>
                                      </p:cBhvr>
                                      <p:to>
                                        <p:strVal val="visible"/>
                                      </p:to>
                                    </p:set>
                                    <p:anim calcmode="lin" valueType="num">
                                      <p:cBhvr additive="base">
                                        <p:cTn id="7" dur="500" fill="hold"/>
                                        <p:tgtEl>
                                          <p:spTgt spid="24579"/>
                                        </p:tgtEl>
                                        <p:attrNameLst>
                                          <p:attrName>ppt_x</p:attrName>
                                        </p:attrNameLst>
                                      </p:cBhvr>
                                      <p:tavLst>
                                        <p:tav tm="0">
                                          <p:val>
                                            <p:strVal val="#ppt_x"/>
                                          </p:val>
                                        </p:tav>
                                        <p:tav tm="100000">
                                          <p:val>
                                            <p:strVal val="#ppt_x"/>
                                          </p:val>
                                        </p:tav>
                                      </p:tavLst>
                                    </p:anim>
                                    <p:anim calcmode="lin" valueType="num">
                                      <p:cBhvr additive="base">
                                        <p:cTn id="8" dur="500" fill="hold"/>
                                        <p:tgtEl>
                                          <p:spTgt spid="24579"/>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4580"/>
                                        </p:tgtEl>
                                        <p:attrNameLst>
                                          <p:attrName>style.visibility</p:attrName>
                                        </p:attrNameLst>
                                      </p:cBhvr>
                                      <p:to>
                                        <p:strVal val="visible"/>
                                      </p:to>
                                    </p:set>
                                    <p:anim calcmode="lin" valueType="num">
                                      <p:cBhvr additive="base">
                                        <p:cTn id="11" dur="500" fill="hold"/>
                                        <p:tgtEl>
                                          <p:spTgt spid="24580"/>
                                        </p:tgtEl>
                                        <p:attrNameLst>
                                          <p:attrName>ppt_x</p:attrName>
                                        </p:attrNameLst>
                                      </p:cBhvr>
                                      <p:tavLst>
                                        <p:tav tm="0">
                                          <p:val>
                                            <p:strVal val="#ppt_x"/>
                                          </p:val>
                                        </p:tav>
                                        <p:tav tm="100000">
                                          <p:val>
                                            <p:strVal val="#ppt_x"/>
                                          </p:val>
                                        </p:tav>
                                      </p:tavLst>
                                    </p:anim>
                                    <p:anim calcmode="lin" valueType="num">
                                      <p:cBhvr additive="base">
                                        <p:cTn id="12" dur="500" fill="hold"/>
                                        <p:tgtEl>
                                          <p:spTgt spid="24580"/>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4581"/>
                                        </p:tgtEl>
                                        <p:attrNameLst>
                                          <p:attrName>style.visibility</p:attrName>
                                        </p:attrNameLst>
                                      </p:cBhvr>
                                      <p:to>
                                        <p:strVal val="visible"/>
                                      </p:to>
                                    </p:set>
                                    <p:anim calcmode="lin" valueType="num">
                                      <p:cBhvr additive="base">
                                        <p:cTn id="15" dur="500" fill="hold"/>
                                        <p:tgtEl>
                                          <p:spTgt spid="24581"/>
                                        </p:tgtEl>
                                        <p:attrNameLst>
                                          <p:attrName>ppt_x</p:attrName>
                                        </p:attrNameLst>
                                      </p:cBhvr>
                                      <p:tavLst>
                                        <p:tav tm="0">
                                          <p:val>
                                            <p:strVal val="#ppt_x"/>
                                          </p:val>
                                        </p:tav>
                                        <p:tav tm="100000">
                                          <p:val>
                                            <p:strVal val="#ppt_x"/>
                                          </p:val>
                                        </p:tav>
                                      </p:tavLst>
                                    </p:anim>
                                    <p:anim calcmode="lin" valueType="num">
                                      <p:cBhvr additive="base">
                                        <p:cTn id="16" dur="500" fill="hold"/>
                                        <p:tgtEl>
                                          <p:spTgt spid="24581"/>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4582"/>
                                        </p:tgtEl>
                                        <p:attrNameLst>
                                          <p:attrName>style.visibility</p:attrName>
                                        </p:attrNameLst>
                                      </p:cBhvr>
                                      <p:to>
                                        <p:strVal val="visible"/>
                                      </p:to>
                                    </p:set>
                                    <p:anim calcmode="lin" valueType="num">
                                      <p:cBhvr additive="base">
                                        <p:cTn id="19" dur="500" fill="hold"/>
                                        <p:tgtEl>
                                          <p:spTgt spid="24582"/>
                                        </p:tgtEl>
                                        <p:attrNameLst>
                                          <p:attrName>ppt_x</p:attrName>
                                        </p:attrNameLst>
                                      </p:cBhvr>
                                      <p:tavLst>
                                        <p:tav tm="0">
                                          <p:val>
                                            <p:strVal val="#ppt_x"/>
                                          </p:val>
                                        </p:tav>
                                        <p:tav tm="100000">
                                          <p:val>
                                            <p:strVal val="#ppt_x"/>
                                          </p:val>
                                        </p:tav>
                                      </p:tavLst>
                                    </p:anim>
                                    <p:anim calcmode="lin" valueType="num">
                                      <p:cBhvr additive="base">
                                        <p:cTn id="20" dur="500" fill="hold"/>
                                        <p:tgtEl>
                                          <p:spTgt spid="24582"/>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4583"/>
                                        </p:tgtEl>
                                        <p:attrNameLst>
                                          <p:attrName>style.visibility</p:attrName>
                                        </p:attrNameLst>
                                      </p:cBhvr>
                                      <p:to>
                                        <p:strVal val="visible"/>
                                      </p:to>
                                    </p:set>
                                    <p:anim calcmode="lin" valueType="num">
                                      <p:cBhvr additive="base">
                                        <p:cTn id="23" dur="500" fill="hold"/>
                                        <p:tgtEl>
                                          <p:spTgt spid="24583"/>
                                        </p:tgtEl>
                                        <p:attrNameLst>
                                          <p:attrName>ppt_x</p:attrName>
                                        </p:attrNameLst>
                                      </p:cBhvr>
                                      <p:tavLst>
                                        <p:tav tm="0">
                                          <p:val>
                                            <p:strVal val="#ppt_x"/>
                                          </p:val>
                                        </p:tav>
                                        <p:tav tm="100000">
                                          <p:val>
                                            <p:strVal val="#ppt_x"/>
                                          </p:val>
                                        </p:tav>
                                      </p:tavLst>
                                    </p:anim>
                                    <p:anim calcmode="lin" valueType="num">
                                      <p:cBhvr additive="base">
                                        <p:cTn id="24" dur="500" fill="hold"/>
                                        <p:tgtEl>
                                          <p:spTgt spid="24583"/>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4584"/>
                                        </p:tgtEl>
                                        <p:attrNameLst>
                                          <p:attrName>style.visibility</p:attrName>
                                        </p:attrNameLst>
                                      </p:cBhvr>
                                      <p:to>
                                        <p:strVal val="visible"/>
                                      </p:to>
                                    </p:set>
                                    <p:anim calcmode="lin" valueType="num">
                                      <p:cBhvr additive="base">
                                        <p:cTn id="27" dur="500" fill="hold"/>
                                        <p:tgtEl>
                                          <p:spTgt spid="24584"/>
                                        </p:tgtEl>
                                        <p:attrNameLst>
                                          <p:attrName>ppt_x</p:attrName>
                                        </p:attrNameLst>
                                      </p:cBhvr>
                                      <p:tavLst>
                                        <p:tav tm="0">
                                          <p:val>
                                            <p:strVal val="#ppt_x"/>
                                          </p:val>
                                        </p:tav>
                                        <p:tav tm="100000">
                                          <p:val>
                                            <p:strVal val="#ppt_x"/>
                                          </p:val>
                                        </p:tav>
                                      </p:tavLst>
                                    </p:anim>
                                    <p:anim calcmode="lin" valueType="num">
                                      <p:cBhvr additive="base">
                                        <p:cTn id="28" dur="500" fill="hold"/>
                                        <p:tgtEl>
                                          <p:spTgt spid="24584"/>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24585"/>
                                        </p:tgtEl>
                                        <p:attrNameLst>
                                          <p:attrName>style.visibility</p:attrName>
                                        </p:attrNameLst>
                                      </p:cBhvr>
                                      <p:to>
                                        <p:strVal val="visible"/>
                                      </p:to>
                                    </p:set>
                                    <p:anim calcmode="lin" valueType="num">
                                      <p:cBhvr additive="base">
                                        <p:cTn id="31" dur="500" fill="hold"/>
                                        <p:tgtEl>
                                          <p:spTgt spid="24585"/>
                                        </p:tgtEl>
                                        <p:attrNameLst>
                                          <p:attrName>ppt_x</p:attrName>
                                        </p:attrNameLst>
                                      </p:cBhvr>
                                      <p:tavLst>
                                        <p:tav tm="0">
                                          <p:val>
                                            <p:strVal val="#ppt_x"/>
                                          </p:val>
                                        </p:tav>
                                        <p:tav tm="100000">
                                          <p:val>
                                            <p:strVal val="#ppt_x"/>
                                          </p:val>
                                        </p:tav>
                                      </p:tavLst>
                                    </p:anim>
                                    <p:anim calcmode="lin" valueType="num">
                                      <p:cBhvr additive="base">
                                        <p:cTn id="32" dur="500" fill="hold"/>
                                        <p:tgtEl>
                                          <p:spTgt spid="24585"/>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24586"/>
                                        </p:tgtEl>
                                        <p:attrNameLst>
                                          <p:attrName>style.visibility</p:attrName>
                                        </p:attrNameLst>
                                      </p:cBhvr>
                                      <p:to>
                                        <p:strVal val="visible"/>
                                      </p:to>
                                    </p:set>
                                    <p:anim calcmode="lin" valueType="num">
                                      <p:cBhvr additive="base">
                                        <p:cTn id="35" dur="500" fill="hold"/>
                                        <p:tgtEl>
                                          <p:spTgt spid="24586"/>
                                        </p:tgtEl>
                                        <p:attrNameLst>
                                          <p:attrName>ppt_x</p:attrName>
                                        </p:attrNameLst>
                                      </p:cBhvr>
                                      <p:tavLst>
                                        <p:tav tm="0">
                                          <p:val>
                                            <p:strVal val="#ppt_x"/>
                                          </p:val>
                                        </p:tav>
                                        <p:tav tm="100000">
                                          <p:val>
                                            <p:strVal val="#ppt_x"/>
                                          </p:val>
                                        </p:tav>
                                      </p:tavLst>
                                    </p:anim>
                                    <p:anim calcmode="lin" valueType="num">
                                      <p:cBhvr additive="base">
                                        <p:cTn id="36" dur="500" fill="hold"/>
                                        <p:tgtEl>
                                          <p:spTgt spid="24586"/>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16"/>
                                        </p:tgtEl>
                                        <p:attrNameLst>
                                          <p:attrName>style.visibility</p:attrName>
                                        </p:attrNameLst>
                                      </p:cBhvr>
                                      <p:to>
                                        <p:strVal val="visible"/>
                                      </p:to>
                                    </p:set>
                                    <p:anim calcmode="lin" valueType="num">
                                      <p:cBhvr additive="base">
                                        <p:cTn id="39" dur="500" fill="hold"/>
                                        <p:tgtEl>
                                          <p:spTgt spid="16"/>
                                        </p:tgtEl>
                                        <p:attrNameLst>
                                          <p:attrName>ppt_x</p:attrName>
                                        </p:attrNameLst>
                                      </p:cBhvr>
                                      <p:tavLst>
                                        <p:tav tm="0">
                                          <p:val>
                                            <p:strVal val="#ppt_x"/>
                                          </p:val>
                                        </p:tav>
                                        <p:tav tm="100000">
                                          <p:val>
                                            <p:strVal val="#ppt_x"/>
                                          </p:val>
                                        </p:tav>
                                      </p:tavLst>
                                    </p:anim>
                                    <p:anim calcmode="lin" valueType="num">
                                      <p:cBhvr additive="base">
                                        <p:cTn id="40" dur="500" fill="hold"/>
                                        <p:tgtEl>
                                          <p:spTgt spid="16"/>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17"/>
                                        </p:tgtEl>
                                        <p:attrNameLst>
                                          <p:attrName>style.visibility</p:attrName>
                                        </p:attrNameLst>
                                      </p:cBhvr>
                                      <p:to>
                                        <p:strVal val="visible"/>
                                      </p:to>
                                    </p:set>
                                    <p:anim calcmode="lin" valueType="num">
                                      <p:cBhvr additive="base">
                                        <p:cTn id="43" dur="500" fill="hold"/>
                                        <p:tgtEl>
                                          <p:spTgt spid="17"/>
                                        </p:tgtEl>
                                        <p:attrNameLst>
                                          <p:attrName>ppt_x</p:attrName>
                                        </p:attrNameLst>
                                      </p:cBhvr>
                                      <p:tavLst>
                                        <p:tav tm="0">
                                          <p:val>
                                            <p:strVal val="#ppt_x"/>
                                          </p:val>
                                        </p:tav>
                                        <p:tav tm="100000">
                                          <p:val>
                                            <p:strVal val="#ppt_x"/>
                                          </p:val>
                                        </p:tav>
                                      </p:tavLst>
                                    </p:anim>
                                    <p:anim calcmode="lin" valueType="num">
                                      <p:cBhvr additive="base">
                                        <p:cTn id="44" dur="500" fill="hold"/>
                                        <p:tgtEl>
                                          <p:spTgt spid="17"/>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18"/>
                                        </p:tgtEl>
                                        <p:attrNameLst>
                                          <p:attrName>style.visibility</p:attrName>
                                        </p:attrNameLst>
                                      </p:cBhvr>
                                      <p:to>
                                        <p:strVal val="visible"/>
                                      </p:to>
                                    </p:set>
                                    <p:anim calcmode="lin" valueType="num">
                                      <p:cBhvr additive="base">
                                        <p:cTn id="47" dur="500" fill="hold"/>
                                        <p:tgtEl>
                                          <p:spTgt spid="18"/>
                                        </p:tgtEl>
                                        <p:attrNameLst>
                                          <p:attrName>ppt_x</p:attrName>
                                        </p:attrNameLst>
                                      </p:cBhvr>
                                      <p:tavLst>
                                        <p:tav tm="0">
                                          <p:val>
                                            <p:strVal val="#ppt_x"/>
                                          </p:val>
                                        </p:tav>
                                        <p:tav tm="100000">
                                          <p:val>
                                            <p:strVal val="#ppt_x"/>
                                          </p:val>
                                        </p:tav>
                                      </p:tavLst>
                                    </p:anim>
                                    <p:anim calcmode="lin" valueType="num">
                                      <p:cBhvr additive="base">
                                        <p:cTn id="48" dur="500" fill="hold"/>
                                        <p:tgtEl>
                                          <p:spTgt spid="18"/>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19"/>
                                        </p:tgtEl>
                                        <p:attrNameLst>
                                          <p:attrName>style.visibility</p:attrName>
                                        </p:attrNameLst>
                                      </p:cBhvr>
                                      <p:to>
                                        <p:strVal val="visible"/>
                                      </p:to>
                                    </p:set>
                                    <p:anim calcmode="lin" valueType="num">
                                      <p:cBhvr additive="base">
                                        <p:cTn id="51" dur="500" fill="hold"/>
                                        <p:tgtEl>
                                          <p:spTgt spid="19"/>
                                        </p:tgtEl>
                                        <p:attrNameLst>
                                          <p:attrName>ppt_x</p:attrName>
                                        </p:attrNameLst>
                                      </p:cBhvr>
                                      <p:tavLst>
                                        <p:tav tm="0">
                                          <p:val>
                                            <p:strVal val="#ppt_x"/>
                                          </p:val>
                                        </p:tav>
                                        <p:tav tm="100000">
                                          <p:val>
                                            <p:strVal val="#ppt_x"/>
                                          </p:val>
                                        </p:tav>
                                      </p:tavLst>
                                    </p:anim>
                                    <p:anim calcmode="lin" valueType="num">
                                      <p:cBhvr additive="base">
                                        <p:cTn id="52" dur="500" fill="hold"/>
                                        <p:tgtEl>
                                          <p:spTgt spid="19"/>
                                        </p:tgtEl>
                                        <p:attrNameLst>
                                          <p:attrName>ppt_y</p:attrName>
                                        </p:attrNameLst>
                                      </p:cBhvr>
                                      <p:tavLst>
                                        <p:tav tm="0">
                                          <p:val>
                                            <p:strVal val="1+#ppt_h/2"/>
                                          </p:val>
                                        </p:tav>
                                        <p:tav tm="100000">
                                          <p:val>
                                            <p:strVal val="#ppt_y"/>
                                          </p:val>
                                        </p:tav>
                                      </p:tavLst>
                                    </p:anim>
                                  </p:childTnLst>
                                </p:cTn>
                              </p:par>
                              <p:par>
                                <p:cTn id="53" presetID="2" presetClass="entr" presetSubtype="4" fill="hold" grpId="0" nodeType="withEffect">
                                  <p:stCondLst>
                                    <p:cond delay="0"/>
                                  </p:stCondLst>
                                  <p:childTnLst>
                                    <p:set>
                                      <p:cBhvr>
                                        <p:cTn id="54" dur="1" fill="hold">
                                          <p:stCondLst>
                                            <p:cond delay="0"/>
                                          </p:stCondLst>
                                        </p:cTn>
                                        <p:tgtEl>
                                          <p:spTgt spid="20"/>
                                        </p:tgtEl>
                                        <p:attrNameLst>
                                          <p:attrName>style.visibility</p:attrName>
                                        </p:attrNameLst>
                                      </p:cBhvr>
                                      <p:to>
                                        <p:strVal val="visible"/>
                                      </p:to>
                                    </p:set>
                                    <p:anim calcmode="lin" valueType="num">
                                      <p:cBhvr additive="base">
                                        <p:cTn id="55" dur="500" fill="hold"/>
                                        <p:tgtEl>
                                          <p:spTgt spid="20"/>
                                        </p:tgtEl>
                                        <p:attrNameLst>
                                          <p:attrName>ppt_x</p:attrName>
                                        </p:attrNameLst>
                                      </p:cBhvr>
                                      <p:tavLst>
                                        <p:tav tm="0">
                                          <p:val>
                                            <p:strVal val="#ppt_x"/>
                                          </p:val>
                                        </p:tav>
                                        <p:tav tm="100000">
                                          <p:val>
                                            <p:strVal val="#ppt_x"/>
                                          </p:val>
                                        </p:tav>
                                      </p:tavLst>
                                    </p:anim>
                                    <p:anim calcmode="lin" valueType="num">
                                      <p:cBhvr additive="base">
                                        <p:cTn id="56" dur="500" fill="hold"/>
                                        <p:tgtEl>
                                          <p:spTgt spid="20"/>
                                        </p:tgtEl>
                                        <p:attrNameLst>
                                          <p:attrName>ppt_y</p:attrName>
                                        </p:attrNameLst>
                                      </p:cBhvr>
                                      <p:tavLst>
                                        <p:tav tm="0">
                                          <p:val>
                                            <p:strVal val="1+#ppt_h/2"/>
                                          </p:val>
                                        </p:tav>
                                        <p:tav tm="100000">
                                          <p:val>
                                            <p:strVal val="#ppt_y"/>
                                          </p:val>
                                        </p:tav>
                                      </p:tavLst>
                                    </p:anim>
                                  </p:childTnLst>
                                </p:cTn>
                              </p:par>
                              <p:par>
                                <p:cTn id="57" presetID="2" presetClass="entr" presetSubtype="4" fill="hold" grpId="0" nodeType="withEffect">
                                  <p:stCondLst>
                                    <p:cond delay="0"/>
                                  </p:stCondLst>
                                  <p:childTnLst>
                                    <p:set>
                                      <p:cBhvr>
                                        <p:cTn id="58" dur="1" fill="hold">
                                          <p:stCondLst>
                                            <p:cond delay="0"/>
                                          </p:stCondLst>
                                        </p:cTn>
                                        <p:tgtEl>
                                          <p:spTgt spid="21"/>
                                        </p:tgtEl>
                                        <p:attrNameLst>
                                          <p:attrName>style.visibility</p:attrName>
                                        </p:attrNameLst>
                                      </p:cBhvr>
                                      <p:to>
                                        <p:strVal val="visible"/>
                                      </p:to>
                                    </p:set>
                                    <p:anim calcmode="lin" valueType="num">
                                      <p:cBhvr additive="base">
                                        <p:cTn id="59" dur="500" fill="hold"/>
                                        <p:tgtEl>
                                          <p:spTgt spid="21"/>
                                        </p:tgtEl>
                                        <p:attrNameLst>
                                          <p:attrName>ppt_x</p:attrName>
                                        </p:attrNameLst>
                                      </p:cBhvr>
                                      <p:tavLst>
                                        <p:tav tm="0">
                                          <p:val>
                                            <p:strVal val="#ppt_x"/>
                                          </p:val>
                                        </p:tav>
                                        <p:tav tm="100000">
                                          <p:val>
                                            <p:strVal val="#ppt_x"/>
                                          </p:val>
                                        </p:tav>
                                      </p:tavLst>
                                    </p:anim>
                                    <p:anim calcmode="lin" valueType="num">
                                      <p:cBhvr additive="base">
                                        <p:cTn id="60" dur="500" fill="hold"/>
                                        <p:tgtEl>
                                          <p:spTgt spid="21"/>
                                        </p:tgtEl>
                                        <p:attrNameLst>
                                          <p:attrName>ppt_y</p:attrName>
                                        </p:attrNameLst>
                                      </p:cBhvr>
                                      <p:tavLst>
                                        <p:tav tm="0">
                                          <p:val>
                                            <p:strVal val="1+#ppt_h/2"/>
                                          </p:val>
                                        </p:tav>
                                        <p:tav tm="100000">
                                          <p:val>
                                            <p:strVal val="#ppt_y"/>
                                          </p:val>
                                        </p:tav>
                                      </p:tavLst>
                                    </p:anim>
                                  </p:childTnLst>
                                </p:cTn>
                              </p:par>
                              <p:par>
                                <p:cTn id="61" presetID="2" presetClass="entr" presetSubtype="4" fill="hold" grpId="0" nodeType="withEffect">
                                  <p:stCondLst>
                                    <p:cond delay="0"/>
                                  </p:stCondLst>
                                  <p:childTnLst>
                                    <p:set>
                                      <p:cBhvr>
                                        <p:cTn id="62" dur="1" fill="hold">
                                          <p:stCondLst>
                                            <p:cond delay="0"/>
                                          </p:stCondLst>
                                        </p:cTn>
                                        <p:tgtEl>
                                          <p:spTgt spid="22"/>
                                        </p:tgtEl>
                                        <p:attrNameLst>
                                          <p:attrName>style.visibility</p:attrName>
                                        </p:attrNameLst>
                                      </p:cBhvr>
                                      <p:to>
                                        <p:strVal val="visible"/>
                                      </p:to>
                                    </p:set>
                                    <p:anim calcmode="lin" valueType="num">
                                      <p:cBhvr additive="base">
                                        <p:cTn id="63" dur="500" fill="hold"/>
                                        <p:tgtEl>
                                          <p:spTgt spid="22"/>
                                        </p:tgtEl>
                                        <p:attrNameLst>
                                          <p:attrName>ppt_x</p:attrName>
                                        </p:attrNameLst>
                                      </p:cBhvr>
                                      <p:tavLst>
                                        <p:tav tm="0">
                                          <p:val>
                                            <p:strVal val="#ppt_x"/>
                                          </p:val>
                                        </p:tav>
                                        <p:tav tm="100000">
                                          <p:val>
                                            <p:strVal val="#ppt_x"/>
                                          </p:val>
                                        </p:tav>
                                      </p:tavLst>
                                    </p:anim>
                                    <p:anim calcmode="lin" valueType="num">
                                      <p:cBhvr additive="base">
                                        <p:cTn id="64" dur="500" fill="hold"/>
                                        <p:tgtEl>
                                          <p:spTgt spid="22"/>
                                        </p:tgtEl>
                                        <p:attrNameLst>
                                          <p:attrName>ppt_y</p:attrName>
                                        </p:attrNameLst>
                                      </p:cBhvr>
                                      <p:tavLst>
                                        <p:tav tm="0">
                                          <p:val>
                                            <p:strVal val="1+#ppt_h/2"/>
                                          </p:val>
                                        </p:tav>
                                        <p:tav tm="100000">
                                          <p:val>
                                            <p:strVal val="#ppt_y"/>
                                          </p:val>
                                        </p:tav>
                                      </p:tavLst>
                                    </p:anim>
                                  </p:childTnLst>
                                </p:cTn>
                              </p:par>
                              <p:par>
                                <p:cTn id="65" presetID="2" presetClass="entr" presetSubtype="4" fill="hold" grpId="0" nodeType="withEffect">
                                  <p:stCondLst>
                                    <p:cond delay="0"/>
                                  </p:stCondLst>
                                  <p:childTnLst>
                                    <p:set>
                                      <p:cBhvr>
                                        <p:cTn id="66" dur="1" fill="hold">
                                          <p:stCondLst>
                                            <p:cond delay="0"/>
                                          </p:stCondLst>
                                        </p:cTn>
                                        <p:tgtEl>
                                          <p:spTgt spid="23"/>
                                        </p:tgtEl>
                                        <p:attrNameLst>
                                          <p:attrName>style.visibility</p:attrName>
                                        </p:attrNameLst>
                                      </p:cBhvr>
                                      <p:to>
                                        <p:strVal val="visible"/>
                                      </p:to>
                                    </p:set>
                                    <p:anim calcmode="lin" valueType="num">
                                      <p:cBhvr additive="base">
                                        <p:cTn id="67" dur="500" fill="hold"/>
                                        <p:tgtEl>
                                          <p:spTgt spid="23"/>
                                        </p:tgtEl>
                                        <p:attrNameLst>
                                          <p:attrName>ppt_x</p:attrName>
                                        </p:attrNameLst>
                                      </p:cBhvr>
                                      <p:tavLst>
                                        <p:tav tm="0">
                                          <p:val>
                                            <p:strVal val="#ppt_x"/>
                                          </p:val>
                                        </p:tav>
                                        <p:tav tm="100000">
                                          <p:val>
                                            <p:strVal val="#ppt_x"/>
                                          </p:val>
                                        </p:tav>
                                      </p:tavLst>
                                    </p:anim>
                                    <p:anim calcmode="lin" valueType="num">
                                      <p:cBhvr additive="base">
                                        <p:cTn id="68"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animBg="1"/>
      <p:bldP spid="24580" grpId="0" animBg="1"/>
      <p:bldP spid="24581" grpId="0" animBg="1"/>
      <p:bldP spid="24582" grpId="0" animBg="1"/>
      <p:bldP spid="24583" grpId="0" animBg="1"/>
      <p:bldP spid="24584" grpId="0" animBg="1"/>
      <p:bldP spid="24585" grpId="0" animBg="1"/>
      <p:bldP spid="24586" grpId="0" animBg="1"/>
      <p:bldP spid="16" grpId="0" animBg="1"/>
      <p:bldP spid="17" grpId="0" animBg="1"/>
      <p:bldP spid="18" grpId="0" animBg="1"/>
      <p:bldP spid="19" grpId="0" animBg="1"/>
      <p:bldP spid="20" grpId="0" animBg="1"/>
      <p:bldP spid="21" grpId="0" animBg="1"/>
      <p:bldP spid="22" grpId="0" animBg="1"/>
      <p:bldP spid="23" grpId="0" animBg="1"/>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8"/>
          <p:cNvSpPr>
            <a:spLocks noChangeArrowheads="1"/>
          </p:cNvSpPr>
          <p:nvPr/>
        </p:nvSpPr>
        <p:spPr bwMode="auto">
          <a:xfrm>
            <a:off x="838200" y="12700"/>
            <a:ext cx="7667625" cy="731838"/>
          </a:xfrm>
          <a:prstGeom prst="rect">
            <a:avLst/>
          </a:prstGeom>
          <a:solidFill>
            <a:srgbClr val="990000"/>
          </a:solidFill>
          <a:ln w="9525">
            <a:solidFill>
              <a:srgbClr val="FFFF00"/>
            </a:solidFill>
            <a:miter lim="800000"/>
            <a:headEnd/>
            <a:tailEnd/>
          </a:ln>
        </p:spPr>
        <p:txBody>
          <a:bodyPr anchor="ctr" anchorCtr="1"/>
          <a:lstStyle/>
          <a:p>
            <a:pPr algn="ctr">
              <a:defRPr/>
            </a:pPr>
            <a:r>
              <a:rPr lang="it-IT" sz="3500" b="1">
                <a:solidFill>
                  <a:schemeClr val="bg1"/>
                </a:solidFill>
                <a:effectLst>
                  <a:outerShdw blurRad="38100" dist="38100" dir="2700000" algn="tl">
                    <a:srgbClr val="000000"/>
                  </a:outerShdw>
                </a:effectLst>
                <a:latin typeface="Baskerville Old Face" pitchFamily="18" charset="0"/>
                <a:ea typeface="Calibri" pitchFamily="34" charset="0"/>
                <a:cs typeface="Calibri" pitchFamily="34" charset="0"/>
              </a:rPr>
              <a:t>PRINSIP REFORMASI BIROKRASI</a:t>
            </a:r>
          </a:p>
        </p:txBody>
      </p:sp>
      <p:sp>
        <p:nvSpPr>
          <p:cNvPr id="16" name="Rectangle 15"/>
          <p:cNvSpPr/>
          <p:nvPr/>
        </p:nvSpPr>
        <p:spPr>
          <a:xfrm>
            <a:off x="838200" y="874713"/>
            <a:ext cx="7370763" cy="427037"/>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000" b="1" dirty="0" err="1">
                <a:solidFill>
                  <a:srgbClr val="FFFF00"/>
                </a:solidFill>
                <a:latin typeface="Arial" charset="0"/>
              </a:rPr>
              <a:t>Berorientasi</a:t>
            </a:r>
            <a:r>
              <a:rPr lang="en-US" sz="2000" b="1" dirty="0">
                <a:solidFill>
                  <a:srgbClr val="FFFF00"/>
                </a:solidFill>
                <a:latin typeface="Arial" charset="0"/>
              </a:rPr>
              <a:t> </a:t>
            </a:r>
            <a:r>
              <a:rPr lang="en-US" sz="2000" b="1" dirty="0" err="1">
                <a:solidFill>
                  <a:srgbClr val="FFFF00"/>
                </a:solidFill>
                <a:latin typeface="Arial" charset="0"/>
              </a:rPr>
              <a:t>pada</a:t>
            </a:r>
            <a:r>
              <a:rPr lang="en-US" sz="2000" b="1" dirty="0">
                <a:solidFill>
                  <a:srgbClr val="FFFF00"/>
                </a:solidFill>
                <a:latin typeface="Arial" charset="0"/>
              </a:rPr>
              <a:t> </a:t>
            </a:r>
            <a:r>
              <a:rPr lang="en-US" sz="2000" b="1" dirty="0" err="1">
                <a:solidFill>
                  <a:srgbClr val="FFFF00"/>
                </a:solidFill>
                <a:latin typeface="Arial" charset="0"/>
              </a:rPr>
              <a:t>peningkatan</a:t>
            </a:r>
            <a:r>
              <a:rPr lang="en-US" sz="2000" b="1" dirty="0">
                <a:solidFill>
                  <a:srgbClr val="FFFF00"/>
                </a:solidFill>
                <a:latin typeface="Arial" charset="0"/>
              </a:rPr>
              <a:t> </a:t>
            </a:r>
            <a:r>
              <a:rPr lang="en-US" sz="2000" b="1" dirty="0" err="1">
                <a:solidFill>
                  <a:srgbClr val="FFFF00"/>
                </a:solidFill>
                <a:latin typeface="Arial" charset="0"/>
              </a:rPr>
              <a:t>kualitas</a:t>
            </a:r>
            <a:r>
              <a:rPr lang="en-US" sz="2000" b="1" dirty="0">
                <a:solidFill>
                  <a:srgbClr val="FFFF00"/>
                </a:solidFill>
                <a:latin typeface="Arial" charset="0"/>
              </a:rPr>
              <a:t> </a:t>
            </a:r>
            <a:r>
              <a:rPr lang="en-US" sz="2000" b="1" dirty="0" err="1">
                <a:solidFill>
                  <a:srgbClr val="FFFF00"/>
                </a:solidFill>
                <a:latin typeface="Arial" charset="0"/>
              </a:rPr>
              <a:t>pelayanan</a:t>
            </a:r>
            <a:r>
              <a:rPr lang="en-US" sz="2000" b="1" dirty="0">
                <a:solidFill>
                  <a:srgbClr val="FFFF00"/>
                </a:solidFill>
                <a:latin typeface="Arial" charset="0"/>
              </a:rPr>
              <a:t> </a:t>
            </a:r>
            <a:r>
              <a:rPr lang="en-US" sz="2000" b="1" dirty="0" err="1">
                <a:solidFill>
                  <a:srgbClr val="FFFF00"/>
                </a:solidFill>
                <a:latin typeface="Arial" charset="0"/>
              </a:rPr>
              <a:t>publik</a:t>
            </a:r>
            <a:endParaRPr lang="en-US" sz="2000" b="1" dirty="0">
              <a:solidFill>
                <a:srgbClr val="FFFF00"/>
              </a:solidFill>
              <a:latin typeface="Arial" charset="0"/>
            </a:endParaRPr>
          </a:p>
        </p:txBody>
      </p:sp>
      <p:sp>
        <p:nvSpPr>
          <p:cNvPr id="17" name="Rectangle 16"/>
          <p:cNvSpPr/>
          <p:nvPr/>
        </p:nvSpPr>
        <p:spPr>
          <a:xfrm>
            <a:off x="838200" y="1436688"/>
            <a:ext cx="7370763" cy="428625"/>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000" b="1">
                <a:solidFill>
                  <a:srgbClr val="FFFF00"/>
                </a:solidFill>
                <a:latin typeface="Arial" charset="0"/>
              </a:rPr>
              <a:t>Berorientasi pada peningkatan kinerja</a:t>
            </a:r>
          </a:p>
        </p:txBody>
      </p:sp>
      <p:sp>
        <p:nvSpPr>
          <p:cNvPr id="18" name="Rectangle 17"/>
          <p:cNvSpPr/>
          <p:nvPr/>
        </p:nvSpPr>
        <p:spPr>
          <a:xfrm>
            <a:off x="838200" y="2038350"/>
            <a:ext cx="7370763" cy="427038"/>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000" b="1">
                <a:solidFill>
                  <a:srgbClr val="FFFF00"/>
                </a:solidFill>
                <a:latin typeface="Arial" charset="0"/>
              </a:rPr>
              <a:t>Integritas</a:t>
            </a:r>
          </a:p>
        </p:txBody>
      </p:sp>
      <p:sp>
        <p:nvSpPr>
          <p:cNvPr id="19" name="Rectangle 18"/>
          <p:cNvSpPr/>
          <p:nvPr/>
        </p:nvSpPr>
        <p:spPr>
          <a:xfrm>
            <a:off x="838200" y="2605088"/>
            <a:ext cx="7370763" cy="427037"/>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000" b="1">
                <a:solidFill>
                  <a:srgbClr val="FFFF00"/>
                </a:solidFill>
                <a:latin typeface="Arial" charset="0"/>
              </a:rPr>
              <a:t>Akuntabilitas</a:t>
            </a:r>
          </a:p>
        </p:txBody>
      </p:sp>
      <p:sp>
        <p:nvSpPr>
          <p:cNvPr id="20" name="Rectangle 19"/>
          <p:cNvSpPr/>
          <p:nvPr/>
        </p:nvSpPr>
        <p:spPr>
          <a:xfrm>
            <a:off x="838200" y="3173413"/>
            <a:ext cx="7370763" cy="428625"/>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000" b="1">
                <a:solidFill>
                  <a:srgbClr val="FFFF00"/>
                </a:solidFill>
                <a:latin typeface="Arial" charset="0"/>
              </a:rPr>
              <a:t>Transparansi</a:t>
            </a:r>
          </a:p>
        </p:txBody>
      </p:sp>
      <p:sp>
        <p:nvSpPr>
          <p:cNvPr id="21" name="Rectangle 20"/>
          <p:cNvSpPr/>
          <p:nvPr/>
        </p:nvSpPr>
        <p:spPr>
          <a:xfrm>
            <a:off x="838200" y="3732213"/>
            <a:ext cx="7370763" cy="427037"/>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000" b="1">
                <a:solidFill>
                  <a:srgbClr val="FFFF00"/>
                </a:solidFill>
                <a:latin typeface="Arial" charset="0"/>
              </a:rPr>
              <a:t>Penegakan hukum/aturan</a:t>
            </a:r>
          </a:p>
        </p:txBody>
      </p:sp>
      <p:sp>
        <p:nvSpPr>
          <p:cNvPr id="22" name="Rectangle 21"/>
          <p:cNvSpPr/>
          <p:nvPr/>
        </p:nvSpPr>
        <p:spPr>
          <a:xfrm>
            <a:off x="838200" y="4341813"/>
            <a:ext cx="7370763" cy="427037"/>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000" b="1">
                <a:solidFill>
                  <a:srgbClr val="FFFF00"/>
                </a:solidFill>
                <a:latin typeface="Arial" charset="0"/>
              </a:rPr>
              <a:t>Desentralisasi/pembagian wewenang</a:t>
            </a:r>
          </a:p>
        </p:txBody>
      </p:sp>
      <p:sp>
        <p:nvSpPr>
          <p:cNvPr id="23" name="Rectangle 22"/>
          <p:cNvSpPr/>
          <p:nvPr/>
        </p:nvSpPr>
        <p:spPr>
          <a:xfrm>
            <a:off x="838200" y="4878388"/>
            <a:ext cx="7370763" cy="427037"/>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000" b="1">
                <a:solidFill>
                  <a:srgbClr val="FFFF00"/>
                </a:solidFill>
                <a:latin typeface="Arial" charset="0"/>
              </a:rPr>
              <a:t>Antisipatif</a:t>
            </a:r>
          </a:p>
        </p:txBody>
      </p:sp>
      <p:sp>
        <p:nvSpPr>
          <p:cNvPr id="24" name="Rectangle 23"/>
          <p:cNvSpPr/>
          <p:nvPr/>
        </p:nvSpPr>
        <p:spPr>
          <a:xfrm>
            <a:off x="838200" y="5405438"/>
            <a:ext cx="7370763" cy="5715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000" b="1">
                <a:solidFill>
                  <a:srgbClr val="FFFF00"/>
                </a:solidFill>
                <a:latin typeface="Arial" charset="0"/>
              </a:rPr>
              <a:t>Inovatif</a:t>
            </a:r>
          </a:p>
        </p:txBody>
      </p:sp>
      <p:pic>
        <p:nvPicPr>
          <p:cNvPr id="80908" name="Picture 6" descr="berikut">
            <a:hlinkClick r:id="" action="ppaction://hlinkshowjump?jump=nextslid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18525" y="5943600"/>
            <a:ext cx="468313"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909" name="Picture 6" descr="kembali">
            <a:hlinkClick r:id="" action="ppaction://hlinkshowjump?jump=previousslide"/>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1450" y="5883275"/>
            <a:ext cx="395288" cy="249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8"/>
          <p:cNvSpPr>
            <a:spLocks noChangeArrowheads="1"/>
          </p:cNvSpPr>
          <p:nvPr/>
        </p:nvSpPr>
        <p:spPr bwMode="auto">
          <a:xfrm>
            <a:off x="922338" y="0"/>
            <a:ext cx="7388225" cy="731838"/>
          </a:xfrm>
          <a:prstGeom prst="rect">
            <a:avLst/>
          </a:prstGeom>
          <a:solidFill>
            <a:srgbClr val="990000"/>
          </a:solidFill>
          <a:ln w="9525">
            <a:solidFill>
              <a:srgbClr val="FFFF00"/>
            </a:solidFill>
            <a:miter lim="800000"/>
            <a:headEnd/>
            <a:tailEnd/>
          </a:ln>
        </p:spPr>
        <p:txBody>
          <a:bodyPr anchor="ctr" anchorCtr="1"/>
          <a:lstStyle/>
          <a:p>
            <a:pPr algn="ctr">
              <a:defRPr/>
            </a:pPr>
            <a:r>
              <a:rPr lang="it-IT" sz="3500" b="1">
                <a:solidFill>
                  <a:schemeClr val="bg1"/>
                </a:solidFill>
                <a:effectLst>
                  <a:outerShdw blurRad="38100" dist="38100" dir="2700000" algn="tl">
                    <a:srgbClr val="000000"/>
                  </a:outerShdw>
                </a:effectLst>
                <a:latin typeface="Baskerville Old Face" pitchFamily="18" charset="0"/>
                <a:ea typeface="Calibri" pitchFamily="34" charset="0"/>
                <a:cs typeface="Calibri" pitchFamily="34" charset="0"/>
              </a:rPr>
              <a:t>KONDISI YANG DIHARAPKAN</a:t>
            </a:r>
          </a:p>
        </p:txBody>
      </p:sp>
      <p:sp>
        <p:nvSpPr>
          <p:cNvPr id="13" name="Rectangle 12"/>
          <p:cNvSpPr/>
          <p:nvPr/>
        </p:nvSpPr>
        <p:spPr>
          <a:xfrm>
            <a:off x="395288" y="3090863"/>
            <a:ext cx="1357312" cy="642937"/>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800" b="1">
                <a:solidFill>
                  <a:srgbClr val="000099"/>
                </a:solidFill>
                <a:effectLst>
                  <a:outerShdw blurRad="38100" dist="38100" dir="2700000" algn="tl">
                    <a:srgbClr val="000000"/>
                  </a:outerShdw>
                </a:effectLst>
                <a:latin typeface="Arial Rounded MT Bold" pitchFamily="34" charset="0"/>
              </a:rPr>
              <a:t>2014</a:t>
            </a:r>
          </a:p>
        </p:txBody>
      </p:sp>
      <p:sp>
        <p:nvSpPr>
          <p:cNvPr id="14" name="Rectangle 13"/>
          <p:cNvSpPr/>
          <p:nvPr/>
        </p:nvSpPr>
        <p:spPr>
          <a:xfrm>
            <a:off x="4787900" y="1196975"/>
            <a:ext cx="1357313" cy="642938"/>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800" b="1">
                <a:solidFill>
                  <a:srgbClr val="000099"/>
                </a:solidFill>
                <a:effectLst>
                  <a:outerShdw blurRad="38100" dist="38100" dir="2700000" algn="tl">
                    <a:srgbClr val="000000"/>
                  </a:outerShdw>
                </a:effectLst>
                <a:latin typeface="Arial Rounded MT Bold" pitchFamily="34" charset="0"/>
              </a:rPr>
              <a:t>2025</a:t>
            </a:r>
          </a:p>
        </p:txBody>
      </p:sp>
      <p:sp>
        <p:nvSpPr>
          <p:cNvPr id="6" name="Content Placeholder 2"/>
          <p:cNvSpPr txBox="1">
            <a:spLocks/>
          </p:cNvSpPr>
          <p:nvPr/>
        </p:nvSpPr>
        <p:spPr bwMode="auto">
          <a:xfrm>
            <a:off x="365125" y="3781425"/>
            <a:ext cx="6183313" cy="2589213"/>
          </a:xfrm>
          <a:prstGeom prst="rect">
            <a:avLst/>
          </a:prstGeom>
          <a:noFill/>
          <a:ln w="9525">
            <a:noFill/>
            <a:miter lim="800000"/>
            <a:headEnd/>
            <a:tailEnd/>
          </a:ln>
        </p:spPr>
        <p:txBody>
          <a:bodyPr/>
          <a:lstStyle/>
          <a:p>
            <a:pPr marL="231775" indent="-231775">
              <a:spcBef>
                <a:spcPts val="300"/>
              </a:spcBef>
              <a:buFontTx/>
              <a:buChar char="•"/>
              <a:defRPr/>
            </a:pPr>
            <a:r>
              <a:rPr lang="en-US" sz="1900" b="1" dirty="0" err="1">
                <a:effectLst>
                  <a:outerShdw blurRad="38100" dist="38100" dir="2700000" algn="tl">
                    <a:srgbClr val="000000"/>
                  </a:outerShdw>
                </a:effectLst>
              </a:rPr>
              <a:t>Jumlah</a:t>
            </a:r>
            <a:r>
              <a:rPr lang="en-US" sz="1900" b="1" dirty="0">
                <a:effectLst>
                  <a:outerShdw blurRad="38100" dist="38100" dir="2700000" algn="tl">
                    <a:srgbClr val="000000"/>
                  </a:outerShdw>
                </a:effectLst>
              </a:rPr>
              <a:t> </a:t>
            </a:r>
            <a:r>
              <a:rPr lang="en-US" sz="1900" b="1" dirty="0" err="1">
                <a:effectLst>
                  <a:outerShdw blurRad="38100" dist="38100" dir="2700000" algn="tl">
                    <a:srgbClr val="000000"/>
                  </a:outerShdw>
                </a:effectLst>
              </a:rPr>
              <a:t>Aparatur</a:t>
            </a:r>
            <a:r>
              <a:rPr lang="en-US" sz="1900" b="1" dirty="0">
                <a:effectLst>
                  <a:outerShdw blurRad="38100" dist="38100" dir="2700000" algn="tl">
                    <a:srgbClr val="000000"/>
                  </a:outerShdw>
                </a:effectLst>
              </a:rPr>
              <a:t> yang </a:t>
            </a:r>
            <a:r>
              <a:rPr lang="en-US" sz="1900" b="1" dirty="0" err="1">
                <a:effectLst>
                  <a:outerShdw blurRad="38100" dist="38100" dir="2700000" algn="tl">
                    <a:srgbClr val="000000"/>
                  </a:outerShdw>
                </a:effectLst>
              </a:rPr>
              <a:t>proporsional</a:t>
            </a:r>
            <a:r>
              <a:rPr lang="en-US" sz="1900" b="1" dirty="0">
                <a:effectLst>
                  <a:outerShdw blurRad="38100" dist="38100" dir="2700000" algn="tl">
                    <a:srgbClr val="000000"/>
                  </a:outerShdw>
                </a:effectLst>
              </a:rPr>
              <a:t> </a:t>
            </a:r>
            <a:r>
              <a:rPr lang="en-US" sz="1900" b="1" dirty="0" err="1">
                <a:effectLst>
                  <a:outerShdw blurRad="38100" dist="38100" dir="2700000" algn="tl">
                    <a:srgbClr val="000000"/>
                  </a:outerShdw>
                </a:effectLst>
              </a:rPr>
              <a:t>dan</a:t>
            </a:r>
            <a:r>
              <a:rPr lang="en-US" sz="1900" b="1" dirty="0">
                <a:effectLst>
                  <a:outerShdw blurRad="38100" dist="38100" dir="2700000" algn="tl">
                    <a:srgbClr val="000000"/>
                  </a:outerShdw>
                </a:effectLst>
              </a:rPr>
              <a:t> </a:t>
            </a:r>
            <a:r>
              <a:rPr lang="en-US" sz="1900" b="1" dirty="0" err="1">
                <a:effectLst>
                  <a:outerShdw blurRad="38100" dist="38100" dir="2700000" algn="tl">
                    <a:srgbClr val="000000"/>
                  </a:outerShdw>
                </a:effectLst>
              </a:rPr>
              <a:t>profesional</a:t>
            </a:r>
            <a:endParaRPr lang="en-US" sz="1900" b="1" dirty="0">
              <a:effectLst>
                <a:outerShdw blurRad="38100" dist="38100" dir="2700000" algn="tl">
                  <a:srgbClr val="000000"/>
                </a:outerShdw>
              </a:effectLst>
            </a:endParaRPr>
          </a:p>
          <a:p>
            <a:pPr marL="231775" indent="-231775">
              <a:spcBef>
                <a:spcPts val="300"/>
              </a:spcBef>
              <a:buFontTx/>
              <a:buChar char="•"/>
              <a:defRPr/>
            </a:pPr>
            <a:r>
              <a:rPr lang="en-US" sz="1900" b="1" dirty="0">
                <a:effectLst>
                  <a:outerShdw blurRad="38100" dist="38100" dir="2700000" algn="tl">
                    <a:srgbClr val="000000"/>
                  </a:outerShdw>
                </a:effectLst>
              </a:rPr>
              <a:t>Tata </a:t>
            </a:r>
            <a:r>
              <a:rPr lang="en-US" sz="1900" b="1" dirty="0" err="1">
                <a:effectLst>
                  <a:outerShdw blurRad="38100" dist="38100" dir="2700000" algn="tl">
                    <a:srgbClr val="000000"/>
                  </a:outerShdw>
                </a:effectLst>
              </a:rPr>
              <a:t>kelola</a:t>
            </a:r>
            <a:r>
              <a:rPr lang="en-US" sz="1900" b="1" dirty="0">
                <a:effectLst>
                  <a:outerShdw blurRad="38100" dist="38100" dir="2700000" algn="tl">
                    <a:srgbClr val="000000"/>
                  </a:outerShdw>
                </a:effectLst>
              </a:rPr>
              <a:t> </a:t>
            </a:r>
            <a:r>
              <a:rPr lang="en-US" sz="1900" b="1" dirty="0" err="1">
                <a:effectLst>
                  <a:outerShdw blurRad="38100" dist="38100" dir="2700000" algn="tl">
                    <a:srgbClr val="000000"/>
                  </a:outerShdw>
                </a:effectLst>
              </a:rPr>
              <a:t>kepemerintahan</a:t>
            </a:r>
            <a:r>
              <a:rPr lang="en-US" sz="1900" b="1" dirty="0">
                <a:effectLst>
                  <a:outerShdw blurRad="38100" dist="38100" dir="2700000" algn="tl">
                    <a:srgbClr val="000000"/>
                  </a:outerShdw>
                </a:effectLst>
              </a:rPr>
              <a:t> yang </a:t>
            </a:r>
            <a:r>
              <a:rPr lang="en-US" sz="1900" b="1" dirty="0" err="1">
                <a:effectLst>
                  <a:outerShdw blurRad="38100" dist="38100" dir="2700000" algn="tl">
                    <a:srgbClr val="000000"/>
                  </a:outerShdw>
                </a:effectLst>
              </a:rPr>
              <a:t>baik</a:t>
            </a:r>
            <a:r>
              <a:rPr lang="en-US" sz="1900" b="1" dirty="0">
                <a:effectLst>
                  <a:outerShdw blurRad="38100" dist="38100" dir="2700000" algn="tl">
                    <a:srgbClr val="000000"/>
                  </a:outerShdw>
                </a:effectLst>
              </a:rPr>
              <a:t> </a:t>
            </a:r>
            <a:r>
              <a:rPr lang="en-US" sz="1900" b="1" dirty="0" err="1">
                <a:effectLst>
                  <a:outerShdw blurRad="38100" dist="38100" dir="2700000" algn="tl">
                    <a:srgbClr val="000000"/>
                  </a:outerShdw>
                </a:effectLst>
              </a:rPr>
              <a:t>dan</a:t>
            </a:r>
            <a:r>
              <a:rPr lang="en-US" sz="1900" b="1" dirty="0">
                <a:effectLst>
                  <a:outerShdw blurRad="38100" dist="38100" dir="2700000" algn="tl">
                    <a:srgbClr val="000000"/>
                  </a:outerShdw>
                </a:effectLst>
              </a:rPr>
              <a:t> </a:t>
            </a:r>
            <a:r>
              <a:rPr lang="en-US" sz="1900" b="1" dirty="0" err="1">
                <a:effectLst>
                  <a:outerShdw blurRad="38100" dist="38100" dir="2700000" algn="tl">
                    <a:srgbClr val="000000"/>
                  </a:outerShdw>
                </a:effectLst>
              </a:rPr>
              <a:t>bersih</a:t>
            </a:r>
            <a:endParaRPr lang="en-US" sz="1900" b="1" dirty="0">
              <a:effectLst>
                <a:outerShdw blurRad="38100" dist="38100" dir="2700000" algn="tl">
                  <a:srgbClr val="000000"/>
                </a:outerShdw>
              </a:effectLst>
            </a:endParaRPr>
          </a:p>
          <a:p>
            <a:pPr marL="231775" indent="-231775">
              <a:spcBef>
                <a:spcPts val="300"/>
              </a:spcBef>
              <a:buFontTx/>
              <a:buChar char="•"/>
              <a:defRPr/>
            </a:pPr>
            <a:r>
              <a:rPr lang="en-US" sz="1900" b="1" dirty="0" err="1">
                <a:effectLst>
                  <a:outerShdw blurRad="38100" dist="38100" dir="2700000" algn="tl">
                    <a:srgbClr val="000000"/>
                  </a:outerShdw>
                </a:effectLst>
              </a:rPr>
              <a:t>Birokrasi</a:t>
            </a:r>
            <a:r>
              <a:rPr lang="en-US" sz="1900" b="1" dirty="0">
                <a:effectLst>
                  <a:outerShdw blurRad="38100" dist="38100" dir="2700000" algn="tl">
                    <a:srgbClr val="000000"/>
                  </a:outerShdw>
                </a:effectLst>
              </a:rPr>
              <a:t> yang </a:t>
            </a:r>
            <a:r>
              <a:rPr lang="en-US" sz="1900" b="1" dirty="0" err="1">
                <a:effectLst>
                  <a:outerShdw blurRad="38100" dist="38100" dir="2700000" algn="tl">
                    <a:srgbClr val="000000"/>
                  </a:outerShdw>
                </a:effectLst>
              </a:rPr>
              <a:t>akuntabel</a:t>
            </a:r>
            <a:r>
              <a:rPr lang="en-US" sz="1900" b="1" dirty="0">
                <a:effectLst>
                  <a:outerShdw blurRad="38100" dist="38100" dir="2700000" algn="tl">
                    <a:srgbClr val="000000"/>
                  </a:outerShdw>
                </a:effectLst>
              </a:rPr>
              <a:t> </a:t>
            </a:r>
            <a:r>
              <a:rPr lang="en-US" sz="1900" b="1" dirty="0" err="1">
                <a:effectLst>
                  <a:outerShdw blurRad="38100" dist="38100" dir="2700000" algn="tl">
                    <a:srgbClr val="000000"/>
                  </a:outerShdw>
                </a:effectLst>
              </a:rPr>
              <a:t>dan</a:t>
            </a:r>
            <a:r>
              <a:rPr lang="en-US" sz="1900" b="1" dirty="0">
                <a:effectLst>
                  <a:outerShdw blurRad="38100" dist="38100" dir="2700000" algn="tl">
                    <a:srgbClr val="000000"/>
                  </a:outerShdw>
                </a:effectLst>
              </a:rPr>
              <a:t> </a:t>
            </a:r>
            <a:r>
              <a:rPr lang="en-US" sz="1900" b="1" dirty="0" err="1">
                <a:effectLst>
                  <a:outerShdw blurRad="38100" dist="38100" dir="2700000" algn="tl">
                    <a:srgbClr val="000000"/>
                  </a:outerShdw>
                </a:effectLst>
              </a:rPr>
              <a:t>memiliki</a:t>
            </a:r>
            <a:r>
              <a:rPr lang="en-US" sz="1900" b="1" dirty="0">
                <a:effectLst>
                  <a:outerShdw blurRad="38100" dist="38100" dir="2700000" algn="tl">
                    <a:srgbClr val="000000"/>
                  </a:outerShdw>
                </a:effectLst>
              </a:rPr>
              <a:t> </a:t>
            </a:r>
            <a:r>
              <a:rPr lang="en-US" sz="1900" b="1" dirty="0" err="1">
                <a:effectLst>
                  <a:outerShdw blurRad="38100" dist="38100" dir="2700000" algn="tl">
                    <a:srgbClr val="000000"/>
                  </a:outerShdw>
                </a:effectLst>
              </a:rPr>
              <a:t>kapasitas</a:t>
            </a:r>
            <a:endParaRPr lang="en-US" sz="1900" b="1" dirty="0">
              <a:effectLst>
                <a:outerShdw blurRad="38100" dist="38100" dir="2700000" algn="tl">
                  <a:srgbClr val="000000"/>
                </a:outerShdw>
              </a:effectLst>
            </a:endParaRPr>
          </a:p>
          <a:p>
            <a:pPr marL="231775" indent="-231775">
              <a:spcBef>
                <a:spcPts val="300"/>
              </a:spcBef>
              <a:buFontTx/>
              <a:buChar char="•"/>
              <a:defRPr/>
            </a:pPr>
            <a:r>
              <a:rPr lang="en-US" sz="1900" b="1" dirty="0" err="1">
                <a:effectLst>
                  <a:outerShdw blurRad="38100" dist="38100" dir="2700000" algn="tl">
                    <a:srgbClr val="000000"/>
                  </a:outerShdw>
                </a:effectLst>
              </a:rPr>
              <a:t>Mobilitas</a:t>
            </a:r>
            <a:r>
              <a:rPr lang="en-US" sz="1900" b="1" dirty="0">
                <a:effectLst>
                  <a:outerShdw blurRad="38100" dist="38100" dir="2700000" algn="tl">
                    <a:srgbClr val="000000"/>
                  </a:outerShdw>
                </a:effectLst>
              </a:rPr>
              <a:t> </a:t>
            </a:r>
            <a:r>
              <a:rPr lang="en-US" sz="1900" b="1" dirty="0" err="1">
                <a:effectLst>
                  <a:outerShdw blurRad="38100" dist="38100" dir="2700000" algn="tl">
                    <a:srgbClr val="000000"/>
                  </a:outerShdw>
                </a:effectLst>
              </a:rPr>
              <a:t>pegawai</a:t>
            </a:r>
            <a:r>
              <a:rPr lang="en-US" sz="1900" b="1" dirty="0">
                <a:effectLst>
                  <a:outerShdw blurRad="38100" dist="38100" dir="2700000" algn="tl">
                    <a:srgbClr val="000000"/>
                  </a:outerShdw>
                </a:effectLst>
              </a:rPr>
              <a:t> </a:t>
            </a:r>
            <a:r>
              <a:rPr lang="en-US" sz="1900" b="1" dirty="0" err="1">
                <a:effectLst>
                  <a:outerShdw blurRad="38100" dist="38100" dir="2700000" algn="tl">
                    <a:srgbClr val="000000"/>
                  </a:outerShdw>
                </a:effectLst>
              </a:rPr>
              <a:t>antar</a:t>
            </a:r>
            <a:r>
              <a:rPr lang="en-US" sz="1900" b="1" dirty="0">
                <a:effectLst>
                  <a:outerShdw blurRad="38100" dist="38100" dir="2700000" algn="tl">
                    <a:srgbClr val="000000"/>
                  </a:outerShdw>
                </a:effectLst>
              </a:rPr>
              <a:t> </a:t>
            </a:r>
            <a:r>
              <a:rPr lang="en-US" sz="1900" b="1" dirty="0" err="1">
                <a:effectLst>
                  <a:outerShdw blurRad="38100" dist="38100" dir="2700000" algn="tl">
                    <a:srgbClr val="000000"/>
                  </a:outerShdw>
                </a:effectLst>
              </a:rPr>
              <a:t>pusat</a:t>
            </a:r>
            <a:r>
              <a:rPr lang="en-US" sz="1900" b="1" dirty="0">
                <a:effectLst>
                  <a:outerShdw blurRad="38100" dist="38100" dir="2700000" algn="tl">
                    <a:srgbClr val="000000"/>
                  </a:outerShdw>
                </a:effectLst>
              </a:rPr>
              <a:t> </a:t>
            </a:r>
            <a:r>
              <a:rPr lang="en-US" sz="1900" b="1" dirty="0" err="1">
                <a:effectLst>
                  <a:outerShdw blurRad="38100" dist="38100" dir="2700000" algn="tl">
                    <a:srgbClr val="000000"/>
                  </a:outerShdw>
                </a:effectLst>
              </a:rPr>
              <a:t>dan</a:t>
            </a:r>
            <a:r>
              <a:rPr lang="en-US" sz="1900" b="1" dirty="0">
                <a:effectLst>
                  <a:outerShdw blurRad="38100" dist="38100" dir="2700000" algn="tl">
                    <a:srgbClr val="000000"/>
                  </a:outerShdw>
                </a:effectLst>
              </a:rPr>
              <a:t> </a:t>
            </a:r>
            <a:r>
              <a:rPr lang="en-US" sz="1900" b="1" dirty="0" err="1">
                <a:effectLst>
                  <a:outerShdw blurRad="38100" dist="38100" dir="2700000" algn="tl">
                    <a:srgbClr val="000000"/>
                  </a:outerShdw>
                </a:effectLst>
              </a:rPr>
              <a:t>daerah</a:t>
            </a:r>
            <a:endParaRPr lang="en-US" sz="1900" b="1" dirty="0">
              <a:effectLst>
                <a:outerShdw blurRad="38100" dist="38100" dir="2700000" algn="tl">
                  <a:srgbClr val="000000"/>
                </a:outerShdw>
              </a:effectLst>
            </a:endParaRPr>
          </a:p>
          <a:p>
            <a:pPr marL="231775" indent="-231775">
              <a:spcBef>
                <a:spcPts val="300"/>
              </a:spcBef>
              <a:buFontTx/>
              <a:buChar char="•"/>
              <a:defRPr/>
            </a:pPr>
            <a:r>
              <a:rPr lang="en-US" sz="1900" b="1" dirty="0" err="1">
                <a:effectLst>
                  <a:outerShdw blurRad="38100" dist="38100" dir="2700000" algn="tl">
                    <a:srgbClr val="000000"/>
                  </a:outerShdw>
                </a:effectLst>
              </a:rPr>
              <a:t>Penghasilan</a:t>
            </a:r>
            <a:r>
              <a:rPr lang="en-US" sz="1900" b="1" dirty="0">
                <a:effectLst>
                  <a:outerShdw blurRad="38100" dist="38100" dir="2700000" algn="tl">
                    <a:srgbClr val="000000"/>
                  </a:outerShdw>
                </a:effectLst>
              </a:rPr>
              <a:t> </a:t>
            </a:r>
            <a:r>
              <a:rPr lang="en-US" sz="1900" b="1" dirty="0" err="1">
                <a:effectLst>
                  <a:outerShdw blurRad="38100" dist="38100" dir="2700000" algn="tl">
                    <a:srgbClr val="000000"/>
                  </a:outerShdw>
                </a:effectLst>
              </a:rPr>
              <a:t>dan</a:t>
            </a:r>
            <a:r>
              <a:rPr lang="en-US" sz="1900" b="1" dirty="0">
                <a:effectLst>
                  <a:outerShdw blurRad="38100" dist="38100" dir="2700000" algn="tl">
                    <a:srgbClr val="000000"/>
                  </a:outerShdw>
                </a:effectLst>
              </a:rPr>
              <a:t> </a:t>
            </a:r>
            <a:r>
              <a:rPr lang="en-US" sz="1900" b="1" dirty="0" err="1">
                <a:effectLst>
                  <a:outerShdw blurRad="38100" dist="38100" dir="2700000" algn="tl">
                    <a:srgbClr val="000000"/>
                  </a:outerShdw>
                </a:effectLst>
              </a:rPr>
              <a:t>kesejahteraan</a:t>
            </a:r>
            <a:r>
              <a:rPr lang="en-US" sz="1900" b="1" dirty="0">
                <a:effectLst>
                  <a:outerShdw blurRad="38100" dist="38100" dir="2700000" algn="tl">
                    <a:srgbClr val="000000"/>
                  </a:outerShdw>
                </a:effectLst>
              </a:rPr>
              <a:t> </a:t>
            </a:r>
            <a:r>
              <a:rPr lang="en-US" sz="1900" b="1" dirty="0" err="1">
                <a:effectLst>
                  <a:outerShdw blurRad="38100" dist="38100" dir="2700000" algn="tl">
                    <a:srgbClr val="000000"/>
                  </a:outerShdw>
                </a:effectLst>
              </a:rPr>
              <a:t>Aparatur</a:t>
            </a:r>
            <a:r>
              <a:rPr lang="en-US" sz="1900" b="1" dirty="0">
                <a:effectLst>
                  <a:outerShdw blurRad="38100" dist="38100" dir="2700000" algn="tl">
                    <a:srgbClr val="000000"/>
                  </a:outerShdw>
                </a:effectLst>
              </a:rPr>
              <a:t> </a:t>
            </a:r>
            <a:r>
              <a:rPr lang="en-US" sz="1900" b="1" dirty="0" err="1">
                <a:effectLst>
                  <a:outerShdw blurRad="38100" dist="38100" dir="2700000" algn="tl">
                    <a:srgbClr val="000000"/>
                  </a:outerShdw>
                </a:effectLst>
              </a:rPr>
              <a:t>meningkat</a:t>
            </a:r>
            <a:endParaRPr lang="en-US" sz="1900" b="1" dirty="0">
              <a:effectLst>
                <a:outerShdw blurRad="38100" dist="38100" dir="2700000" algn="tl">
                  <a:srgbClr val="000000"/>
                </a:outerShdw>
              </a:effectLst>
            </a:endParaRPr>
          </a:p>
          <a:p>
            <a:pPr marL="231775" indent="-231775">
              <a:spcBef>
                <a:spcPts val="300"/>
              </a:spcBef>
              <a:buFontTx/>
              <a:buChar char="•"/>
              <a:defRPr/>
            </a:pPr>
            <a:r>
              <a:rPr lang="en-US" sz="1900" b="1" dirty="0" err="1">
                <a:effectLst>
                  <a:outerShdw blurRad="38100" dist="38100" dir="2700000" algn="tl">
                    <a:srgbClr val="000000"/>
                  </a:outerShdw>
                </a:effectLst>
              </a:rPr>
              <a:t>Pelayanan</a:t>
            </a:r>
            <a:r>
              <a:rPr lang="en-US" sz="1900" b="1" dirty="0">
                <a:effectLst>
                  <a:outerShdw blurRad="38100" dist="38100" dir="2700000" algn="tl">
                    <a:srgbClr val="000000"/>
                  </a:outerShdw>
                </a:effectLst>
              </a:rPr>
              <a:t> </a:t>
            </a:r>
            <a:r>
              <a:rPr lang="en-US" sz="1900" b="1" dirty="0" err="1">
                <a:effectLst>
                  <a:outerShdw blurRad="38100" dist="38100" dir="2700000" algn="tl">
                    <a:srgbClr val="000000"/>
                  </a:outerShdw>
                </a:effectLst>
              </a:rPr>
              <a:t>publik</a:t>
            </a:r>
            <a:r>
              <a:rPr lang="en-US" sz="1900" b="1" dirty="0">
                <a:effectLst>
                  <a:outerShdw blurRad="38100" dist="38100" dir="2700000" algn="tl">
                    <a:srgbClr val="000000"/>
                  </a:outerShdw>
                </a:effectLst>
              </a:rPr>
              <a:t> </a:t>
            </a:r>
            <a:r>
              <a:rPr lang="en-US" sz="1900" b="1" dirty="0" err="1">
                <a:effectLst>
                  <a:outerShdw blurRad="38100" dist="38100" dir="2700000" algn="tl">
                    <a:srgbClr val="000000"/>
                  </a:outerShdw>
                </a:effectLst>
              </a:rPr>
              <a:t>berkualitas</a:t>
            </a:r>
            <a:endParaRPr lang="en-US" sz="1900" b="1" dirty="0">
              <a:effectLst>
                <a:outerShdw blurRad="38100" dist="38100" dir="2700000" algn="tl">
                  <a:srgbClr val="000000"/>
                </a:outerShdw>
              </a:effectLst>
            </a:endParaRPr>
          </a:p>
        </p:txBody>
      </p:sp>
      <p:sp>
        <p:nvSpPr>
          <p:cNvPr id="7" name="Content Placeholder 2"/>
          <p:cNvSpPr txBox="1">
            <a:spLocks/>
          </p:cNvSpPr>
          <p:nvPr/>
        </p:nvSpPr>
        <p:spPr bwMode="auto">
          <a:xfrm>
            <a:off x="4681538" y="1857375"/>
            <a:ext cx="4214812" cy="1428750"/>
          </a:xfrm>
          <a:prstGeom prst="rect">
            <a:avLst/>
          </a:prstGeom>
          <a:noFill/>
          <a:ln w="9525">
            <a:noFill/>
            <a:miter lim="800000"/>
            <a:headEnd/>
            <a:tailEnd/>
          </a:ln>
        </p:spPr>
        <p:txBody>
          <a:bodyPr/>
          <a:lstStyle/>
          <a:p>
            <a:pPr marL="231775" indent="-231775">
              <a:spcBef>
                <a:spcPts val="300"/>
              </a:spcBef>
              <a:buFontTx/>
              <a:buChar char="•"/>
              <a:defRPr/>
            </a:pPr>
            <a:r>
              <a:rPr lang="en-US" sz="1900" b="1" dirty="0">
                <a:effectLst>
                  <a:outerShdw blurRad="38100" dist="38100" dir="2700000" algn="tl">
                    <a:srgbClr val="000000"/>
                  </a:outerShdw>
                </a:effectLst>
              </a:rPr>
              <a:t>Tata </a:t>
            </a:r>
            <a:r>
              <a:rPr lang="en-US" sz="1900" b="1" dirty="0" err="1">
                <a:effectLst>
                  <a:outerShdw blurRad="38100" dist="38100" dir="2700000" algn="tl">
                    <a:srgbClr val="000000"/>
                  </a:outerShdw>
                </a:effectLst>
              </a:rPr>
              <a:t>kelola</a:t>
            </a:r>
            <a:r>
              <a:rPr lang="en-US" sz="1900" b="1" dirty="0">
                <a:effectLst>
                  <a:outerShdw blurRad="38100" dist="38100" dir="2700000" algn="tl">
                    <a:srgbClr val="000000"/>
                  </a:outerShdw>
                </a:effectLst>
              </a:rPr>
              <a:t> </a:t>
            </a:r>
            <a:r>
              <a:rPr lang="en-US" sz="1900" b="1" dirty="0" err="1">
                <a:effectLst>
                  <a:outerShdw blurRad="38100" dist="38100" dir="2700000" algn="tl">
                    <a:srgbClr val="000000"/>
                  </a:outerShdw>
                </a:effectLst>
              </a:rPr>
              <a:t>kepemerintahan</a:t>
            </a:r>
            <a:r>
              <a:rPr lang="en-US" sz="1900" b="1" dirty="0">
                <a:effectLst>
                  <a:outerShdw blurRad="38100" dist="38100" dir="2700000" algn="tl">
                    <a:srgbClr val="000000"/>
                  </a:outerShdw>
                </a:effectLst>
              </a:rPr>
              <a:t> yang </a:t>
            </a:r>
            <a:r>
              <a:rPr lang="en-US" sz="1900" b="1" dirty="0" err="1">
                <a:effectLst>
                  <a:outerShdw blurRad="38100" dist="38100" dir="2700000" algn="tl">
                    <a:srgbClr val="000000"/>
                  </a:outerShdw>
                </a:effectLst>
              </a:rPr>
              <a:t>baik</a:t>
            </a:r>
            <a:r>
              <a:rPr lang="en-US" sz="1900" b="1" dirty="0">
                <a:effectLst>
                  <a:outerShdw blurRad="38100" dist="38100" dir="2700000" algn="tl">
                    <a:srgbClr val="000000"/>
                  </a:outerShdw>
                </a:effectLst>
              </a:rPr>
              <a:t> </a:t>
            </a:r>
            <a:r>
              <a:rPr lang="en-US" sz="1900" b="1" dirty="0" err="1">
                <a:effectLst>
                  <a:outerShdw blurRad="38100" dist="38100" dir="2700000" algn="tl">
                    <a:srgbClr val="000000"/>
                  </a:outerShdw>
                </a:effectLst>
              </a:rPr>
              <a:t>dan</a:t>
            </a:r>
            <a:r>
              <a:rPr lang="en-US" sz="1900" b="1" dirty="0">
                <a:effectLst>
                  <a:outerShdw blurRad="38100" dist="38100" dir="2700000" algn="tl">
                    <a:srgbClr val="000000"/>
                  </a:outerShdw>
                </a:effectLst>
              </a:rPr>
              <a:t> </a:t>
            </a:r>
            <a:r>
              <a:rPr lang="en-US" sz="1900" b="1" dirty="0" err="1">
                <a:effectLst>
                  <a:outerShdw blurRad="38100" dist="38100" dir="2700000" algn="tl">
                    <a:srgbClr val="000000"/>
                  </a:outerShdw>
                </a:effectLst>
              </a:rPr>
              <a:t>mantap</a:t>
            </a:r>
            <a:r>
              <a:rPr lang="en-US" sz="1900" b="1" dirty="0">
                <a:effectLst>
                  <a:outerShdw blurRad="38100" dist="38100" dir="2700000" algn="tl">
                    <a:srgbClr val="000000"/>
                  </a:outerShdw>
                </a:effectLst>
              </a:rPr>
              <a:t> </a:t>
            </a:r>
            <a:r>
              <a:rPr lang="en-US" sz="1900" b="1" dirty="0" err="1">
                <a:effectLst>
                  <a:outerShdw blurRad="38100" dist="38100" dir="2700000" algn="tl">
                    <a:srgbClr val="000000"/>
                  </a:outerShdw>
                </a:effectLst>
              </a:rPr>
              <a:t>melalui</a:t>
            </a:r>
            <a:r>
              <a:rPr lang="en-US" sz="1900" b="1" dirty="0">
                <a:effectLst>
                  <a:outerShdw blurRad="38100" dist="38100" dir="2700000" algn="tl">
                    <a:srgbClr val="000000"/>
                  </a:outerShdw>
                </a:effectLst>
              </a:rPr>
              <a:t> </a:t>
            </a:r>
            <a:r>
              <a:rPr lang="en-US" sz="1900" b="1" dirty="0" err="1">
                <a:effectLst>
                  <a:outerShdw blurRad="38100" dist="38100" dir="2700000" algn="tl">
                    <a:srgbClr val="000000"/>
                  </a:outerShdw>
                </a:effectLst>
              </a:rPr>
              <a:t>birokrasi</a:t>
            </a:r>
            <a:r>
              <a:rPr lang="en-US" sz="1900" b="1" dirty="0">
                <a:effectLst>
                  <a:outerShdw blurRad="38100" dist="38100" dir="2700000" algn="tl">
                    <a:srgbClr val="000000"/>
                  </a:outerShdw>
                </a:effectLst>
              </a:rPr>
              <a:t> </a:t>
            </a:r>
            <a:r>
              <a:rPr lang="en-US" sz="1900" b="1" dirty="0" err="1">
                <a:effectLst>
                  <a:outerShdw blurRad="38100" dist="38100" dir="2700000" algn="tl">
                    <a:srgbClr val="000000"/>
                  </a:outerShdw>
                </a:effectLst>
              </a:rPr>
              <a:t>negara</a:t>
            </a:r>
            <a:r>
              <a:rPr lang="en-US" sz="1900" b="1" dirty="0">
                <a:effectLst>
                  <a:outerShdw blurRad="38100" dist="38100" dir="2700000" algn="tl">
                    <a:srgbClr val="000000"/>
                  </a:outerShdw>
                </a:effectLst>
              </a:rPr>
              <a:t> yang </a:t>
            </a:r>
            <a:r>
              <a:rPr lang="en-US" sz="1900" b="1" dirty="0" err="1">
                <a:effectLst>
                  <a:outerShdw blurRad="38100" dist="38100" dir="2700000" algn="tl">
                    <a:srgbClr val="000000"/>
                  </a:outerShdw>
                </a:effectLst>
              </a:rPr>
              <a:t>profesional</a:t>
            </a:r>
            <a:r>
              <a:rPr lang="en-US" sz="1900" b="1" dirty="0">
                <a:effectLst>
                  <a:outerShdw blurRad="38100" dist="38100" dir="2700000" algn="tl">
                    <a:srgbClr val="000000"/>
                  </a:outerShdw>
                </a:effectLst>
              </a:rPr>
              <a:t>, </a:t>
            </a:r>
            <a:r>
              <a:rPr lang="en-US" sz="1900" b="1" dirty="0" err="1">
                <a:effectLst>
                  <a:outerShdw blurRad="38100" dist="38100" dir="2700000" algn="tl">
                    <a:srgbClr val="000000"/>
                  </a:outerShdw>
                </a:effectLst>
              </a:rPr>
              <a:t>integritas</a:t>
            </a:r>
            <a:r>
              <a:rPr lang="en-US" sz="1900" b="1" dirty="0">
                <a:effectLst>
                  <a:outerShdw blurRad="38100" dist="38100" dir="2700000" algn="tl">
                    <a:srgbClr val="000000"/>
                  </a:outerShdw>
                </a:effectLst>
              </a:rPr>
              <a:t> </a:t>
            </a:r>
            <a:r>
              <a:rPr lang="en-US" sz="1900" b="1" dirty="0" err="1">
                <a:effectLst>
                  <a:outerShdw blurRad="38100" dist="38100" dir="2700000" algn="tl">
                    <a:srgbClr val="000000"/>
                  </a:outerShdw>
                </a:effectLst>
              </a:rPr>
              <a:t>tinggi</a:t>
            </a:r>
            <a:r>
              <a:rPr lang="en-US" sz="1900" b="1" dirty="0">
                <a:effectLst>
                  <a:outerShdw blurRad="38100" dist="38100" dir="2700000" algn="tl">
                    <a:srgbClr val="000000"/>
                  </a:outerShdw>
                </a:effectLst>
              </a:rPr>
              <a:t>, </a:t>
            </a:r>
            <a:r>
              <a:rPr lang="en-US" sz="1900" b="1" dirty="0" err="1">
                <a:effectLst>
                  <a:outerShdw blurRad="38100" dist="38100" dir="2700000" algn="tl">
                    <a:srgbClr val="000000"/>
                  </a:outerShdw>
                </a:effectLst>
              </a:rPr>
              <a:t>dan</a:t>
            </a:r>
            <a:r>
              <a:rPr lang="en-US" sz="1900" b="1" dirty="0">
                <a:effectLst>
                  <a:outerShdw blurRad="38100" dist="38100" dir="2700000" algn="tl">
                    <a:srgbClr val="000000"/>
                  </a:outerShdw>
                </a:effectLst>
              </a:rPr>
              <a:t> </a:t>
            </a:r>
            <a:r>
              <a:rPr lang="en-US" sz="1900" b="1" dirty="0" err="1">
                <a:effectLst>
                  <a:outerShdw blurRad="38100" dist="38100" dir="2700000" algn="tl">
                    <a:srgbClr val="000000"/>
                  </a:outerShdw>
                </a:effectLst>
              </a:rPr>
              <a:t>berorientasi</a:t>
            </a:r>
            <a:r>
              <a:rPr lang="en-US" sz="1900" b="1" dirty="0">
                <a:effectLst>
                  <a:outerShdw blurRad="38100" dist="38100" dir="2700000" algn="tl">
                    <a:srgbClr val="000000"/>
                  </a:outerShdw>
                </a:effectLst>
              </a:rPr>
              <a:t> </a:t>
            </a:r>
            <a:r>
              <a:rPr lang="en-US" sz="1900" b="1" dirty="0" err="1">
                <a:effectLst>
                  <a:outerShdw blurRad="38100" dist="38100" dir="2700000" algn="tl">
                    <a:srgbClr val="000000"/>
                  </a:outerShdw>
                </a:effectLst>
              </a:rPr>
              <a:t>pada</a:t>
            </a:r>
            <a:r>
              <a:rPr lang="en-US" sz="1900" b="1" dirty="0">
                <a:effectLst>
                  <a:outerShdw blurRad="38100" dist="38100" dir="2700000" algn="tl">
                    <a:srgbClr val="000000"/>
                  </a:outerShdw>
                </a:effectLst>
              </a:rPr>
              <a:t> </a:t>
            </a:r>
            <a:r>
              <a:rPr lang="en-US" sz="1900" b="1" dirty="0" err="1">
                <a:effectLst>
                  <a:outerShdw blurRad="38100" dist="38100" dir="2700000" algn="tl">
                    <a:srgbClr val="000000"/>
                  </a:outerShdw>
                </a:effectLst>
              </a:rPr>
              <a:t>pelayanan</a:t>
            </a:r>
            <a:r>
              <a:rPr lang="en-US" sz="1900" b="1" dirty="0">
                <a:effectLst>
                  <a:outerShdw blurRad="38100" dist="38100" dir="2700000" algn="tl">
                    <a:srgbClr val="000000"/>
                  </a:outerShdw>
                </a:effectLst>
              </a:rPr>
              <a:t> </a:t>
            </a:r>
            <a:r>
              <a:rPr lang="en-US" sz="1900" b="1" dirty="0" err="1">
                <a:effectLst>
                  <a:outerShdw blurRad="38100" dist="38100" dir="2700000" algn="tl">
                    <a:srgbClr val="000000"/>
                  </a:outerShdw>
                </a:effectLst>
              </a:rPr>
              <a:t>publik</a:t>
            </a:r>
            <a:r>
              <a:rPr lang="en-US" sz="1900" b="1" dirty="0">
                <a:effectLst>
                  <a:outerShdw blurRad="38100" dist="38100" dir="2700000" algn="tl">
                    <a:srgbClr val="000000"/>
                  </a:outerShdw>
                </a:effectLst>
              </a:rPr>
              <a:t>.</a:t>
            </a:r>
          </a:p>
        </p:txBody>
      </p:sp>
      <p:sp>
        <p:nvSpPr>
          <p:cNvPr id="81927" name=" 3"/>
          <p:cNvSpPr>
            <a:spLocks/>
          </p:cNvSpPr>
          <p:nvPr/>
        </p:nvSpPr>
        <p:spPr bwMode="auto">
          <a:xfrm>
            <a:off x="958850" y="1125538"/>
            <a:ext cx="3657600" cy="1965325"/>
          </a:xfrm>
          <a:custGeom>
            <a:avLst/>
            <a:gdLst>
              <a:gd name="T0" fmla="*/ 0 w 3429024"/>
              <a:gd name="T1" fmla="*/ 22876453 h 1601796"/>
              <a:gd name="T2" fmla="*/ 6955770 w 3429024"/>
              <a:gd name="T3" fmla="*/ 0 h 1601796"/>
              <a:gd name="T4" fmla="*/ 7934592 w 3429024"/>
              <a:gd name="T5" fmla="*/ 4575290 h 1601796"/>
              <a:gd name="T6" fmla="*/ 7164579 w 3429024"/>
              <a:gd name="T7" fmla="*/ 11438256 h 1601796"/>
              <a:gd name="T8" fmla="*/ 5898240 60000 65536"/>
              <a:gd name="T9" fmla="*/ 17694720 60000 65536"/>
              <a:gd name="T10" fmla="*/ 0 60000 65536"/>
              <a:gd name="T11" fmla="*/ 5898240 60000 65536"/>
              <a:gd name="T12" fmla="*/ 0 w 3429024"/>
              <a:gd name="T13" fmla="*/ 0 h 1601796"/>
              <a:gd name="T14" fmla="*/ 3429024 w 3429024"/>
              <a:gd name="T15" fmla="*/ 1601796 h 1601796"/>
            </a:gdLst>
            <a:ahLst/>
            <a:cxnLst>
              <a:cxn ang="T8">
                <a:pos x="T0" y="T1"/>
              </a:cxn>
              <a:cxn ang="T9">
                <a:pos x="T2" y="T3"/>
              </a:cxn>
              <a:cxn ang="T10">
                <a:pos x="T4" y="T5"/>
              </a:cxn>
              <a:cxn ang="T11">
                <a:pos x="T6" y="T7"/>
              </a:cxn>
            </a:cxnLst>
            <a:rect l="T12" t="T13" r="T14" b="T15"/>
            <a:pathLst>
              <a:path w="3429024" h="1601796">
                <a:moveTo>
                  <a:pt x="0" y="1601796"/>
                </a:moveTo>
                <a:cubicBezTo>
                  <a:pt x="381003" y="889887"/>
                  <a:pt x="1390528" y="422696"/>
                  <a:pt x="3028575" y="200225"/>
                </a:cubicBezTo>
                <a:lnTo>
                  <a:pt x="3006015" y="0"/>
                </a:lnTo>
                <a:lnTo>
                  <a:pt x="3429024" y="320359"/>
                </a:lnTo>
                <a:lnTo>
                  <a:pt x="3096255" y="800898"/>
                </a:lnTo>
                <a:lnTo>
                  <a:pt x="3073695" y="600674"/>
                </a:lnTo>
                <a:cubicBezTo>
                  <a:pt x="1596069" y="689663"/>
                  <a:pt x="571504" y="1023370"/>
                  <a:pt x="0" y="1601796"/>
                </a:cubicBezTo>
                <a:close/>
              </a:path>
            </a:pathLst>
          </a:custGeom>
          <a:gradFill rotWithShape="1">
            <a:gsLst>
              <a:gs pos="0">
                <a:srgbClr val="FFFF00"/>
              </a:gs>
              <a:gs pos="100000">
                <a:srgbClr val="66FFFF"/>
              </a:gs>
            </a:gsLst>
            <a:lin ang="0" scaled="1"/>
          </a:gradFill>
          <a:ln w="9525">
            <a:solidFill>
              <a:srgbClr val="000099"/>
            </a:solidFill>
            <a:round/>
            <a:headEnd/>
            <a:tailEnd/>
          </a:ln>
        </p:spPr>
        <p:txBody>
          <a:bodyPr/>
          <a:lstStyle/>
          <a:p>
            <a:endParaRPr lang="en-US"/>
          </a:p>
        </p:txBody>
      </p:sp>
      <p:pic>
        <p:nvPicPr>
          <p:cNvPr id="81928" name="Picture 6" descr="berikut">
            <a:hlinkClick r:id="" action="ppaction://hlinkshowjump?jump=nextslid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18525" y="5943600"/>
            <a:ext cx="468313"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29" name="Picture 6" descr="kembali">
            <a:hlinkClick r:id="" action="ppaction://hlinkshowjump?jump=previousslide"/>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1450" y="5883275"/>
            <a:ext cx="395288" cy="249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8"/>
          <p:cNvSpPr>
            <a:spLocks noChangeArrowheads="1"/>
          </p:cNvSpPr>
          <p:nvPr/>
        </p:nvSpPr>
        <p:spPr bwMode="auto">
          <a:xfrm>
            <a:off x="638175" y="12700"/>
            <a:ext cx="8048625" cy="731838"/>
          </a:xfrm>
          <a:prstGeom prst="rect">
            <a:avLst/>
          </a:prstGeom>
          <a:solidFill>
            <a:srgbClr val="990000"/>
          </a:solidFill>
          <a:ln w="9525">
            <a:solidFill>
              <a:srgbClr val="FFFF00"/>
            </a:solidFill>
            <a:miter lim="800000"/>
            <a:headEnd/>
            <a:tailEnd/>
          </a:ln>
        </p:spPr>
        <p:txBody>
          <a:bodyPr anchor="ctr" anchorCtr="1"/>
          <a:lstStyle/>
          <a:p>
            <a:pPr algn="ctr">
              <a:defRPr/>
            </a:pPr>
            <a:r>
              <a:rPr lang="it-IT" sz="3500" b="1">
                <a:solidFill>
                  <a:schemeClr val="bg1"/>
                </a:solidFill>
                <a:effectLst>
                  <a:outerShdw blurRad="38100" dist="38100" dir="2700000" algn="tl">
                    <a:srgbClr val="000000"/>
                  </a:outerShdw>
                </a:effectLst>
                <a:latin typeface="Baskerville Old Face" pitchFamily="18" charset="0"/>
                <a:ea typeface="Calibri" pitchFamily="34" charset="0"/>
                <a:cs typeface="Calibri" pitchFamily="34" charset="0"/>
              </a:rPr>
              <a:t>PELAKSANAAN REFORMASI</a:t>
            </a:r>
          </a:p>
        </p:txBody>
      </p:sp>
      <p:sp>
        <p:nvSpPr>
          <p:cNvPr id="8" name="Rectangle 7"/>
          <p:cNvSpPr/>
          <p:nvPr/>
        </p:nvSpPr>
        <p:spPr>
          <a:xfrm>
            <a:off x="3475038" y="2233613"/>
            <a:ext cx="2286000" cy="328612"/>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solidFill>
                  <a:schemeClr val="tx1"/>
                </a:solidFill>
                <a:effectLst>
                  <a:outerShdw blurRad="38100" dist="38100" dir="2700000" algn="tl">
                    <a:srgbClr val="FFFFFF"/>
                  </a:outerShdw>
                </a:effectLst>
                <a:latin typeface="Arial" charset="0"/>
              </a:rPr>
              <a:t>Organisasi </a:t>
            </a:r>
          </a:p>
        </p:txBody>
      </p:sp>
      <p:sp>
        <p:nvSpPr>
          <p:cNvPr id="10" name="Rectangle 9"/>
          <p:cNvSpPr/>
          <p:nvPr/>
        </p:nvSpPr>
        <p:spPr>
          <a:xfrm>
            <a:off x="3498850" y="2613025"/>
            <a:ext cx="2286000" cy="330200"/>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solidFill>
                  <a:schemeClr val="tx1"/>
                </a:solidFill>
                <a:effectLst>
                  <a:outerShdw blurRad="38100" dist="38100" dir="2700000" algn="tl">
                    <a:srgbClr val="FFFFFF"/>
                  </a:outerShdw>
                </a:effectLst>
                <a:latin typeface="Arial" charset="0"/>
              </a:rPr>
              <a:t>Proses Kerja</a:t>
            </a:r>
          </a:p>
        </p:txBody>
      </p:sp>
      <p:sp>
        <p:nvSpPr>
          <p:cNvPr id="11" name="Rectangle 10"/>
          <p:cNvSpPr/>
          <p:nvPr/>
        </p:nvSpPr>
        <p:spPr>
          <a:xfrm>
            <a:off x="3498850" y="3000375"/>
            <a:ext cx="2286000" cy="328613"/>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1"/>
                </a:solidFill>
                <a:effectLst>
                  <a:outerShdw blurRad="38100" dist="38100" dir="2700000" algn="tl">
                    <a:srgbClr val="FFFFFF"/>
                  </a:outerShdw>
                </a:effectLst>
                <a:latin typeface="Arial" charset="0"/>
              </a:rPr>
              <a:t>SDM</a:t>
            </a:r>
          </a:p>
        </p:txBody>
      </p:sp>
      <p:sp>
        <p:nvSpPr>
          <p:cNvPr id="12" name="Rectangle 11"/>
          <p:cNvSpPr/>
          <p:nvPr/>
        </p:nvSpPr>
        <p:spPr>
          <a:xfrm>
            <a:off x="3527425" y="3386138"/>
            <a:ext cx="2236788" cy="371475"/>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1"/>
                </a:solidFill>
                <a:effectLst>
                  <a:outerShdw blurRad="38100" dist="38100" dir="2700000" algn="tl">
                    <a:srgbClr val="FFFFFF"/>
                  </a:outerShdw>
                </a:effectLst>
                <a:latin typeface="Arial" charset="0"/>
              </a:rPr>
              <a:t>R e g u l a </a:t>
            </a:r>
            <a:r>
              <a:rPr lang="en-US" dirty="0" err="1">
                <a:solidFill>
                  <a:schemeClr val="tx1"/>
                </a:solidFill>
                <a:effectLst>
                  <a:outerShdw blurRad="38100" dist="38100" dir="2700000" algn="tl">
                    <a:srgbClr val="FFFFFF"/>
                  </a:outerShdw>
                </a:effectLst>
                <a:latin typeface="Arial" charset="0"/>
              </a:rPr>
              <a:t>si</a:t>
            </a:r>
            <a:r>
              <a:rPr lang="en-US" dirty="0">
                <a:solidFill>
                  <a:schemeClr val="tx1"/>
                </a:solidFill>
                <a:effectLst>
                  <a:outerShdw blurRad="38100" dist="38100" dir="2700000" algn="tl">
                    <a:srgbClr val="FFFFFF"/>
                  </a:outerShdw>
                </a:effectLst>
                <a:latin typeface="Arial" charset="0"/>
              </a:rPr>
              <a:t> </a:t>
            </a:r>
          </a:p>
        </p:txBody>
      </p:sp>
      <p:sp>
        <p:nvSpPr>
          <p:cNvPr id="15" name="Rectangle 14"/>
          <p:cNvSpPr/>
          <p:nvPr/>
        </p:nvSpPr>
        <p:spPr>
          <a:xfrm>
            <a:off x="3175000" y="3798888"/>
            <a:ext cx="2971800" cy="328612"/>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solidFill>
                  <a:schemeClr val="tx1"/>
                </a:solidFill>
                <a:effectLst>
                  <a:outerShdw blurRad="38100" dist="38100" dir="2700000" algn="tl">
                    <a:srgbClr val="FFFFFF"/>
                  </a:outerShdw>
                </a:effectLst>
                <a:latin typeface="Arial" charset="0"/>
              </a:rPr>
              <a:t>Pengawasan Internal</a:t>
            </a:r>
          </a:p>
        </p:txBody>
      </p:sp>
      <p:sp>
        <p:nvSpPr>
          <p:cNvPr id="16" name="Rectangle 15"/>
          <p:cNvSpPr/>
          <p:nvPr/>
        </p:nvSpPr>
        <p:spPr>
          <a:xfrm>
            <a:off x="3527425" y="4170363"/>
            <a:ext cx="2286000" cy="330200"/>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solidFill>
                  <a:schemeClr val="tx1"/>
                </a:solidFill>
                <a:effectLst>
                  <a:outerShdw blurRad="38100" dist="38100" dir="2700000" algn="tl">
                    <a:srgbClr val="FFFFFF"/>
                  </a:outerShdw>
                </a:effectLst>
                <a:latin typeface="Arial" charset="0"/>
              </a:rPr>
              <a:t>Akuntabilitas</a:t>
            </a:r>
          </a:p>
        </p:txBody>
      </p:sp>
      <p:sp>
        <p:nvSpPr>
          <p:cNvPr id="17" name="Rectangle 16"/>
          <p:cNvSpPr/>
          <p:nvPr/>
        </p:nvSpPr>
        <p:spPr>
          <a:xfrm>
            <a:off x="3527425" y="4543425"/>
            <a:ext cx="2286000" cy="328613"/>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solidFill>
                  <a:schemeClr val="tx1"/>
                </a:solidFill>
                <a:effectLst>
                  <a:outerShdw blurRad="38100" dist="38100" dir="2700000" algn="tl">
                    <a:srgbClr val="FFFFFF"/>
                  </a:outerShdw>
                </a:effectLst>
                <a:latin typeface="Arial" charset="0"/>
              </a:rPr>
              <a:t>Pelayanan Publik</a:t>
            </a:r>
          </a:p>
        </p:txBody>
      </p:sp>
      <p:sp>
        <p:nvSpPr>
          <p:cNvPr id="21" name="Right Arrow 20"/>
          <p:cNvSpPr>
            <a:spLocks noChangeArrowheads="1"/>
          </p:cNvSpPr>
          <p:nvPr/>
        </p:nvSpPr>
        <p:spPr bwMode="auto">
          <a:xfrm>
            <a:off x="265113" y="2781300"/>
            <a:ext cx="1828800" cy="1371600"/>
          </a:xfrm>
          <a:prstGeom prst="rightArrow">
            <a:avLst>
              <a:gd name="adj1" fmla="val 50000"/>
              <a:gd name="adj2" fmla="val 45833"/>
            </a:avLst>
          </a:prstGeom>
          <a:solidFill>
            <a:srgbClr val="FFFF00"/>
          </a:solidFill>
          <a:ln w="40005" algn="ctr">
            <a:solidFill>
              <a:srgbClr val="FFFF00"/>
            </a:solidFill>
            <a:miter lim="800000"/>
            <a:headEnd/>
            <a:tailEnd/>
          </a:ln>
        </p:spPr>
        <p:txBody>
          <a:bodyPr anchor="ctr"/>
          <a:lstStyle/>
          <a:p>
            <a:pPr algn="ctr">
              <a:defRPr/>
            </a:pPr>
            <a:r>
              <a:rPr lang="en-US" b="1">
                <a:effectLst>
                  <a:outerShdw blurRad="38100" dist="38100" dir="2700000" algn="tl">
                    <a:srgbClr val="FFFFFF"/>
                  </a:outerShdw>
                </a:effectLst>
                <a:latin typeface="Trebuchet MS" pitchFamily="34" charset="0"/>
              </a:rPr>
              <a:t>Pengawasan Publik</a:t>
            </a:r>
          </a:p>
        </p:txBody>
      </p:sp>
      <p:sp>
        <p:nvSpPr>
          <p:cNvPr id="23" name="Left Arrow 22"/>
          <p:cNvSpPr>
            <a:spLocks noChangeArrowheads="1"/>
          </p:cNvSpPr>
          <p:nvPr/>
        </p:nvSpPr>
        <p:spPr bwMode="auto">
          <a:xfrm>
            <a:off x="7086600" y="2778125"/>
            <a:ext cx="1828800" cy="1371600"/>
          </a:xfrm>
          <a:prstGeom prst="leftArrow">
            <a:avLst>
              <a:gd name="adj1" fmla="val 50000"/>
              <a:gd name="adj2" fmla="val 45833"/>
            </a:avLst>
          </a:prstGeom>
          <a:solidFill>
            <a:srgbClr val="FFFF00"/>
          </a:solidFill>
          <a:ln w="40005" algn="ctr">
            <a:solidFill>
              <a:srgbClr val="FFFF00"/>
            </a:solidFill>
            <a:miter lim="800000"/>
            <a:headEnd/>
            <a:tailEnd/>
          </a:ln>
        </p:spPr>
        <p:txBody>
          <a:bodyPr anchor="ctr"/>
          <a:lstStyle/>
          <a:p>
            <a:pPr algn="ctr">
              <a:defRPr/>
            </a:pPr>
            <a:r>
              <a:rPr lang="en-US" b="1">
                <a:effectLst>
                  <a:outerShdw blurRad="38100" dist="38100" dir="2700000" algn="tl">
                    <a:srgbClr val="FFFFFF"/>
                  </a:outerShdw>
                </a:effectLst>
                <a:latin typeface="Trebuchet MS" pitchFamily="34" charset="0"/>
              </a:rPr>
              <a:t>Partisipasi K/L/Pemda</a:t>
            </a:r>
          </a:p>
        </p:txBody>
      </p:sp>
      <p:sp>
        <p:nvSpPr>
          <p:cNvPr id="90147" name="AutoShape 35"/>
          <p:cNvSpPr>
            <a:spLocks noChangeArrowheads="1"/>
          </p:cNvSpPr>
          <p:nvPr/>
        </p:nvSpPr>
        <p:spPr bwMode="auto">
          <a:xfrm rot="-1980207">
            <a:off x="2397125" y="1125538"/>
            <a:ext cx="4479925" cy="4479925"/>
          </a:xfrm>
          <a:custGeom>
            <a:avLst/>
            <a:gdLst>
              <a:gd name="G0" fmla="+- -242360 0 0"/>
              <a:gd name="G1" fmla="+- -7351516 0 0"/>
              <a:gd name="G2" fmla="+- -242360 0 -7351516"/>
              <a:gd name="G3" fmla="+- 10800 0 0"/>
              <a:gd name="G4" fmla="+- 0 0 -242360"/>
              <a:gd name="T0" fmla="*/ 360 256 1"/>
              <a:gd name="T1" fmla="*/ 0 256 1"/>
              <a:gd name="G5" fmla="+- G2 T0 T1"/>
              <a:gd name="G6" fmla="?: G2 G2 G5"/>
              <a:gd name="G7" fmla="+- 0 0 G6"/>
              <a:gd name="G8" fmla="+- 9596 0 0"/>
              <a:gd name="G9" fmla="+- 0 0 -7351516"/>
              <a:gd name="G10" fmla="+- 9596 0 2700"/>
              <a:gd name="G11" fmla="cos G10 -242360"/>
              <a:gd name="G12" fmla="sin G10 -242360"/>
              <a:gd name="G13" fmla="cos 13500 -242360"/>
              <a:gd name="G14" fmla="sin 13500 -242360"/>
              <a:gd name="G15" fmla="+- G11 10800 0"/>
              <a:gd name="G16" fmla="+- G12 10800 0"/>
              <a:gd name="G17" fmla="+- G13 10800 0"/>
              <a:gd name="G18" fmla="+- G14 10800 0"/>
              <a:gd name="G19" fmla="*/ 9596 1 2"/>
              <a:gd name="G20" fmla="+- G19 5400 0"/>
              <a:gd name="G21" fmla="cos G20 -242360"/>
              <a:gd name="G22" fmla="sin G20 -242360"/>
              <a:gd name="G23" fmla="+- G21 10800 0"/>
              <a:gd name="G24" fmla="+- G12 G23 G22"/>
              <a:gd name="G25" fmla="+- G22 G23 G11"/>
              <a:gd name="G26" fmla="cos 10800 -242360"/>
              <a:gd name="G27" fmla="sin 10800 -242360"/>
              <a:gd name="G28" fmla="cos 9596 -242360"/>
              <a:gd name="G29" fmla="sin 9596 -242360"/>
              <a:gd name="G30" fmla="+- G26 10800 0"/>
              <a:gd name="G31" fmla="+- G27 10800 0"/>
              <a:gd name="G32" fmla="+- G28 10800 0"/>
              <a:gd name="G33" fmla="+- G29 10800 0"/>
              <a:gd name="G34" fmla="+- G19 5400 0"/>
              <a:gd name="G35" fmla="cos G34 -7351516"/>
              <a:gd name="G36" fmla="sin G34 -7351516"/>
              <a:gd name="G37" fmla="+/ -7351516 -242360 2"/>
              <a:gd name="T2" fmla="*/ 180 256 1"/>
              <a:gd name="T3" fmla="*/ 0 256 1"/>
              <a:gd name="G38" fmla="+- G37 T2 T3"/>
              <a:gd name="G39" fmla="?: G2 G37 G38"/>
              <a:gd name="G40" fmla="cos 10800 G39"/>
              <a:gd name="G41" fmla="sin 10800 G39"/>
              <a:gd name="G42" fmla="cos 9596 G39"/>
              <a:gd name="G43" fmla="sin 9596 G39"/>
              <a:gd name="G44" fmla="+- G40 10800 0"/>
              <a:gd name="G45" fmla="+- G41 10800 0"/>
              <a:gd name="G46" fmla="+- G42 10800 0"/>
              <a:gd name="G47" fmla="+- G43 10800 0"/>
              <a:gd name="G48" fmla="+- G35 10800 0"/>
              <a:gd name="G49" fmla="+- G36 10800 0"/>
              <a:gd name="T4" fmla="*/ 16533 w 21600"/>
              <a:gd name="T5" fmla="*/ 1647 h 21600"/>
              <a:gd name="T6" fmla="*/ 6950 w 21600"/>
              <a:gd name="T7" fmla="*/ 1356 h 21600"/>
              <a:gd name="T8" fmla="*/ 15894 w 21600"/>
              <a:gd name="T9" fmla="*/ 2667 h 21600"/>
              <a:gd name="T10" fmla="*/ 24271 w 21600"/>
              <a:gd name="T11" fmla="*/ 9929 h 21600"/>
              <a:gd name="T12" fmla="*/ 21189 w 21600"/>
              <a:gd name="T13" fmla="*/ 13437 h 21600"/>
              <a:gd name="T14" fmla="*/ 17681 w 21600"/>
              <a:gd name="T15" fmla="*/ 10355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20376" y="10181"/>
                </a:moveTo>
                <a:cubicBezTo>
                  <a:pt x="20049" y="5132"/>
                  <a:pt x="15859" y="1204"/>
                  <a:pt x="10800" y="1204"/>
                </a:cubicBezTo>
                <a:cubicBezTo>
                  <a:pt x="9558" y="1203"/>
                  <a:pt x="8328" y="1445"/>
                  <a:pt x="7178" y="1913"/>
                </a:cubicBezTo>
                <a:lnTo>
                  <a:pt x="6723" y="798"/>
                </a:lnTo>
                <a:cubicBezTo>
                  <a:pt x="8017" y="271"/>
                  <a:pt x="9402" y="-1"/>
                  <a:pt x="10800" y="0"/>
                </a:cubicBezTo>
                <a:cubicBezTo>
                  <a:pt x="16494" y="0"/>
                  <a:pt x="21210" y="4421"/>
                  <a:pt x="21577" y="10103"/>
                </a:cubicBezTo>
                <a:lnTo>
                  <a:pt x="24271" y="9929"/>
                </a:lnTo>
                <a:lnTo>
                  <a:pt x="21189" y="13437"/>
                </a:lnTo>
                <a:lnTo>
                  <a:pt x="17681" y="10355"/>
                </a:lnTo>
                <a:lnTo>
                  <a:pt x="20376" y="10181"/>
                </a:lnTo>
                <a:close/>
              </a:path>
            </a:pathLst>
          </a:custGeom>
          <a:solidFill>
            <a:schemeClr val="accent1"/>
          </a:solidFill>
          <a:ln w="9525">
            <a:noFill/>
            <a:miter lim="800000"/>
            <a:headEnd/>
            <a:tailEnd/>
          </a:ln>
          <a:effectLst>
            <a:prstShdw prst="shdw17" dist="17961" dir="2700000">
              <a:schemeClr val="accent1">
                <a:gamma/>
                <a:shade val="60000"/>
                <a:invGamma/>
              </a:schemeClr>
            </a:prstShdw>
          </a:effectLst>
        </p:spPr>
        <p:txBody>
          <a:bodyPr wrap="none" anchor="ctr"/>
          <a:lstStyle/>
          <a:p>
            <a:pPr>
              <a:defRPr/>
            </a:pPr>
            <a:endParaRPr lang="en-US"/>
          </a:p>
        </p:txBody>
      </p:sp>
      <p:sp>
        <p:nvSpPr>
          <p:cNvPr id="90148" name="AutoShape 36"/>
          <p:cNvSpPr>
            <a:spLocks noChangeArrowheads="1"/>
          </p:cNvSpPr>
          <p:nvPr/>
        </p:nvSpPr>
        <p:spPr bwMode="auto">
          <a:xfrm rot="5400000">
            <a:off x="2613025" y="1397000"/>
            <a:ext cx="4479925" cy="4479925"/>
          </a:xfrm>
          <a:custGeom>
            <a:avLst/>
            <a:gdLst>
              <a:gd name="G0" fmla="+- -242360 0 0"/>
              <a:gd name="G1" fmla="+- -7445432 0 0"/>
              <a:gd name="G2" fmla="+- -242360 0 -7445432"/>
              <a:gd name="G3" fmla="+- 10800 0 0"/>
              <a:gd name="G4" fmla="+- 0 0 -242360"/>
              <a:gd name="T0" fmla="*/ 360 256 1"/>
              <a:gd name="T1" fmla="*/ 0 256 1"/>
              <a:gd name="G5" fmla="+- G2 T0 T1"/>
              <a:gd name="G6" fmla="?: G2 G2 G5"/>
              <a:gd name="G7" fmla="+- 0 0 G6"/>
              <a:gd name="G8" fmla="+- 9596 0 0"/>
              <a:gd name="G9" fmla="+- 0 0 -7445432"/>
              <a:gd name="G10" fmla="+- 9596 0 2700"/>
              <a:gd name="G11" fmla="cos G10 -242360"/>
              <a:gd name="G12" fmla="sin G10 -242360"/>
              <a:gd name="G13" fmla="cos 13500 -242360"/>
              <a:gd name="G14" fmla="sin 13500 -242360"/>
              <a:gd name="G15" fmla="+- G11 10800 0"/>
              <a:gd name="G16" fmla="+- G12 10800 0"/>
              <a:gd name="G17" fmla="+- G13 10800 0"/>
              <a:gd name="G18" fmla="+- G14 10800 0"/>
              <a:gd name="G19" fmla="*/ 9596 1 2"/>
              <a:gd name="G20" fmla="+- G19 5400 0"/>
              <a:gd name="G21" fmla="cos G20 -242360"/>
              <a:gd name="G22" fmla="sin G20 -242360"/>
              <a:gd name="G23" fmla="+- G21 10800 0"/>
              <a:gd name="G24" fmla="+- G12 G23 G22"/>
              <a:gd name="G25" fmla="+- G22 G23 G11"/>
              <a:gd name="G26" fmla="cos 10800 -242360"/>
              <a:gd name="G27" fmla="sin 10800 -242360"/>
              <a:gd name="G28" fmla="cos 9596 -242360"/>
              <a:gd name="G29" fmla="sin 9596 -242360"/>
              <a:gd name="G30" fmla="+- G26 10800 0"/>
              <a:gd name="G31" fmla="+- G27 10800 0"/>
              <a:gd name="G32" fmla="+- G28 10800 0"/>
              <a:gd name="G33" fmla="+- G29 10800 0"/>
              <a:gd name="G34" fmla="+- G19 5400 0"/>
              <a:gd name="G35" fmla="cos G34 -7445432"/>
              <a:gd name="G36" fmla="sin G34 -7445432"/>
              <a:gd name="G37" fmla="+/ -7445432 -242360 2"/>
              <a:gd name="T2" fmla="*/ 180 256 1"/>
              <a:gd name="T3" fmla="*/ 0 256 1"/>
              <a:gd name="G38" fmla="+- G37 T2 T3"/>
              <a:gd name="G39" fmla="?: G2 G37 G38"/>
              <a:gd name="G40" fmla="cos 10800 G39"/>
              <a:gd name="G41" fmla="sin 10800 G39"/>
              <a:gd name="G42" fmla="cos 9596 G39"/>
              <a:gd name="G43" fmla="sin 9596 G39"/>
              <a:gd name="G44" fmla="+- G40 10800 0"/>
              <a:gd name="G45" fmla="+- G41 10800 0"/>
              <a:gd name="G46" fmla="+- G42 10800 0"/>
              <a:gd name="G47" fmla="+- G43 10800 0"/>
              <a:gd name="G48" fmla="+- G35 10800 0"/>
              <a:gd name="G49" fmla="+- G36 10800 0"/>
              <a:gd name="T4" fmla="*/ 16418 w 21600"/>
              <a:gd name="T5" fmla="*/ 1576 h 21600"/>
              <a:gd name="T6" fmla="*/ 6715 w 21600"/>
              <a:gd name="T7" fmla="*/ 1455 h 21600"/>
              <a:gd name="T8" fmla="*/ 15792 w 21600"/>
              <a:gd name="T9" fmla="*/ 2604 h 21600"/>
              <a:gd name="T10" fmla="*/ 24271 w 21600"/>
              <a:gd name="T11" fmla="*/ 9929 h 21600"/>
              <a:gd name="T12" fmla="*/ 21189 w 21600"/>
              <a:gd name="T13" fmla="*/ 13437 h 21600"/>
              <a:gd name="T14" fmla="*/ 17681 w 21600"/>
              <a:gd name="T15" fmla="*/ 10355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20376" y="10181"/>
                </a:moveTo>
                <a:cubicBezTo>
                  <a:pt x="20049" y="5132"/>
                  <a:pt x="15859" y="1204"/>
                  <a:pt x="10800" y="1204"/>
                </a:cubicBezTo>
                <a:cubicBezTo>
                  <a:pt x="9477" y="1203"/>
                  <a:pt x="8168" y="1477"/>
                  <a:pt x="6956" y="2007"/>
                </a:cubicBezTo>
                <a:lnTo>
                  <a:pt x="6474" y="903"/>
                </a:lnTo>
                <a:cubicBezTo>
                  <a:pt x="7838" y="307"/>
                  <a:pt x="9311" y="-1"/>
                  <a:pt x="10800" y="0"/>
                </a:cubicBezTo>
                <a:cubicBezTo>
                  <a:pt x="16494" y="0"/>
                  <a:pt x="21210" y="4421"/>
                  <a:pt x="21577" y="10103"/>
                </a:cubicBezTo>
                <a:lnTo>
                  <a:pt x="24271" y="9929"/>
                </a:lnTo>
                <a:lnTo>
                  <a:pt x="21189" y="13437"/>
                </a:lnTo>
                <a:lnTo>
                  <a:pt x="17681" y="10355"/>
                </a:lnTo>
                <a:lnTo>
                  <a:pt x="20376" y="10181"/>
                </a:lnTo>
                <a:close/>
              </a:path>
            </a:pathLst>
          </a:custGeom>
          <a:solidFill>
            <a:schemeClr val="accent1"/>
          </a:solidFill>
          <a:ln w="9525">
            <a:noFill/>
            <a:miter lim="800000"/>
            <a:headEnd/>
            <a:tailEnd/>
          </a:ln>
          <a:effectLst>
            <a:prstShdw prst="shdw17" dist="17961" dir="2700000">
              <a:schemeClr val="accent1">
                <a:gamma/>
                <a:shade val="60000"/>
                <a:invGamma/>
              </a:schemeClr>
            </a:prstShdw>
          </a:effectLst>
        </p:spPr>
        <p:txBody>
          <a:bodyPr wrap="none" anchor="ctr"/>
          <a:lstStyle/>
          <a:p>
            <a:pPr>
              <a:defRPr/>
            </a:pPr>
            <a:endParaRPr lang="en-US"/>
          </a:p>
        </p:txBody>
      </p:sp>
      <p:sp>
        <p:nvSpPr>
          <p:cNvPr id="90149" name="AutoShape 37"/>
          <p:cNvSpPr>
            <a:spLocks noChangeArrowheads="1"/>
          </p:cNvSpPr>
          <p:nvPr/>
        </p:nvSpPr>
        <p:spPr bwMode="auto">
          <a:xfrm rot="12511425">
            <a:off x="2252663" y="1470025"/>
            <a:ext cx="4479925" cy="4479925"/>
          </a:xfrm>
          <a:custGeom>
            <a:avLst/>
            <a:gdLst>
              <a:gd name="G0" fmla="+- -242360 0 0"/>
              <a:gd name="G1" fmla="+- -7332629 0 0"/>
              <a:gd name="G2" fmla="+- -242360 0 -7332629"/>
              <a:gd name="G3" fmla="+- 10800 0 0"/>
              <a:gd name="G4" fmla="+- 0 0 -242360"/>
              <a:gd name="T0" fmla="*/ 360 256 1"/>
              <a:gd name="T1" fmla="*/ 0 256 1"/>
              <a:gd name="G5" fmla="+- G2 T0 T1"/>
              <a:gd name="G6" fmla="?: G2 G2 G5"/>
              <a:gd name="G7" fmla="+- 0 0 G6"/>
              <a:gd name="G8" fmla="+- 9596 0 0"/>
              <a:gd name="G9" fmla="+- 0 0 -7332629"/>
              <a:gd name="G10" fmla="+- 9596 0 2700"/>
              <a:gd name="G11" fmla="cos G10 -242360"/>
              <a:gd name="G12" fmla="sin G10 -242360"/>
              <a:gd name="G13" fmla="cos 13500 -242360"/>
              <a:gd name="G14" fmla="sin 13500 -242360"/>
              <a:gd name="G15" fmla="+- G11 10800 0"/>
              <a:gd name="G16" fmla="+- G12 10800 0"/>
              <a:gd name="G17" fmla="+- G13 10800 0"/>
              <a:gd name="G18" fmla="+- G14 10800 0"/>
              <a:gd name="G19" fmla="*/ 9596 1 2"/>
              <a:gd name="G20" fmla="+- G19 5400 0"/>
              <a:gd name="G21" fmla="cos G20 -242360"/>
              <a:gd name="G22" fmla="sin G20 -242360"/>
              <a:gd name="G23" fmla="+- G21 10800 0"/>
              <a:gd name="G24" fmla="+- G12 G23 G22"/>
              <a:gd name="G25" fmla="+- G22 G23 G11"/>
              <a:gd name="G26" fmla="cos 10800 -242360"/>
              <a:gd name="G27" fmla="sin 10800 -242360"/>
              <a:gd name="G28" fmla="cos 9596 -242360"/>
              <a:gd name="G29" fmla="sin 9596 -242360"/>
              <a:gd name="G30" fmla="+- G26 10800 0"/>
              <a:gd name="G31" fmla="+- G27 10800 0"/>
              <a:gd name="G32" fmla="+- G28 10800 0"/>
              <a:gd name="G33" fmla="+- G29 10800 0"/>
              <a:gd name="G34" fmla="+- G19 5400 0"/>
              <a:gd name="G35" fmla="cos G34 -7332629"/>
              <a:gd name="G36" fmla="sin G34 -7332629"/>
              <a:gd name="G37" fmla="+/ -7332629 -242360 2"/>
              <a:gd name="T2" fmla="*/ 180 256 1"/>
              <a:gd name="T3" fmla="*/ 0 256 1"/>
              <a:gd name="G38" fmla="+- G37 T2 T3"/>
              <a:gd name="G39" fmla="?: G2 G37 G38"/>
              <a:gd name="G40" fmla="cos 10800 G39"/>
              <a:gd name="G41" fmla="sin 10800 G39"/>
              <a:gd name="G42" fmla="cos 9596 G39"/>
              <a:gd name="G43" fmla="sin 9596 G39"/>
              <a:gd name="G44" fmla="+- G40 10800 0"/>
              <a:gd name="G45" fmla="+- G41 10800 0"/>
              <a:gd name="G46" fmla="+- G42 10800 0"/>
              <a:gd name="G47" fmla="+- G43 10800 0"/>
              <a:gd name="G48" fmla="+- G35 10800 0"/>
              <a:gd name="G49" fmla="+- G36 10800 0"/>
              <a:gd name="T4" fmla="*/ 16556 w 21600"/>
              <a:gd name="T5" fmla="*/ 1661 h 21600"/>
              <a:gd name="T6" fmla="*/ 6998 w 21600"/>
              <a:gd name="T7" fmla="*/ 1337 h 21600"/>
              <a:gd name="T8" fmla="*/ 15914 w 21600"/>
              <a:gd name="T9" fmla="*/ 2680 h 21600"/>
              <a:gd name="T10" fmla="*/ 24271 w 21600"/>
              <a:gd name="T11" fmla="*/ 9929 h 21600"/>
              <a:gd name="T12" fmla="*/ 21189 w 21600"/>
              <a:gd name="T13" fmla="*/ 13437 h 21600"/>
              <a:gd name="T14" fmla="*/ 17681 w 21600"/>
              <a:gd name="T15" fmla="*/ 10355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20376" y="10181"/>
                </a:moveTo>
                <a:cubicBezTo>
                  <a:pt x="20049" y="5132"/>
                  <a:pt x="15859" y="1204"/>
                  <a:pt x="10800" y="1204"/>
                </a:cubicBezTo>
                <a:cubicBezTo>
                  <a:pt x="9574" y="1203"/>
                  <a:pt x="8360" y="1438"/>
                  <a:pt x="7222" y="1895"/>
                </a:cubicBezTo>
                <a:lnTo>
                  <a:pt x="6773" y="778"/>
                </a:lnTo>
                <a:cubicBezTo>
                  <a:pt x="8053" y="264"/>
                  <a:pt x="9420" y="-1"/>
                  <a:pt x="10800" y="0"/>
                </a:cubicBezTo>
                <a:cubicBezTo>
                  <a:pt x="16494" y="0"/>
                  <a:pt x="21210" y="4421"/>
                  <a:pt x="21577" y="10103"/>
                </a:cubicBezTo>
                <a:lnTo>
                  <a:pt x="24271" y="9929"/>
                </a:lnTo>
                <a:lnTo>
                  <a:pt x="21189" y="13437"/>
                </a:lnTo>
                <a:lnTo>
                  <a:pt x="17681" y="10355"/>
                </a:lnTo>
                <a:lnTo>
                  <a:pt x="20376" y="10181"/>
                </a:lnTo>
                <a:close/>
              </a:path>
            </a:pathLst>
          </a:custGeom>
          <a:solidFill>
            <a:schemeClr val="accent1"/>
          </a:solidFill>
          <a:ln w="9525">
            <a:noFill/>
            <a:miter lim="800000"/>
            <a:headEnd/>
            <a:tailEnd/>
          </a:ln>
          <a:effectLst>
            <a:prstShdw prst="shdw17" dist="17961" dir="2700000">
              <a:schemeClr val="accent1">
                <a:gamma/>
                <a:shade val="60000"/>
                <a:invGamma/>
              </a:schemeClr>
            </a:prstShdw>
          </a:effectLst>
        </p:spPr>
        <p:txBody>
          <a:bodyPr wrap="none" anchor="ctr"/>
          <a:lstStyle/>
          <a:p>
            <a:pPr>
              <a:defRPr/>
            </a:pPr>
            <a:endParaRPr lang="en-US"/>
          </a:p>
        </p:txBody>
      </p:sp>
      <p:sp>
        <p:nvSpPr>
          <p:cNvPr id="2" name="Rectangle 16"/>
          <p:cNvSpPr/>
          <p:nvPr/>
        </p:nvSpPr>
        <p:spPr>
          <a:xfrm>
            <a:off x="3478213" y="1860550"/>
            <a:ext cx="2286000" cy="328613"/>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solidFill>
                  <a:schemeClr val="tx1"/>
                </a:solidFill>
                <a:effectLst>
                  <a:outerShdw blurRad="38100" dist="38100" dir="2700000" algn="tl">
                    <a:srgbClr val="FFFFFF"/>
                  </a:outerShdw>
                </a:effectLst>
                <a:latin typeface="Arial" charset="0"/>
              </a:rPr>
              <a:t>Culture &amp; Mind Set</a:t>
            </a:r>
          </a:p>
        </p:txBody>
      </p:sp>
      <p:pic>
        <p:nvPicPr>
          <p:cNvPr id="82960" name="Picture 6" descr="berikut">
            <a:hlinkClick r:id="" action="ppaction://hlinkshowjump?jump=nextslid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18525" y="5943600"/>
            <a:ext cx="468313"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961" name="Picture 6" descr="kembali">
            <a:hlinkClick r:id="" action="ppaction://hlinkshowjump?jump=previousslide"/>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1450" y="5883275"/>
            <a:ext cx="395288" cy="249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684213" y="2286000"/>
            <a:ext cx="8001000" cy="3500438"/>
          </a:xfrm>
        </p:spPr>
        <p:txBody>
          <a:bodyPr/>
          <a:lstStyle/>
          <a:p>
            <a:pPr algn="ctr" eaLnBrk="1" hangingPunct="1">
              <a:defRPr/>
            </a:pPr>
            <a:r>
              <a:rPr lang="en-US" dirty="0" smtClean="0">
                <a:solidFill>
                  <a:schemeClr val="tx1"/>
                </a:solidFill>
              </a:rPr>
              <a:t>www.itjen.kemenag.go.id</a:t>
            </a:r>
            <a:br>
              <a:rPr lang="en-US" dirty="0" smtClean="0">
                <a:solidFill>
                  <a:schemeClr val="tx1"/>
                </a:solidFill>
              </a:rPr>
            </a:br>
            <a:r>
              <a:rPr lang="en-US" dirty="0" smtClean="0">
                <a:solidFill>
                  <a:srgbClr val="0000FF"/>
                </a:solidFill>
              </a:rPr>
              <a:t/>
            </a:r>
            <a:br>
              <a:rPr lang="en-US" dirty="0" smtClean="0">
                <a:solidFill>
                  <a:srgbClr val="0000FF"/>
                </a:solidFill>
              </a:rPr>
            </a:br>
            <a:r>
              <a:rPr lang="en-US" sz="6000" smtClean="0">
                <a:solidFill>
                  <a:srgbClr val="0000FF"/>
                </a:solidFill>
                <a:effectLst>
                  <a:outerShdw blurRad="38100" dist="38100" dir="2700000" algn="tl">
                    <a:srgbClr val="000000">
                      <a:alpha val="43137"/>
                    </a:srgbClr>
                  </a:outerShdw>
                </a:effectLst>
                <a:latin typeface="Aharoni" pitchFamily="2" charset="-79"/>
                <a:cs typeface="Aharoni" pitchFamily="2" charset="-79"/>
              </a:rPr>
              <a:t>DUMAS ONLINE</a:t>
            </a:r>
            <a:br>
              <a:rPr lang="en-US" sz="6000" smtClean="0">
                <a:solidFill>
                  <a:srgbClr val="0000FF"/>
                </a:solidFill>
                <a:effectLst>
                  <a:outerShdw blurRad="38100" dist="38100" dir="2700000" algn="tl">
                    <a:srgbClr val="000000">
                      <a:alpha val="43137"/>
                    </a:srgbClr>
                  </a:outerShdw>
                </a:effectLst>
                <a:latin typeface="Aharoni" pitchFamily="2" charset="-79"/>
                <a:cs typeface="Aharoni" pitchFamily="2" charset="-79"/>
              </a:rPr>
            </a:br>
            <a:r>
              <a:rPr lang="en-US" sz="3200" smtClean="0">
                <a:solidFill>
                  <a:srgbClr val="FF0000"/>
                </a:solidFill>
                <a:effectLst>
                  <a:outerShdw blurRad="38100" dist="38100" dir="2700000" algn="tl">
                    <a:srgbClr val="000000">
                      <a:alpha val="43137"/>
                    </a:srgbClr>
                  </a:outerShdw>
                </a:effectLst>
                <a:latin typeface="Aharoni" pitchFamily="2" charset="-79"/>
                <a:cs typeface="Aharoni" pitchFamily="2" charset="-79"/>
              </a:rPr>
              <a:t>(Pengaduan Masyarakat)</a:t>
            </a:r>
            <a:r>
              <a:rPr lang="en-US" smtClean="0">
                <a:solidFill>
                  <a:srgbClr val="0000FF"/>
                </a:solidFill>
              </a:rPr>
              <a:t/>
            </a:r>
            <a:br>
              <a:rPr lang="en-US" smtClean="0">
                <a:solidFill>
                  <a:srgbClr val="0000FF"/>
                </a:solidFill>
              </a:rPr>
            </a:br>
            <a:r>
              <a:rPr lang="en-US" sz="2400" smtClean="0">
                <a:solidFill>
                  <a:srgbClr val="0000FF"/>
                </a:solidFill>
              </a:rPr>
              <a:t>Kirim Ke: </a:t>
            </a:r>
            <a:r>
              <a:rPr lang="en-US" smtClean="0">
                <a:solidFill>
                  <a:srgbClr val="0000FF"/>
                </a:solidFill>
              </a:rPr>
              <a:t/>
            </a:r>
            <a:br>
              <a:rPr lang="en-US" smtClean="0">
                <a:solidFill>
                  <a:srgbClr val="0000FF"/>
                </a:solidFill>
              </a:rPr>
            </a:br>
            <a:r>
              <a:rPr lang="en-US" sz="3600" smtClean="0">
                <a:solidFill>
                  <a:srgbClr val="0000FF"/>
                </a:solidFill>
              </a:rPr>
              <a:t>INSPEKTUR JENDERAL (IRJEN) </a:t>
            </a:r>
            <a:br>
              <a:rPr lang="en-US" sz="3600" smtClean="0">
                <a:solidFill>
                  <a:srgbClr val="0000FF"/>
                </a:solidFill>
              </a:rPr>
            </a:br>
            <a:r>
              <a:rPr lang="en-US" sz="3600" smtClean="0">
                <a:solidFill>
                  <a:srgbClr val="0000FF"/>
                </a:solidFill>
              </a:rPr>
              <a:t>KEMENTERIAN AGAMA RI</a:t>
            </a:r>
            <a:r>
              <a:rPr lang="en-US" sz="5400" dirty="0" smtClean="0">
                <a:solidFill>
                  <a:srgbClr val="0000FF"/>
                </a:solidFill>
              </a:rPr>
              <a:t/>
            </a:r>
            <a:br>
              <a:rPr lang="en-US" sz="5400" dirty="0" smtClean="0">
                <a:solidFill>
                  <a:srgbClr val="0000FF"/>
                </a:solidFill>
              </a:rPr>
            </a:br>
            <a:r>
              <a:rPr lang="en-US" sz="2800" dirty="0" smtClean="0">
                <a:solidFill>
                  <a:srgbClr val="FF0000"/>
                </a:solidFill>
              </a:rPr>
              <a:t>Jl. RS. </a:t>
            </a:r>
            <a:r>
              <a:rPr lang="en-US" sz="2800" dirty="0" err="1" smtClean="0">
                <a:solidFill>
                  <a:srgbClr val="FF0000"/>
                </a:solidFill>
              </a:rPr>
              <a:t>Fatmawati</a:t>
            </a:r>
            <a:r>
              <a:rPr lang="en-US" sz="2800" dirty="0" smtClean="0">
                <a:solidFill>
                  <a:srgbClr val="FF0000"/>
                </a:solidFill>
              </a:rPr>
              <a:t> No. 33A Jakarta Selatan</a:t>
            </a:r>
            <a:br>
              <a:rPr lang="en-US" sz="2800" dirty="0" smtClean="0">
                <a:solidFill>
                  <a:srgbClr val="FF0000"/>
                </a:solidFill>
              </a:rPr>
            </a:br>
            <a:r>
              <a:rPr lang="en-US" sz="2800" dirty="0" err="1" smtClean="0">
                <a:solidFill>
                  <a:srgbClr val="FF0000"/>
                </a:solidFill>
              </a:rPr>
              <a:t>Telp</a:t>
            </a:r>
            <a:r>
              <a:rPr lang="en-US" sz="2800" dirty="0" smtClean="0">
                <a:solidFill>
                  <a:srgbClr val="FF0000"/>
                </a:solidFill>
              </a:rPr>
              <a:t>. (021) 75916038 Fax. (021) 7692112</a:t>
            </a:r>
            <a:r>
              <a:rPr lang="en-US" sz="2800" smtClean="0">
                <a:solidFill>
                  <a:srgbClr val="FF0000"/>
                </a:solidFill>
              </a:rPr>
              <a:t/>
            </a:r>
            <a:br>
              <a:rPr lang="en-US" sz="2800" smtClean="0">
                <a:solidFill>
                  <a:srgbClr val="FF0000"/>
                </a:solidFill>
              </a:rPr>
            </a:br>
            <a:r>
              <a:rPr lang="en-US" sz="2800" smtClean="0">
                <a:solidFill>
                  <a:srgbClr val="0000FF"/>
                </a:solidFill>
              </a:rPr>
              <a:t>Email: dumas_online@itjen.kemenag.go.id</a:t>
            </a:r>
            <a:endParaRPr lang="en-US" sz="2800" dirty="0" smtClean="0">
              <a:solidFill>
                <a:srgbClr val="0000FF"/>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Box 4"/>
          <p:cNvSpPr txBox="1">
            <a:spLocks noChangeArrowheads="1"/>
          </p:cNvSpPr>
          <p:nvPr/>
        </p:nvSpPr>
        <p:spPr bwMode="auto">
          <a:xfrm>
            <a:off x="714375" y="196850"/>
            <a:ext cx="83581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algn="ctr"/>
            <a:r>
              <a:rPr lang="en-US" sz="2000">
                <a:solidFill>
                  <a:schemeClr val="bg1"/>
                </a:solidFill>
                <a:latin typeface="Arial Rounded MT Bold" pitchFamily="34" charset="0"/>
              </a:rPr>
              <a:t>Lanjutan…</a:t>
            </a:r>
          </a:p>
        </p:txBody>
      </p:sp>
      <p:sp>
        <p:nvSpPr>
          <p:cNvPr id="12" name="Text Box 4"/>
          <p:cNvSpPr txBox="1">
            <a:spLocks noChangeArrowheads="1"/>
          </p:cNvSpPr>
          <p:nvPr/>
        </p:nvSpPr>
        <p:spPr bwMode="auto">
          <a:xfrm>
            <a:off x="428625" y="1808163"/>
            <a:ext cx="8280400" cy="3835400"/>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a:spAutoFit/>
          </a:bodyPr>
          <a:lstStyle/>
          <a:p>
            <a:pPr algn="just">
              <a:lnSpc>
                <a:spcPct val="95000"/>
              </a:lnSpc>
              <a:spcBef>
                <a:spcPct val="10000"/>
              </a:spcBef>
              <a:spcAft>
                <a:spcPct val="10000"/>
              </a:spcAft>
              <a:defRPr/>
            </a:pPr>
            <a:r>
              <a:rPr lang="en-US" sz="3200" b="1" dirty="0" err="1">
                <a:latin typeface="Arial Narrow" pitchFamily="34" charset="0"/>
                <a:cs typeface="Arial" charset="0"/>
              </a:rPr>
              <a:t>Tujuan</a:t>
            </a:r>
            <a:r>
              <a:rPr lang="en-US" sz="3200" b="1" dirty="0">
                <a:latin typeface="Arial Narrow" pitchFamily="34" charset="0"/>
                <a:cs typeface="Arial" charset="0"/>
              </a:rPr>
              <a:t> </a:t>
            </a:r>
            <a:r>
              <a:rPr lang="en-US" sz="3200" b="1" dirty="0" err="1">
                <a:latin typeface="Arial Narrow" pitchFamily="34" charset="0"/>
                <a:cs typeface="Arial" charset="0"/>
              </a:rPr>
              <a:t>jangka</a:t>
            </a:r>
            <a:r>
              <a:rPr lang="en-US" sz="3200" b="1" dirty="0">
                <a:latin typeface="Arial Narrow" pitchFamily="34" charset="0"/>
                <a:cs typeface="Arial" charset="0"/>
              </a:rPr>
              <a:t> </a:t>
            </a:r>
            <a:r>
              <a:rPr lang="en-US" sz="3200" b="1" dirty="0" err="1">
                <a:latin typeface="Arial Narrow" pitchFamily="34" charset="0"/>
                <a:cs typeface="Arial" charset="0"/>
              </a:rPr>
              <a:t>panjang</a:t>
            </a:r>
            <a:r>
              <a:rPr lang="en-US" sz="3200" b="1" dirty="0">
                <a:latin typeface="Arial Narrow" pitchFamily="34" charset="0"/>
                <a:cs typeface="Arial" charset="0"/>
              </a:rPr>
              <a:t> </a:t>
            </a:r>
            <a:r>
              <a:rPr lang="en-US" sz="3200" b="1" dirty="0" err="1">
                <a:latin typeface="Arial Narrow" pitchFamily="34" charset="0"/>
                <a:cs typeface="Arial" charset="0"/>
              </a:rPr>
              <a:t>pembangunan</a:t>
            </a:r>
            <a:r>
              <a:rPr lang="en-US" sz="3200" b="1" dirty="0">
                <a:latin typeface="Arial Narrow" pitchFamily="34" charset="0"/>
                <a:cs typeface="Arial" charset="0"/>
              </a:rPr>
              <a:t> </a:t>
            </a:r>
            <a:r>
              <a:rPr lang="en-US" sz="3200" b="1" dirty="0" err="1">
                <a:latin typeface="Arial Narrow" pitchFamily="34" charset="0"/>
                <a:cs typeface="Arial" charset="0"/>
              </a:rPr>
              <a:t>bidang</a:t>
            </a:r>
            <a:r>
              <a:rPr lang="en-US" sz="3200" b="1" dirty="0">
                <a:latin typeface="Arial Narrow" pitchFamily="34" charset="0"/>
                <a:cs typeface="Arial" charset="0"/>
              </a:rPr>
              <a:t> agama yang </a:t>
            </a:r>
            <a:r>
              <a:rPr lang="en-US" sz="3200" b="1" dirty="0" err="1">
                <a:latin typeface="Arial Narrow" pitchFamily="34" charset="0"/>
                <a:cs typeface="Arial" charset="0"/>
              </a:rPr>
              <a:t>hendak</a:t>
            </a:r>
            <a:r>
              <a:rPr lang="en-US" sz="3200" b="1" dirty="0">
                <a:latin typeface="Arial Narrow" pitchFamily="34" charset="0"/>
                <a:cs typeface="Arial" charset="0"/>
              </a:rPr>
              <a:t> </a:t>
            </a:r>
            <a:r>
              <a:rPr lang="en-US" sz="3200" b="1" dirty="0" err="1">
                <a:latin typeface="Arial Narrow" pitchFamily="34" charset="0"/>
                <a:cs typeface="Arial" charset="0"/>
              </a:rPr>
              <a:t>dicapai</a:t>
            </a:r>
            <a:r>
              <a:rPr lang="en-US" sz="3200" b="1" dirty="0">
                <a:latin typeface="Arial Narrow" pitchFamily="34" charset="0"/>
                <a:cs typeface="Arial" charset="0"/>
              </a:rPr>
              <a:t> </a:t>
            </a:r>
            <a:r>
              <a:rPr lang="en-US" sz="3200" b="1" dirty="0" err="1">
                <a:latin typeface="Arial Narrow" pitchFamily="34" charset="0"/>
                <a:cs typeface="Arial" charset="0"/>
              </a:rPr>
              <a:t>oleh</a:t>
            </a:r>
            <a:r>
              <a:rPr lang="en-US" sz="3200" b="1" dirty="0">
                <a:latin typeface="Arial Narrow" pitchFamily="34" charset="0"/>
                <a:cs typeface="Arial" charset="0"/>
              </a:rPr>
              <a:t> </a:t>
            </a:r>
            <a:r>
              <a:rPr lang="en-US" sz="3200" b="1" dirty="0" err="1">
                <a:latin typeface="Arial Narrow" pitchFamily="34" charset="0"/>
                <a:cs typeface="Arial" charset="0"/>
              </a:rPr>
              <a:t>Kementerian</a:t>
            </a:r>
            <a:r>
              <a:rPr lang="en-US" sz="3200" b="1" dirty="0">
                <a:latin typeface="Arial Narrow" pitchFamily="34" charset="0"/>
                <a:cs typeface="Arial" charset="0"/>
              </a:rPr>
              <a:t> Agama </a:t>
            </a:r>
            <a:r>
              <a:rPr lang="en-US" sz="3200" b="1" dirty="0" err="1">
                <a:latin typeface="Arial Narrow" pitchFamily="34" charset="0"/>
                <a:cs typeface="Arial" charset="0"/>
              </a:rPr>
              <a:t>adalah</a:t>
            </a:r>
            <a:r>
              <a:rPr lang="en-US" sz="3200" b="1" dirty="0">
                <a:latin typeface="Arial Narrow" pitchFamily="34" charset="0"/>
                <a:cs typeface="Arial" charset="0"/>
              </a:rPr>
              <a:t> </a:t>
            </a:r>
            <a:r>
              <a:rPr lang="en-US" sz="3200" b="1" dirty="0" err="1">
                <a:latin typeface="Arial Narrow" pitchFamily="34" charset="0"/>
                <a:cs typeface="Arial" charset="0"/>
              </a:rPr>
              <a:t>terwujudnya</a:t>
            </a:r>
            <a:r>
              <a:rPr lang="en-US" sz="3200" b="1" dirty="0">
                <a:latin typeface="Arial Narrow" pitchFamily="34" charset="0"/>
                <a:cs typeface="Arial" charset="0"/>
              </a:rPr>
              <a:t> </a:t>
            </a:r>
            <a:r>
              <a:rPr lang="en-US" sz="3200" b="1" dirty="0" err="1">
                <a:latin typeface="Arial Narrow" pitchFamily="34" charset="0"/>
                <a:cs typeface="Arial" charset="0"/>
              </a:rPr>
              <a:t>masyarakat</a:t>
            </a:r>
            <a:r>
              <a:rPr lang="en-US" sz="3200" b="1" dirty="0">
                <a:latin typeface="Arial Narrow" pitchFamily="34" charset="0"/>
                <a:cs typeface="Arial" charset="0"/>
              </a:rPr>
              <a:t> Indonesia yang </a:t>
            </a:r>
            <a:r>
              <a:rPr lang="en-US" sz="3200" b="1" dirty="0" err="1">
                <a:latin typeface="Arial Narrow" pitchFamily="34" charset="0"/>
                <a:cs typeface="Arial" charset="0"/>
              </a:rPr>
              <a:t>taat</a:t>
            </a:r>
            <a:r>
              <a:rPr lang="en-US" sz="3200" b="1" dirty="0">
                <a:latin typeface="Arial Narrow" pitchFamily="34" charset="0"/>
                <a:cs typeface="Arial" charset="0"/>
              </a:rPr>
              <a:t> </a:t>
            </a:r>
            <a:r>
              <a:rPr lang="en-US" sz="3200" b="1" dirty="0" err="1">
                <a:latin typeface="Arial Narrow" pitchFamily="34" charset="0"/>
                <a:cs typeface="Arial" charset="0"/>
              </a:rPr>
              <a:t>beragama</a:t>
            </a:r>
            <a:r>
              <a:rPr lang="en-US" sz="3200" b="1" dirty="0">
                <a:latin typeface="Arial Narrow" pitchFamily="34" charset="0"/>
                <a:cs typeface="Arial" charset="0"/>
              </a:rPr>
              <a:t>, </a:t>
            </a:r>
            <a:r>
              <a:rPr lang="en-US" sz="3200" b="1" dirty="0" err="1">
                <a:latin typeface="Arial Narrow" pitchFamily="34" charset="0"/>
                <a:cs typeface="Arial" charset="0"/>
              </a:rPr>
              <a:t>maju</a:t>
            </a:r>
            <a:r>
              <a:rPr lang="en-US" sz="3200" b="1" dirty="0">
                <a:latin typeface="Arial Narrow" pitchFamily="34" charset="0"/>
                <a:cs typeface="Arial" charset="0"/>
              </a:rPr>
              <a:t>, </a:t>
            </a:r>
            <a:r>
              <a:rPr lang="en-US" sz="3200" b="1" dirty="0" err="1">
                <a:latin typeface="Arial Narrow" pitchFamily="34" charset="0"/>
                <a:cs typeface="Arial" charset="0"/>
              </a:rPr>
              <a:t>sejahtera</a:t>
            </a:r>
            <a:r>
              <a:rPr lang="en-US" sz="3200" b="1" dirty="0">
                <a:latin typeface="Arial Narrow" pitchFamily="34" charset="0"/>
                <a:cs typeface="Arial" charset="0"/>
              </a:rPr>
              <a:t>, </a:t>
            </a:r>
            <a:r>
              <a:rPr lang="en-US" sz="3200" b="1" dirty="0" err="1">
                <a:latin typeface="Arial Narrow" pitchFamily="34" charset="0"/>
                <a:cs typeface="Arial" charset="0"/>
              </a:rPr>
              <a:t>dan</a:t>
            </a:r>
            <a:r>
              <a:rPr lang="en-US" sz="3200" b="1" dirty="0">
                <a:latin typeface="Arial Narrow" pitchFamily="34" charset="0"/>
                <a:cs typeface="Arial" charset="0"/>
              </a:rPr>
              <a:t> </a:t>
            </a:r>
            <a:r>
              <a:rPr lang="en-US" sz="3200" b="1" dirty="0" err="1">
                <a:latin typeface="Arial Narrow" pitchFamily="34" charset="0"/>
                <a:cs typeface="Arial" charset="0"/>
              </a:rPr>
              <a:t>cerdas</a:t>
            </a:r>
            <a:r>
              <a:rPr lang="en-US" sz="3200" b="1" dirty="0">
                <a:latin typeface="Arial Narrow" pitchFamily="34" charset="0"/>
                <a:cs typeface="Arial" charset="0"/>
              </a:rPr>
              <a:t> </a:t>
            </a:r>
            <a:r>
              <a:rPr lang="en-US" sz="3200" b="1" dirty="0" err="1">
                <a:latin typeface="Arial Narrow" pitchFamily="34" charset="0"/>
                <a:cs typeface="Arial" charset="0"/>
              </a:rPr>
              <a:t>serta</a:t>
            </a:r>
            <a:r>
              <a:rPr lang="en-US" sz="3200" b="1" dirty="0">
                <a:latin typeface="Arial Narrow" pitchFamily="34" charset="0"/>
                <a:cs typeface="Arial" charset="0"/>
              </a:rPr>
              <a:t> </a:t>
            </a:r>
            <a:r>
              <a:rPr lang="en-US" sz="3200" b="1" dirty="0" err="1">
                <a:latin typeface="Arial Narrow" pitchFamily="34" charset="0"/>
                <a:cs typeface="Arial" charset="0"/>
              </a:rPr>
              <a:t>saling</a:t>
            </a:r>
            <a:r>
              <a:rPr lang="en-US" sz="3200" b="1" dirty="0">
                <a:latin typeface="Arial Narrow" pitchFamily="34" charset="0"/>
                <a:cs typeface="Arial" charset="0"/>
              </a:rPr>
              <a:t> </a:t>
            </a:r>
            <a:r>
              <a:rPr lang="en-US" sz="3200" b="1" dirty="0" err="1">
                <a:latin typeface="Arial Narrow" pitchFamily="34" charset="0"/>
                <a:cs typeface="Arial" charset="0"/>
              </a:rPr>
              <a:t>menghormati</a:t>
            </a:r>
            <a:r>
              <a:rPr lang="en-US" sz="3200" b="1" dirty="0">
                <a:latin typeface="Arial Narrow" pitchFamily="34" charset="0"/>
                <a:cs typeface="Arial" charset="0"/>
              </a:rPr>
              <a:t> </a:t>
            </a:r>
            <a:r>
              <a:rPr lang="en-US" sz="3200" b="1" dirty="0" err="1">
                <a:latin typeface="Arial Narrow" pitchFamily="34" charset="0"/>
                <a:cs typeface="Arial" charset="0"/>
              </a:rPr>
              <a:t>antar</a:t>
            </a:r>
            <a:r>
              <a:rPr lang="en-US" sz="3200" b="1" dirty="0">
                <a:latin typeface="Arial Narrow" pitchFamily="34" charset="0"/>
                <a:cs typeface="Arial" charset="0"/>
              </a:rPr>
              <a:t> </a:t>
            </a:r>
            <a:r>
              <a:rPr lang="en-US" sz="3200" b="1" dirty="0" err="1">
                <a:latin typeface="Arial Narrow" pitchFamily="34" charset="0"/>
                <a:cs typeface="Arial" charset="0"/>
              </a:rPr>
              <a:t>pemeluk</a:t>
            </a:r>
            <a:r>
              <a:rPr lang="en-US" sz="3200" b="1" dirty="0">
                <a:latin typeface="Arial Narrow" pitchFamily="34" charset="0"/>
                <a:cs typeface="Arial" charset="0"/>
              </a:rPr>
              <a:t> agama </a:t>
            </a:r>
            <a:r>
              <a:rPr lang="en-US" sz="3200" b="1" dirty="0" err="1">
                <a:latin typeface="Arial Narrow" pitchFamily="34" charset="0"/>
                <a:cs typeface="Arial" charset="0"/>
              </a:rPr>
              <a:t>dalam</a:t>
            </a:r>
            <a:r>
              <a:rPr lang="en-US" sz="3200" b="1" dirty="0">
                <a:latin typeface="Arial Narrow" pitchFamily="34" charset="0"/>
                <a:cs typeface="Arial" charset="0"/>
              </a:rPr>
              <a:t> </a:t>
            </a:r>
            <a:r>
              <a:rPr lang="en-US" sz="3200" b="1" dirty="0" err="1">
                <a:latin typeface="Arial Narrow" pitchFamily="34" charset="0"/>
                <a:cs typeface="Arial" charset="0"/>
              </a:rPr>
              <a:t>kehidupan</a:t>
            </a:r>
            <a:r>
              <a:rPr lang="en-US" sz="3200" b="1" dirty="0">
                <a:latin typeface="Arial Narrow" pitchFamily="34" charset="0"/>
                <a:cs typeface="Arial" charset="0"/>
              </a:rPr>
              <a:t> </a:t>
            </a:r>
            <a:r>
              <a:rPr lang="en-US" sz="3200" b="1" dirty="0" err="1">
                <a:latin typeface="Arial Narrow" pitchFamily="34" charset="0"/>
                <a:cs typeface="Arial" charset="0"/>
              </a:rPr>
              <a:t>bermasyarakat</a:t>
            </a:r>
            <a:r>
              <a:rPr lang="en-US" sz="3200" b="1" dirty="0">
                <a:latin typeface="Arial Narrow" pitchFamily="34" charset="0"/>
                <a:cs typeface="Arial" charset="0"/>
              </a:rPr>
              <a:t>, </a:t>
            </a:r>
            <a:r>
              <a:rPr lang="en-US" sz="3200" b="1" dirty="0" err="1">
                <a:latin typeface="Arial Narrow" pitchFamily="34" charset="0"/>
                <a:cs typeface="Arial" charset="0"/>
              </a:rPr>
              <a:t>berbangsa</a:t>
            </a:r>
            <a:r>
              <a:rPr lang="en-US" sz="3200" b="1" dirty="0">
                <a:latin typeface="Arial Narrow" pitchFamily="34" charset="0"/>
                <a:cs typeface="Arial" charset="0"/>
              </a:rPr>
              <a:t> </a:t>
            </a:r>
            <a:r>
              <a:rPr lang="en-US" sz="3200" b="1" dirty="0" err="1">
                <a:latin typeface="Arial Narrow" pitchFamily="34" charset="0"/>
                <a:cs typeface="Arial" charset="0"/>
              </a:rPr>
              <a:t>dan</a:t>
            </a:r>
            <a:r>
              <a:rPr lang="en-US" sz="3200" b="1" dirty="0">
                <a:latin typeface="Arial Narrow" pitchFamily="34" charset="0"/>
                <a:cs typeface="Arial" charset="0"/>
              </a:rPr>
              <a:t> </a:t>
            </a:r>
            <a:r>
              <a:rPr lang="en-US" sz="3200" b="1" dirty="0" err="1">
                <a:latin typeface="Arial Narrow" pitchFamily="34" charset="0"/>
                <a:cs typeface="Arial" charset="0"/>
              </a:rPr>
              <a:t>bernegara</a:t>
            </a:r>
            <a:r>
              <a:rPr lang="en-US" sz="3200" b="1" dirty="0">
                <a:latin typeface="Arial Narrow" pitchFamily="34" charset="0"/>
                <a:cs typeface="Arial" charset="0"/>
              </a:rPr>
              <a:t>, </a:t>
            </a:r>
            <a:r>
              <a:rPr lang="en-US" sz="3200" b="1" dirty="0" err="1">
                <a:latin typeface="Arial Narrow" pitchFamily="34" charset="0"/>
                <a:cs typeface="Arial" charset="0"/>
              </a:rPr>
              <a:t>dalam</a:t>
            </a:r>
            <a:r>
              <a:rPr lang="en-US" sz="3200" b="1" dirty="0">
                <a:latin typeface="Arial Narrow" pitchFamily="34" charset="0"/>
                <a:cs typeface="Arial" charset="0"/>
              </a:rPr>
              <a:t> </a:t>
            </a:r>
            <a:r>
              <a:rPr lang="en-US" sz="3200" b="1" dirty="0" err="1">
                <a:latin typeface="Arial Narrow" pitchFamily="34" charset="0"/>
                <a:cs typeface="Arial" charset="0"/>
              </a:rPr>
              <a:t>wadah</a:t>
            </a:r>
            <a:r>
              <a:rPr lang="en-US" sz="3200" b="1" dirty="0">
                <a:latin typeface="Arial Narrow" pitchFamily="34" charset="0"/>
                <a:cs typeface="Arial" charset="0"/>
              </a:rPr>
              <a:t> Negara </a:t>
            </a:r>
            <a:r>
              <a:rPr lang="en-US" sz="3200" b="1" dirty="0" err="1">
                <a:latin typeface="Arial Narrow" pitchFamily="34" charset="0"/>
                <a:cs typeface="Arial" charset="0"/>
              </a:rPr>
              <a:t>Kesatuan</a:t>
            </a:r>
            <a:r>
              <a:rPr lang="en-US" sz="3200" b="1" dirty="0">
                <a:latin typeface="Arial Narrow" pitchFamily="34" charset="0"/>
                <a:cs typeface="Arial" charset="0"/>
              </a:rPr>
              <a:t> </a:t>
            </a:r>
            <a:r>
              <a:rPr lang="en-US" sz="3200" b="1" dirty="0" err="1">
                <a:latin typeface="Arial Narrow" pitchFamily="34" charset="0"/>
                <a:cs typeface="Arial" charset="0"/>
              </a:rPr>
              <a:t>Republik</a:t>
            </a:r>
            <a:r>
              <a:rPr lang="en-US" sz="3200" b="1" dirty="0">
                <a:latin typeface="Arial Narrow" pitchFamily="34" charset="0"/>
                <a:cs typeface="Arial" charset="0"/>
              </a:rPr>
              <a:t> Indonesia (NKRI).</a:t>
            </a:r>
          </a:p>
        </p:txBody>
      </p:sp>
      <p:sp>
        <p:nvSpPr>
          <p:cNvPr id="13" name="Text Box 5"/>
          <p:cNvSpPr txBox="1">
            <a:spLocks noChangeArrowheads="1"/>
          </p:cNvSpPr>
          <p:nvPr/>
        </p:nvSpPr>
        <p:spPr bwMode="auto">
          <a:xfrm>
            <a:off x="430213" y="1193800"/>
            <a:ext cx="8243887" cy="571500"/>
          </a:xfrm>
          <a:prstGeom prst="rect">
            <a:avLst/>
          </a:prstGeom>
          <a:solidFill>
            <a:srgbClr val="800000"/>
          </a:solidFill>
          <a:ln w="19050">
            <a:solidFill>
              <a:srgbClr val="99FF33"/>
            </a:solidFill>
            <a:miter lim="800000"/>
            <a:headEnd/>
            <a:tailEnd/>
          </a:ln>
          <a:effectLst/>
        </p:spPr>
        <p:txBody>
          <a:bodyPr/>
          <a:lstStyle/>
          <a:p>
            <a:pPr algn="ctr">
              <a:defRPr/>
            </a:pPr>
            <a:r>
              <a:rPr lang="en-US" sz="3200" b="1" dirty="0">
                <a:solidFill>
                  <a:srgbClr val="FFFF00"/>
                </a:solidFill>
                <a:effectLst>
                  <a:outerShdw blurRad="38100" dist="38100" dir="2700000" algn="tl">
                    <a:srgbClr val="000000"/>
                  </a:outerShdw>
                </a:effectLst>
                <a:latin typeface="Arial Rounded MT Bold" pitchFamily="34" charset="0"/>
                <a:cs typeface="Arial" charset="0"/>
              </a:rPr>
              <a:t>TUJUAN</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p:cNvGraphicFramePr/>
          <p:nvPr/>
        </p:nvGraphicFramePr>
        <p:xfrm>
          <a:off x="668490" y="1144994"/>
          <a:ext cx="2643206" cy="488634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Rounded Rectangle 6"/>
          <p:cNvSpPr/>
          <p:nvPr/>
        </p:nvSpPr>
        <p:spPr>
          <a:xfrm>
            <a:off x="4131491" y="934299"/>
            <a:ext cx="259294" cy="314326"/>
          </a:xfrm>
          <a:prstGeom prst="roundRect">
            <a:avLst>
              <a:gd name="adj" fmla="val 10000"/>
            </a:avLst>
          </a:prstGeom>
          <a:solidFill>
            <a:srgbClr val="00CC00"/>
          </a:solidFill>
          <a:effectLst/>
        </p:spPr>
        <p:style>
          <a:lnRef idx="0">
            <a:schemeClr val="accent1"/>
          </a:lnRef>
          <a:fillRef idx="3">
            <a:schemeClr val="accent1"/>
          </a:fillRef>
          <a:effectRef idx="3">
            <a:schemeClr val="accent1"/>
          </a:effectRef>
          <a:fontRef idx="minor">
            <a:schemeClr val="lt1"/>
          </a:fontRef>
        </p:style>
        <p:txBody>
          <a:bodyPr lIns="0" tIns="0" rIns="0" bIns="0" anchor="ctr" anchorCtr="1"/>
          <a:lstStyle/>
          <a:p>
            <a:pPr algn="ctr" fontAlgn="auto">
              <a:spcBef>
                <a:spcPts val="0"/>
              </a:spcBef>
              <a:spcAft>
                <a:spcPts val="0"/>
              </a:spcAft>
              <a:defRPr/>
            </a:pPr>
            <a:r>
              <a:rPr lang="en-US" sz="1400" b="1" dirty="0">
                <a:solidFill>
                  <a:schemeClr val="bg1">
                    <a:lumMod val="50000"/>
                  </a:schemeClr>
                </a:solidFill>
              </a:rPr>
              <a:t>1</a:t>
            </a:r>
          </a:p>
        </p:txBody>
      </p:sp>
      <p:sp>
        <p:nvSpPr>
          <p:cNvPr id="12294" name="TextBox 4"/>
          <p:cNvSpPr txBox="1">
            <a:spLocks noChangeArrowheads="1"/>
          </p:cNvSpPr>
          <p:nvPr/>
        </p:nvSpPr>
        <p:spPr bwMode="auto">
          <a:xfrm>
            <a:off x="4348163" y="842963"/>
            <a:ext cx="4592637" cy="35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z="1700" b="1">
                <a:latin typeface="Trebuchet MS" pitchFamily="34" charset="0"/>
              </a:rPr>
              <a:t>Peningkatan kualitas kehidupan beragama</a:t>
            </a:r>
          </a:p>
        </p:txBody>
      </p:sp>
      <p:sp>
        <p:nvSpPr>
          <p:cNvPr id="9" name="Rounded Rectangle 8"/>
          <p:cNvSpPr/>
          <p:nvPr/>
        </p:nvSpPr>
        <p:spPr>
          <a:xfrm>
            <a:off x="4131491" y="3333047"/>
            <a:ext cx="259294" cy="314326"/>
          </a:xfrm>
          <a:prstGeom prst="roundRect">
            <a:avLst>
              <a:gd name="adj" fmla="val 10000"/>
            </a:avLst>
          </a:prstGeom>
          <a:solidFill>
            <a:srgbClr val="00CC00"/>
          </a:solidFill>
          <a:effectLst/>
        </p:spPr>
        <p:style>
          <a:lnRef idx="0">
            <a:schemeClr val="accent1"/>
          </a:lnRef>
          <a:fillRef idx="3">
            <a:schemeClr val="accent1"/>
          </a:fillRef>
          <a:effectRef idx="3">
            <a:schemeClr val="accent1"/>
          </a:effectRef>
          <a:fontRef idx="minor">
            <a:schemeClr val="lt1"/>
          </a:fontRef>
        </p:style>
        <p:txBody>
          <a:bodyPr lIns="0" tIns="0" rIns="0" bIns="0" anchor="ctr" anchorCtr="1"/>
          <a:lstStyle/>
          <a:p>
            <a:pPr algn="ctr" fontAlgn="auto">
              <a:spcBef>
                <a:spcPts val="0"/>
              </a:spcBef>
              <a:spcAft>
                <a:spcPts val="0"/>
              </a:spcAft>
              <a:defRPr/>
            </a:pPr>
            <a:r>
              <a:rPr lang="en-US" sz="1400" b="1" dirty="0">
                <a:solidFill>
                  <a:schemeClr val="bg1">
                    <a:lumMod val="50000"/>
                  </a:schemeClr>
                </a:solidFill>
              </a:rPr>
              <a:t>2</a:t>
            </a:r>
          </a:p>
        </p:txBody>
      </p:sp>
      <p:sp>
        <p:nvSpPr>
          <p:cNvPr id="12298" name="TextBox 6"/>
          <p:cNvSpPr txBox="1">
            <a:spLocks noChangeArrowheads="1"/>
          </p:cNvSpPr>
          <p:nvPr/>
        </p:nvSpPr>
        <p:spPr bwMode="auto">
          <a:xfrm>
            <a:off x="4321175" y="3295650"/>
            <a:ext cx="4365625" cy="35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z="1700" b="1">
                <a:latin typeface="Trebuchet MS" pitchFamily="34" charset="0"/>
              </a:rPr>
              <a:t>Peningkatan kerukunan umat beragama</a:t>
            </a:r>
          </a:p>
        </p:txBody>
      </p:sp>
      <p:sp>
        <p:nvSpPr>
          <p:cNvPr id="11" name="Rounded Rectangle 10"/>
          <p:cNvSpPr/>
          <p:nvPr/>
        </p:nvSpPr>
        <p:spPr>
          <a:xfrm>
            <a:off x="4131491" y="3824405"/>
            <a:ext cx="259294" cy="314326"/>
          </a:xfrm>
          <a:prstGeom prst="roundRect">
            <a:avLst>
              <a:gd name="adj" fmla="val 10000"/>
            </a:avLst>
          </a:prstGeom>
          <a:solidFill>
            <a:srgbClr val="00CC00"/>
          </a:solidFill>
          <a:effectLst/>
        </p:spPr>
        <p:style>
          <a:lnRef idx="0">
            <a:schemeClr val="accent1"/>
          </a:lnRef>
          <a:fillRef idx="3">
            <a:schemeClr val="accent1"/>
          </a:fillRef>
          <a:effectRef idx="3">
            <a:schemeClr val="accent1"/>
          </a:effectRef>
          <a:fontRef idx="minor">
            <a:schemeClr val="lt1"/>
          </a:fontRef>
        </p:style>
        <p:txBody>
          <a:bodyPr lIns="0" tIns="0" rIns="0" bIns="0" anchor="ctr" anchorCtr="1"/>
          <a:lstStyle/>
          <a:p>
            <a:pPr algn="ctr" fontAlgn="auto">
              <a:spcBef>
                <a:spcPts val="0"/>
              </a:spcBef>
              <a:spcAft>
                <a:spcPts val="0"/>
              </a:spcAft>
              <a:defRPr/>
            </a:pPr>
            <a:r>
              <a:rPr lang="en-US" sz="1400" b="1" dirty="0">
                <a:solidFill>
                  <a:schemeClr val="bg1">
                    <a:lumMod val="50000"/>
                  </a:schemeClr>
                </a:solidFill>
              </a:rPr>
              <a:t>3</a:t>
            </a:r>
          </a:p>
        </p:txBody>
      </p:sp>
      <p:sp>
        <p:nvSpPr>
          <p:cNvPr id="12302" name="TextBox 8"/>
          <p:cNvSpPr txBox="1">
            <a:spLocks noChangeArrowheads="1"/>
          </p:cNvSpPr>
          <p:nvPr/>
        </p:nvSpPr>
        <p:spPr bwMode="auto">
          <a:xfrm>
            <a:off x="4321175" y="3687763"/>
            <a:ext cx="43688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sv-SE" sz="1700" b="1">
                <a:latin typeface="Trebuchet MS" pitchFamily="34" charset="0"/>
              </a:rPr>
              <a:t>Peningkatan kualitas Raudhatul Athfal, Madrasah, Perguruan Tinggi Agama, pendidikan agama, dan pendidikan keagamaan</a:t>
            </a:r>
            <a:endParaRPr lang="en-US" sz="1700" b="1">
              <a:latin typeface="Trebuchet MS" pitchFamily="34" charset="0"/>
            </a:endParaRPr>
          </a:p>
        </p:txBody>
      </p:sp>
      <p:sp>
        <p:nvSpPr>
          <p:cNvPr id="13" name="Rounded Rectangle 12"/>
          <p:cNvSpPr/>
          <p:nvPr/>
        </p:nvSpPr>
        <p:spPr>
          <a:xfrm>
            <a:off x="4131491" y="4959770"/>
            <a:ext cx="259294" cy="314326"/>
          </a:xfrm>
          <a:prstGeom prst="roundRect">
            <a:avLst>
              <a:gd name="adj" fmla="val 10000"/>
            </a:avLst>
          </a:prstGeom>
          <a:solidFill>
            <a:srgbClr val="00CC00"/>
          </a:solidFill>
          <a:effectLst/>
        </p:spPr>
        <p:style>
          <a:lnRef idx="0">
            <a:schemeClr val="accent1"/>
          </a:lnRef>
          <a:fillRef idx="3">
            <a:schemeClr val="accent1"/>
          </a:fillRef>
          <a:effectRef idx="3">
            <a:schemeClr val="accent1"/>
          </a:effectRef>
          <a:fontRef idx="minor">
            <a:schemeClr val="lt1"/>
          </a:fontRef>
        </p:style>
        <p:txBody>
          <a:bodyPr lIns="0" tIns="0" rIns="0" bIns="0" anchor="ctr" anchorCtr="1"/>
          <a:lstStyle/>
          <a:p>
            <a:pPr algn="ctr" fontAlgn="auto">
              <a:spcBef>
                <a:spcPts val="0"/>
              </a:spcBef>
              <a:spcAft>
                <a:spcPts val="0"/>
              </a:spcAft>
              <a:defRPr/>
            </a:pPr>
            <a:r>
              <a:rPr lang="en-US" sz="1400" b="1" dirty="0">
                <a:solidFill>
                  <a:schemeClr val="bg1">
                    <a:lumMod val="50000"/>
                  </a:schemeClr>
                </a:solidFill>
              </a:rPr>
              <a:t>4</a:t>
            </a:r>
          </a:p>
        </p:txBody>
      </p:sp>
      <p:sp>
        <p:nvSpPr>
          <p:cNvPr id="12306" name="TextBox 10"/>
          <p:cNvSpPr txBox="1">
            <a:spLocks noChangeArrowheads="1"/>
          </p:cNvSpPr>
          <p:nvPr/>
        </p:nvSpPr>
        <p:spPr bwMode="auto">
          <a:xfrm>
            <a:off x="4379913" y="4821238"/>
            <a:ext cx="4306887"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z="1700" b="1">
                <a:latin typeface="Trebuchet MS" pitchFamily="34" charset="0"/>
              </a:rPr>
              <a:t>Peningkatan kualitas penyelenggaraan ibadah haji</a:t>
            </a:r>
          </a:p>
        </p:txBody>
      </p:sp>
      <p:sp>
        <p:nvSpPr>
          <p:cNvPr id="15" name="Rounded Rectangle 14"/>
          <p:cNvSpPr/>
          <p:nvPr/>
        </p:nvSpPr>
        <p:spPr>
          <a:xfrm>
            <a:off x="4131491" y="5712326"/>
            <a:ext cx="259294" cy="314326"/>
          </a:xfrm>
          <a:prstGeom prst="roundRect">
            <a:avLst>
              <a:gd name="adj" fmla="val 10000"/>
            </a:avLst>
          </a:prstGeom>
          <a:solidFill>
            <a:srgbClr val="00CC00"/>
          </a:solidFill>
          <a:effectLst/>
        </p:spPr>
        <p:style>
          <a:lnRef idx="0">
            <a:schemeClr val="accent1"/>
          </a:lnRef>
          <a:fillRef idx="3">
            <a:schemeClr val="accent1"/>
          </a:fillRef>
          <a:effectRef idx="3">
            <a:schemeClr val="accent1"/>
          </a:effectRef>
          <a:fontRef idx="minor">
            <a:schemeClr val="lt1"/>
          </a:fontRef>
        </p:style>
        <p:txBody>
          <a:bodyPr lIns="0" tIns="0" rIns="0" bIns="0" anchor="ctr" anchorCtr="1"/>
          <a:lstStyle/>
          <a:p>
            <a:pPr algn="ctr" fontAlgn="auto">
              <a:spcBef>
                <a:spcPts val="0"/>
              </a:spcBef>
              <a:spcAft>
                <a:spcPts val="0"/>
              </a:spcAft>
              <a:defRPr/>
            </a:pPr>
            <a:r>
              <a:rPr lang="en-US" sz="1400" b="1" dirty="0">
                <a:solidFill>
                  <a:schemeClr val="bg1">
                    <a:lumMod val="50000"/>
                  </a:schemeClr>
                </a:solidFill>
              </a:rPr>
              <a:t>5</a:t>
            </a:r>
          </a:p>
        </p:txBody>
      </p:sp>
      <p:sp>
        <p:nvSpPr>
          <p:cNvPr id="12310" name="TextBox 12"/>
          <p:cNvSpPr txBox="1">
            <a:spLocks noChangeArrowheads="1"/>
          </p:cNvSpPr>
          <p:nvPr/>
        </p:nvSpPr>
        <p:spPr bwMode="auto">
          <a:xfrm>
            <a:off x="4348163" y="5491163"/>
            <a:ext cx="4073525" cy="877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z="1700" b="1">
                <a:latin typeface="Trebuchet MS" pitchFamily="34" charset="0"/>
              </a:rPr>
              <a:t>Penciptaan tata kelola kepemerintahan yang bersih dan berwibawa</a:t>
            </a:r>
          </a:p>
        </p:txBody>
      </p:sp>
      <p:sp>
        <p:nvSpPr>
          <p:cNvPr id="12311" name="Rectangle 3"/>
          <p:cNvSpPr txBox="1">
            <a:spLocks noChangeArrowheads="1"/>
          </p:cNvSpPr>
          <p:nvPr/>
        </p:nvSpPr>
        <p:spPr bwMode="auto">
          <a:xfrm>
            <a:off x="4327525" y="1249363"/>
            <a:ext cx="4510088" cy="1900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66700" indent="-268288">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a:buClr>
                <a:srgbClr val="FFFF00"/>
              </a:buClr>
              <a:buFont typeface="Wingdings" pitchFamily="2" charset="2"/>
              <a:buChar char="Ø"/>
            </a:pPr>
            <a:r>
              <a:rPr lang="fi-FI" sz="1600" b="1">
                <a:latin typeface="Trebuchet MS" pitchFamily="34" charset="0"/>
              </a:rPr>
              <a:t>Peningkatan kualitas pemahaman dan pengamalan keagamaan, </a:t>
            </a:r>
          </a:p>
          <a:p>
            <a:pPr>
              <a:buClr>
                <a:srgbClr val="FFFF00"/>
              </a:buClr>
              <a:buFont typeface="Wingdings" pitchFamily="2" charset="2"/>
              <a:buChar char="Ø"/>
            </a:pPr>
            <a:r>
              <a:rPr lang="fi-FI" sz="1600" b="1">
                <a:latin typeface="Trebuchet MS" pitchFamily="34" charset="0"/>
              </a:rPr>
              <a:t>Peningkatan kualitas pelayanan keagamaan, </a:t>
            </a:r>
          </a:p>
          <a:p>
            <a:pPr>
              <a:buClr>
                <a:srgbClr val="FFFF00"/>
              </a:buClr>
              <a:buFont typeface="Wingdings" pitchFamily="2" charset="2"/>
              <a:buChar char="Ø"/>
            </a:pPr>
            <a:r>
              <a:rPr lang="fi-FI" sz="1600" b="1">
                <a:latin typeface="Trebuchet MS" pitchFamily="34" charset="0"/>
              </a:rPr>
              <a:t>Optimalisasi potensi ekonomi yang dikelola oleh pranata keagamaan, </a:t>
            </a:r>
          </a:p>
          <a:p>
            <a:pPr>
              <a:buClr>
                <a:srgbClr val="FFFF00"/>
              </a:buClr>
              <a:buFont typeface="Wingdings" pitchFamily="2" charset="2"/>
              <a:buChar char="Ø"/>
            </a:pPr>
            <a:r>
              <a:rPr lang="fi-FI" sz="1600" b="1">
                <a:latin typeface="Trebuchet MS" pitchFamily="34" charset="0"/>
              </a:rPr>
              <a:t>Pemberdayaan lembaga sosial keagamaan.</a:t>
            </a:r>
          </a:p>
        </p:txBody>
      </p:sp>
      <p:cxnSp>
        <p:nvCxnSpPr>
          <p:cNvPr id="12312" name="Straight Connector 17"/>
          <p:cNvCxnSpPr>
            <a:cxnSpLocks noChangeShapeType="1"/>
          </p:cNvCxnSpPr>
          <p:nvPr/>
        </p:nvCxnSpPr>
        <p:spPr bwMode="auto">
          <a:xfrm rot="5400000" flipH="1" flipV="1">
            <a:off x="2730500" y="1870075"/>
            <a:ext cx="2071688" cy="503238"/>
          </a:xfrm>
          <a:prstGeom prst="line">
            <a:avLst/>
          </a:prstGeom>
          <a:noFill/>
          <a:ln w="38100" algn="ctr">
            <a:solidFill>
              <a:srgbClr val="FFFF00"/>
            </a:solidFill>
            <a:round/>
            <a:headEnd/>
            <a:tailEnd/>
          </a:ln>
          <a:extLst>
            <a:ext uri="{909E8E84-426E-40DD-AFC4-6F175D3DCCD1}">
              <a14:hiddenFill xmlns:a14="http://schemas.microsoft.com/office/drawing/2010/main">
                <a:noFill/>
              </a14:hiddenFill>
            </a:ext>
          </a:extLst>
        </p:spPr>
      </p:cxnSp>
      <p:cxnSp>
        <p:nvCxnSpPr>
          <p:cNvPr id="12313" name="Straight Connector 18"/>
          <p:cNvCxnSpPr>
            <a:cxnSpLocks noChangeShapeType="1"/>
          </p:cNvCxnSpPr>
          <p:nvPr/>
        </p:nvCxnSpPr>
        <p:spPr bwMode="auto">
          <a:xfrm rot="16200000" flipH="1">
            <a:off x="2266156" y="4406107"/>
            <a:ext cx="3000375" cy="503238"/>
          </a:xfrm>
          <a:prstGeom prst="line">
            <a:avLst/>
          </a:prstGeom>
          <a:noFill/>
          <a:ln w="38100" algn="ctr">
            <a:solidFill>
              <a:srgbClr val="FFFF00"/>
            </a:solidFill>
            <a:round/>
            <a:headEnd/>
            <a:tailEnd/>
          </a:ln>
          <a:extLst>
            <a:ext uri="{909E8E84-426E-40DD-AFC4-6F175D3DCCD1}">
              <a14:hiddenFill xmlns:a14="http://schemas.microsoft.com/office/drawing/2010/main">
                <a:noFill/>
              </a14:hiddenFill>
            </a:ext>
          </a:extLst>
        </p:spPr>
      </p:cxnSp>
      <p:cxnSp>
        <p:nvCxnSpPr>
          <p:cNvPr id="12314" name="Straight Connector 19"/>
          <p:cNvCxnSpPr>
            <a:cxnSpLocks noChangeShapeType="1"/>
          </p:cNvCxnSpPr>
          <p:nvPr/>
        </p:nvCxnSpPr>
        <p:spPr bwMode="auto">
          <a:xfrm>
            <a:off x="4017963" y="1085850"/>
            <a:ext cx="241300" cy="1588"/>
          </a:xfrm>
          <a:prstGeom prst="line">
            <a:avLst/>
          </a:prstGeom>
          <a:noFill/>
          <a:ln w="28575" algn="ctr">
            <a:solidFill>
              <a:srgbClr val="FFFF00"/>
            </a:solidFill>
            <a:round/>
            <a:headEnd/>
            <a:tailEnd/>
          </a:ln>
          <a:extLst>
            <a:ext uri="{909E8E84-426E-40DD-AFC4-6F175D3DCCD1}">
              <a14:hiddenFill xmlns:a14="http://schemas.microsoft.com/office/drawing/2010/main">
                <a:noFill/>
              </a14:hiddenFill>
            </a:ext>
          </a:extLst>
        </p:spPr>
      </p:cxnSp>
      <p:cxnSp>
        <p:nvCxnSpPr>
          <p:cNvPr id="12315" name="Straight Connector 20"/>
          <p:cNvCxnSpPr>
            <a:cxnSpLocks noChangeShapeType="1"/>
          </p:cNvCxnSpPr>
          <p:nvPr/>
        </p:nvCxnSpPr>
        <p:spPr bwMode="auto">
          <a:xfrm>
            <a:off x="4040188" y="6143625"/>
            <a:ext cx="241300" cy="1588"/>
          </a:xfrm>
          <a:prstGeom prst="line">
            <a:avLst/>
          </a:prstGeom>
          <a:noFill/>
          <a:ln w="28575" algn="ctr">
            <a:solidFill>
              <a:srgbClr val="FFFF00"/>
            </a:solidFill>
            <a:round/>
            <a:headEnd/>
            <a:tailEnd/>
          </a:ln>
          <a:extLst>
            <a:ext uri="{909E8E84-426E-40DD-AFC4-6F175D3DCCD1}">
              <a14:hiddenFill xmlns:a14="http://schemas.microsoft.com/office/drawing/2010/main">
                <a:noFill/>
              </a14:hiddenFill>
            </a:ext>
          </a:extLst>
        </p:spPr>
      </p:cxnSp>
      <p:cxnSp>
        <p:nvCxnSpPr>
          <p:cNvPr id="12316" name="Straight Connector 21"/>
          <p:cNvCxnSpPr>
            <a:cxnSpLocks noChangeShapeType="1"/>
          </p:cNvCxnSpPr>
          <p:nvPr/>
        </p:nvCxnSpPr>
        <p:spPr bwMode="auto">
          <a:xfrm rot="10800000">
            <a:off x="3359150" y="3157538"/>
            <a:ext cx="120650" cy="1587"/>
          </a:xfrm>
          <a:prstGeom prst="line">
            <a:avLst/>
          </a:prstGeom>
          <a:noFill/>
          <a:ln w="38100" algn="ctr">
            <a:solidFill>
              <a:srgbClr val="FFFF00"/>
            </a:solidFill>
            <a:round/>
            <a:headEnd/>
            <a:tailEnd/>
          </a:ln>
          <a:extLst>
            <a:ext uri="{909E8E84-426E-40DD-AFC4-6F175D3DCCD1}">
              <a14:hiddenFill xmlns:a14="http://schemas.microsoft.com/office/drawing/2010/main">
                <a:noFill/>
              </a14:hiddenFill>
            </a:ext>
          </a:extLst>
        </p:spPr>
      </p:cxnSp>
      <p:sp>
        <p:nvSpPr>
          <p:cNvPr id="102430" name="Title 1"/>
          <p:cNvSpPr>
            <a:spLocks/>
          </p:cNvSpPr>
          <p:nvPr/>
        </p:nvSpPr>
        <p:spPr bwMode="auto">
          <a:xfrm>
            <a:off x="850900" y="0"/>
            <a:ext cx="7583488" cy="720725"/>
          </a:xfrm>
          <a:prstGeom prst="rect">
            <a:avLst/>
          </a:prstGeom>
          <a:solidFill>
            <a:srgbClr val="990000"/>
          </a:solidFill>
          <a:ln w="9525">
            <a:solidFill>
              <a:srgbClr val="FFFF00"/>
            </a:solidFill>
            <a:miter lim="800000"/>
            <a:headEnd/>
            <a:tailEnd/>
          </a:ln>
        </p:spPr>
        <p:txBody>
          <a:bodyPr anchor="ctr"/>
          <a:lstStyle/>
          <a:p>
            <a:pPr algn="ctr">
              <a:defRPr/>
            </a:pPr>
            <a:r>
              <a:rPr lang="en-US" sz="3500" b="1">
                <a:solidFill>
                  <a:schemeClr val="bg1"/>
                </a:solidFill>
                <a:effectLst>
                  <a:outerShdw blurRad="38100" dist="38100" dir="2700000" algn="tl">
                    <a:srgbClr val="000000"/>
                  </a:outerShdw>
                </a:effectLst>
                <a:latin typeface="Baskerville Old Face" pitchFamily="18" charset="0"/>
              </a:rPr>
              <a:t>SASARAN STRATEGI NASIONAL</a:t>
            </a:r>
          </a:p>
        </p:txBody>
      </p:sp>
      <p:pic>
        <p:nvPicPr>
          <p:cNvPr id="12318" name="Picture 6" descr="berikut">
            <a:hlinkClick r:id="" action="ppaction://hlinkshowjump?jump=nextslide"/>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518525" y="5943600"/>
            <a:ext cx="468313"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319" name="Picture 6" descr="kembali">
            <a:hlinkClick r:id="" action="ppaction://hlinkshowjump?jump=previousslide"/>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50813" y="5946775"/>
            <a:ext cx="395287" cy="249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Profile</Template>
  <TotalTime>10329</TotalTime>
  <Words>5194</Words>
  <Application>Microsoft Office PowerPoint</Application>
  <PresentationFormat>On-screen Show (4:3)</PresentationFormat>
  <Paragraphs>779</Paragraphs>
  <Slides>79</Slides>
  <Notes>19</Notes>
  <HiddenSlides>0</HiddenSlides>
  <MMClips>0</MMClips>
  <ScaleCrop>false</ScaleCrop>
  <HeadingPairs>
    <vt:vector size="6" baseType="variant">
      <vt:variant>
        <vt:lpstr>Fonts Used</vt:lpstr>
      </vt:variant>
      <vt:variant>
        <vt:i4>16</vt:i4>
      </vt:variant>
      <vt:variant>
        <vt:lpstr>Theme</vt:lpstr>
      </vt:variant>
      <vt:variant>
        <vt:i4>1</vt:i4>
      </vt:variant>
      <vt:variant>
        <vt:lpstr>Slide Titles</vt:lpstr>
      </vt:variant>
      <vt:variant>
        <vt:i4>79</vt:i4>
      </vt:variant>
    </vt:vector>
  </HeadingPairs>
  <TitlesOfParts>
    <vt:vector size="96" baseType="lpstr">
      <vt:lpstr>Verdana</vt:lpstr>
      <vt:lpstr>Arial</vt:lpstr>
      <vt:lpstr>Wingdings</vt:lpstr>
      <vt:lpstr>Calibri</vt:lpstr>
      <vt:lpstr>Times New Roman</vt:lpstr>
      <vt:lpstr>Trebuchet MS</vt:lpstr>
      <vt:lpstr>Tahoma</vt:lpstr>
      <vt:lpstr>AvantGarde Bk BT</vt:lpstr>
      <vt:lpstr>Arial Rounded MT Bold</vt:lpstr>
      <vt:lpstr>Arial Narrow</vt:lpstr>
      <vt:lpstr>Baskerville Old Face</vt:lpstr>
      <vt:lpstr>Cooper Black</vt:lpstr>
      <vt:lpstr>Wingdings 2</vt:lpstr>
      <vt:lpstr>SimSun</vt:lpstr>
      <vt:lpstr>+mj-lt</vt:lpstr>
      <vt:lpstr>Aharoni</vt:lpstr>
      <vt:lpstr>Profile</vt:lpstr>
      <vt:lpstr>KEBIJAKAN PENGAWASAN INSPEKTORAT JENDERAL KEMENTERIAN AGAMA</vt:lpstr>
      <vt:lpstr>PowerPoint Presentation</vt:lpstr>
      <vt:lpstr>PowerPoint Presentation</vt:lpstr>
      <vt:lpstr>LATAR BELAKANG (LANJUTAN...)</vt:lpstr>
      <vt:lpstr>PowerPoint Presentation</vt:lpstr>
      <vt:lpstr>DASAR HUKUM (lanjutan...)</vt:lpstr>
      <vt:lpstr>PowerPoint Presentation</vt:lpstr>
      <vt:lpstr>PowerPoint Presentation</vt:lpstr>
      <vt:lpstr>PowerPoint Presentation</vt:lpstr>
      <vt:lpstr>PowerPoint Presentation</vt:lpstr>
      <vt:lpstr>PowerPoint Presentation</vt:lpstr>
      <vt:lpstr>PowerPoint Presentation</vt:lpstr>
      <vt:lpstr>HUBUNGAN KONTRAKTUAL PEMERINTAH – RAKYAT  (PRINSIPAL–AGEN: SOLUSI)</vt:lpstr>
      <vt:lpstr>PowerPoint Presentation</vt:lpstr>
      <vt:lpstr>PowerPoint Presentation</vt:lpstr>
      <vt:lpstr>PowerPoint Presentation</vt:lpstr>
      <vt:lpstr>PowerPoint Presentation</vt:lpstr>
      <vt:lpstr>PowerPoint Presentation</vt:lpstr>
      <vt:lpstr>PowerPoint Presentation</vt:lpstr>
      <vt:lpstr>TUGAS DAN FUNGSI INSPEKTORAT JENDERAL</vt:lpstr>
      <vt:lpstr>VISI ITJEN</vt:lpstr>
      <vt:lpstr>MISI ITJEN</vt:lpstr>
      <vt:lpstr>INDIKATOR KINERJA UTAMA (IKU) ITJEN</vt:lpstr>
      <vt:lpstr>KEBIJAKAN PENGAWASAN ITJEN</vt:lpstr>
      <vt:lpstr>PERAN ITJEN</vt:lpstr>
      <vt:lpstr>JENIS PENGAWASAN YG DILAKSANAKAN ITJEN</vt:lpstr>
      <vt:lpstr>PowerPoint Presentation</vt:lpstr>
      <vt:lpstr>AUDIT</vt:lpstr>
      <vt:lpstr>Jenis Audit</vt:lpstr>
      <vt:lpstr>Lanjutan …… </vt:lpstr>
      <vt:lpstr>PowerPoint Presentation</vt:lpstr>
      <vt:lpstr>OBYEK UTAMA AUDIT KINERJA </vt:lpstr>
      <vt:lpstr>AUDIT DENGAN TUJUAN TERTENTU</vt:lpstr>
      <vt:lpstr>PowerPoint Presentation</vt:lpstr>
      <vt:lpstr>REVIU KEUANGAN</vt:lpstr>
      <vt:lpstr>PowerPoint Presentation</vt:lpstr>
      <vt:lpstr>PowerPoint Presentation</vt:lpstr>
      <vt:lpstr>PowerPoint Presentation</vt:lpstr>
      <vt:lpstr>PowerPoint Presentation</vt:lpstr>
      <vt:lpstr>PRIORITAS PENGAWASAN 2012</vt:lpstr>
      <vt:lpstr>PowerPoint Presentation</vt:lpstr>
      <vt:lpstr>Pengertian Audit dan Perbendaharaan Negara</vt:lpstr>
      <vt:lpstr>Tujuan Audit Pengelolaan Keuangan Negara</vt:lpstr>
      <vt:lpstr>Pengertian Pengelolaan Keuangan Negara</vt:lpstr>
      <vt:lpstr>PowerPoint Presentation</vt:lpstr>
      <vt:lpstr>PowerPoint Presentation</vt:lpstr>
      <vt:lpstr>Syarat Kompetensi, Kode etik, dan Standar Audit (PP 60 Tahun 2008 Pasal 51) </vt:lpstr>
      <vt:lpstr>Laporan Hasil Audit</vt:lpstr>
      <vt:lpstr>Penyelesaian Hasil Audit (Lampiran PP 60 Tahun 2008)</vt:lpstr>
      <vt:lpstr>PowerPoint Presentation</vt:lpstr>
      <vt:lpstr>KELEMAHAN  UMUM  DALAM  PENGELOLAAN KEUANGAN NEGARA</vt:lpstr>
      <vt:lpstr>Lanjutan.....</vt:lpstr>
      <vt:lpstr>Lanjutan …….</vt:lpstr>
      <vt:lpstr>Lanjutan …….</vt:lpstr>
      <vt:lpstr>Lanjutan ....</vt:lpstr>
      <vt:lpstr>Lanjutan.....</vt:lpstr>
      <vt:lpstr>PowerPoint Presentation</vt:lpstr>
      <vt:lpstr>Latar Belakang Pembangunan ZI menuju WBK di Kemenag</vt:lpstr>
      <vt:lpstr>Pengertian Umum</vt:lpstr>
      <vt:lpstr>Pengertian … (Lanjutan)</vt:lpstr>
      <vt:lpstr>PETA ZI, WBK, WBBM</vt:lpstr>
      <vt:lpstr>PAKTA INTEGRITAS &amp; PENYELENGGARAAN NEGARA YG BERSIH &amp; BEBAS DARI KKN</vt:lpstr>
      <vt:lpstr>Pembangunan ZI menuju WBK</vt:lpstr>
      <vt:lpstr>Indikaktor Penilaian WBK</vt:lpstr>
      <vt:lpstr>Indikator Mutlak</vt:lpstr>
      <vt:lpstr>Indikator Operasional</vt:lpstr>
      <vt:lpstr>Indikator Operasional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www.itjen.kemenag.go.id  DUMAS ONLINE (Pengaduan Masyarakat) Kirim Ke:  INSPEKTUR JENDERAL (IRJEN)  KEMENTERIAN AGAMA RI Jl. RS. Fatmawati No. 33A Jakarta Selatan Telp. (021) 75916038 Fax. (021) 7692112 Email: dumas_online@itjen.kemenag.go.id</vt:lpstr>
    </vt:vector>
  </TitlesOfParts>
  <Company>Perencanaan Itjen Dep. Agama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Teknik dan Mekanisme Audit Pengelolaan Keuangan Negara</dc:title>
  <dc:creator>windows</dc:creator>
  <cp:lastModifiedBy>ULP UIN Malang</cp:lastModifiedBy>
  <cp:revision>80</cp:revision>
  <dcterms:created xsi:type="dcterms:W3CDTF">2007-02-25T01:58:37Z</dcterms:created>
  <dcterms:modified xsi:type="dcterms:W3CDTF">2016-03-11T04:17:58Z</dcterms:modified>
</cp:coreProperties>
</file>